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6" r:id="rId3"/>
    <p:sldId id="277" r:id="rId4"/>
    <p:sldId id="269" r:id="rId5"/>
    <p:sldId id="270" r:id="rId6"/>
    <p:sldId id="271" r:id="rId7"/>
    <p:sldId id="272" r:id="rId8"/>
    <p:sldId id="273" r:id="rId9"/>
    <p:sldId id="274" r:id="rId10"/>
    <p:sldId id="278" r:id="rId11"/>
    <p:sldId id="286" r:id="rId12"/>
    <p:sldId id="266" r:id="rId13"/>
    <p:sldId id="265" r:id="rId14"/>
    <p:sldId id="268" r:id="rId15"/>
    <p:sldId id="264" r:id="rId16"/>
    <p:sldId id="279" r:id="rId17"/>
    <p:sldId id="280" r:id="rId18"/>
    <p:sldId id="288" r:id="rId19"/>
    <p:sldId id="290" r:id="rId20"/>
    <p:sldId id="281" r:id="rId21"/>
    <p:sldId id="282" r:id="rId22"/>
    <p:sldId id="283" r:id="rId23"/>
    <p:sldId id="289" r:id="rId24"/>
    <p:sldId id="261" r:id="rId25"/>
    <p:sldId id="262" r:id="rId26"/>
    <p:sldId id="263" r:id="rId27"/>
    <p:sldId id="258" r:id="rId28"/>
    <p:sldId id="284" r:id="rId29"/>
    <p:sldId id="260" r:id="rId30"/>
    <p:sldId id="285" r:id="rId31"/>
    <p:sldId id="257" r:id="rId32"/>
    <p:sldId id="287" r:id="rId33"/>
    <p:sldId id="275" r:id="rId3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77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554" y="-4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69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winkliges Dreiec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grpSp>
        <p:nvGrpSpPr>
          <p:cNvPr id="2" name="Gruppieren 1"/>
          <p:cNvGrpSpPr/>
          <p:nvPr/>
        </p:nvGrpSpPr>
        <p:grpSpPr>
          <a:xfrm>
            <a:off x="-3765" y="4953000"/>
            <a:ext cx="9147765" cy="1912088"/>
            <a:chOff x="-3765" y="4832896"/>
            <a:chExt cx="9147765" cy="2032192"/>
          </a:xfrm>
        </p:grpSpPr>
        <p:sp>
          <p:nvSpPr>
            <p:cNvPr id="7" name="Freihand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ihand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umsplatzhalter 29"/>
          <p:cNvSpPr>
            <a:spLocks noGrp="1"/>
          </p:cNvSpPr>
          <p:nvPr>
            <p:ph type="dt" sz="half" idx="10"/>
          </p:nvPr>
        </p:nvSpPr>
        <p:spPr/>
        <p:txBody>
          <a:bodyPr/>
          <a:lstStyle>
            <a:lvl1pPr>
              <a:defRPr>
                <a:solidFill>
                  <a:srgbClr val="FFFFFF"/>
                </a:solidFill>
              </a:defRPr>
            </a:lvl1pPr>
            <a:extLst/>
          </a:lstStyle>
          <a:p>
            <a:fld id="{DE78A65E-87D8-40AB-943B-4AD37C01814B}" type="datetimeFigureOut">
              <a:rPr lang="de-DE" smtClean="0"/>
              <a:pPr/>
              <a:t>19.12.2015</a:t>
            </a:fld>
            <a:endParaRPr lang="de-DE"/>
          </a:p>
        </p:txBody>
      </p:sp>
      <p:sp>
        <p:nvSpPr>
          <p:cNvPr id="19" name="Fußzeilenplatzhalter 18"/>
          <p:cNvSpPr>
            <a:spLocks noGrp="1"/>
          </p:cNvSpPr>
          <p:nvPr>
            <p:ph type="ftr" sz="quarter" idx="11"/>
          </p:nvPr>
        </p:nvSpPr>
        <p:spPr/>
        <p:txBody>
          <a:bodyPr/>
          <a:lstStyle>
            <a:lvl1pPr>
              <a:defRPr>
                <a:solidFill>
                  <a:schemeClr val="accent1">
                    <a:tint val="20000"/>
                  </a:schemeClr>
                </a:solidFill>
              </a:defRPr>
            </a:lvl1pPr>
            <a:extLst/>
          </a:lstStyle>
          <a:p>
            <a:endParaRPr lang="de-DE"/>
          </a:p>
        </p:txBody>
      </p:sp>
      <p:sp>
        <p:nvSpPr>
          <p:cNvPr id="27" name="Foliennummernplatzhalter 26"/>
          <p:cNvSpPr>
            <a:spLocks noGrp="1"/>
          </p:cNvSpPr>
          <p:nvPr>
            <p:ph type="sldNum" sz="quarter" idx="12"/>
          </p:nvPr>
        </p:nvSpPr>
        <p:spPr/>
        <p:txBody>
          <a:bodyPr/>
          <a:lstStyle>
            <a:lvl1pPr>
              <a:defRPr>
                <a:solidFill>
                  <a:srgbClr val="FFFFFF"/>
                </a:solidFill>
              </a:defRPr>
            </a:lvl1pPr>
            <a:extLst/>
          </a:lstStyle>
          <a:p>
            <a:fld id="{73DC4AA7-C64F-409E-B41C-DC1EA2E6C97C}"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1481329"/>
            <a:ext cx="8229600" cy="4386071"/>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DE78A65E-87D8-40AB-943B-4AD37C01814B}" type="datetimeFigureOut">
              <a:rPr lang="de-DE" smtClean="0"/>
              <a:pPr/>
              <a:t>19.12.2015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73DC4AA7-C64F-409E-B41C-DC1EA2E6C97C}"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41"/>
            <a:ext cx="6324600" cy="5592760"/>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DE78A65E-87D8-40AB-943B-4AD37C01814B}" type="datetimeFigureOut">
              <a:rPr lang="de-DE" smtClean="0"/>
              <a:pPr/>
              <a:t>19.12.2015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73DC4AA7-C64F-409E-B41C-DC1EA2E6C97C}"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DE78A65E-87D8-40AB-943B-4AD37C01814B}" type="datetimeFigureOut">
              <a:rPr lang="de-DE" smtClean="0"/>
              <a:pPr/>
              <a:t>19.12.2015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73DC4AA7-C64F-409E-B41C-DC1EA2E6C97C}" type="slidenum">
              <a:rPr lang="de-DE" smtClean="0"/>
              <a:pPr/>
              <a:t>‹Nr.›</a:t>
            </a:fld>
            <a:endParaRPr lang="de-DE"/>
          </a:p>
        </p:txBody>
      </p:sp>
      <p:sp>
        <p:nvSpPr>
          <p:cNvPr id="7" name="Titel 6"/>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extLst/>
          </a:lstStyle>
          <a:p>
            <a:fld id="{DE78A65E-87D8-40AB-943B-4AD37C01814B}" type="datetimeFigureOut">
              <a:rPr lang="de-DE" smtClean="0"/>
              <a:pPr/>
              <a:t>19.12.2015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73DC4AA7-C64F-409E-B41C-DC1EA2E6C97C}" type="slidenum">
              <a:rPr lang="de-DE" smtClean="0"/>
              <a:pPr/>
              <a:t>‹Nr.›</a:t>
            </a:fld>
            <a:endParaRPr lang="de-DE"/>
          </a:p>
        </p:txBody>
      </p:sp>
      <p:sp>
        <p:nvSpPr>
          <p:cNvPr id="7" name="Eingekerbter Richtungspfei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Eingekerbter Richtungspfei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DE78A65E-87D8-40AB-943B-4AD37C01814B}" type="datetimeFigureOut">
              <a:rPr lang="de-DE" smtClean="0"/>
              <a:pPr/>
              <a:t>19.12.2015</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73DC4AA7-C64F-409E-B41C-DC1EA2E6C97C}" type="slidenum">
              <a:rPr lang="de-DE" smtClean="0"/>
              <a:pPr/>
              <a:t>‹Nr.›</a:t>
            </a:fld>
            <a:endParaRPr lang="de-DE"/>
          </a:p>
        </p:txBody>
      </p:sp>
      <p:sp>
        <p:nvSpPr>
          <p:cNvPr id="8" name="Titel 7"/>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DE78A65E-87D8-40AB-943B-4AD37C01814B}" type="datetimeFigureOut">
              <a:rPr lang="de-DE" smtClean="0"/>
              <a:pPr/>
              <a:t>19.12.2015</a:t>
            </a:fld>
            <a:endParaRPr lang="de-DE"/>
          </a:p>
        </p:txBody>
      </p:sp>
      <p:sp>
        <p:nvSpPr>
          <p:cNvPr id="8" name="Fußzeilenplatzhalter 7"/>
          <p:cNvSpPr>
            <a:spLocks noGrp="1"/>
          </p:cNvSpPr>
          <p:nvPr>
            <p:ph type="ftr" sz="quarter" idx="11"/>
          </p:nvPr>
        </p:nvSpPr>
        <p:spPr/>
        <p:txBody>
          <a:bodyPr/>
          <a:lstStyle>
            <a:extLst/>
          </a:lstStyle>
          <a:p>
            <a:endParaRPr lang="de-DE"/>
          </a:p>
        </p:txBody>
      </p:sp>
      <p:sp>
        <p:nvSpPr>
          <p:cNvPr id="9" name="Foliennummernplatzhalter 8"/>
          <p:cNvSpPr>
            <a:spLocks noGrp="1"/>
          </p:cNvSpPr>
          <p:nvPr>
            <p:ph type="sldNum" sz="quarter" idx="12"/>
          </p:nvPr>
        </p:nvSpPr>
        <p:spPr/>
        <p:txBody>
          <a:bodyPr/>
          <a:lstStyle>
            <a:extLst/>
          </a:lstStyle>
          <a:p>
            <a:fld id="{73DC4AA7-C64F-409E-B41C-DC1EA2E6C97C}"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extLst/>
          </a:lstStyle>
          <a:p>
            <a:fld id="{DE78A65E-87D8-40AB-943B-4AD37C01814B}" type="datetimeFigureOut">
              <a:rPr lang="de-DE" smtClean="0"/>
              <a:pPr/>
              <a:t>19.12.2015</a:t>
            </a:fld>
            <a:endParaRPr lang="de-DE"/>
          </a:p>
        </p:txBody>
      </p:sp>
      <p:sp>
        <p:nvSpPr>
          <p:cNvPr id="4" name="Fußzeilenplatzhalter 3"/>
          <p:cNvSpPr>
            <a:spLocks noGrp="1"/>
          </p:cNvSpPr>
          <p:nvPr>
            <p:ph type="ftr" sz="quarter" idx="11"/>
          </p:nvPr>
        </p:nvSpPr>
        <p:spPr/>
        <p:txBody>
          <a:bodyPr/>
          <a:lstStyle>
            <a:extLst/>
          </a:lstStyle>
          <a:p>
            <a:endParaRPr lang="de-DE"/>
          </a:p>
        </p:txBody>
      </p:sp>
      <p:sp>
        <p:nvSpPr>
          <p:cNvPr id="5" name="Foliennummernplatzhalter 4"/>
          <p:cNvSpPr>
            <a:spLocks noGrp="1"/>
          </p:cNvSpPr>
          <p:nvPr>
            <p:ph type="sldNum" sz="quarter" idx="12"/>
          </p:nvPr>
        </p:nvSpPr>
        <p:spPr/>
        <p:txBody>
          <a:bodyPr/>
          <a:lstStyle>
            <a:extLst/>
          </a:lstStyle>
          <a:p>
            <a:fld id="{73DC4AA7-C64F-409E-B41C-DC1EA2E6C97C}" type="slidenum">
              <a:rPr lang="de-DE" smtClean="0"/>
              <a:pPr/>
              <a:t>‹Nr.›</a:t>
            </a:fld>
            <a:endParaRPr lang="de-DE"/>
          </a:p>
        </p:txBody>
      </p:sp>
      <p:sp>
        <p:nvSpPr>
          <p:cNvPr id="6" name="Titel 5"/>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extLst/>
          </a:lstStyle>
          <a:p>
            <a:fld id="{DE78A65E-87D8-40AB-943B-4AD37C01814B}" type="datetimeFigureOut">
              <a:rPr lang="de-DE" smtClean="0"/>
              <a:pPr/>
              <a:t>19.12.2015</a:t>
            </a:fld>
            <a:endParaRPr lang="de-DE"/>
          </a:p>
        </p:txBody>
      </p:sp>
      <p:sp>
        <p:nvSpPr>
          <p:cNvPr id="3" name="Fußzeilenplatzhalter 2"/>
          <p:cNvSpPr>
            <a:spLocks noGrp="1"/>
          </p:cNvSpPr>
          <p:nvPr>
            <p:ph type="ftr" sz="quarter" idx="11"/>
          </p:nvPr>
        </p:nvSpPr>
        <p:spPr/>
        <p:txBody>
          <a:bodyPr/>
          <a:lstStyle>
            <a:extLst/>
          </a:lstStyle>
          <a:p>
            <a:endParaRPr lang="de-DE"/>
          </a:p>
        </p:txBody>
      </p:sp>
      <p:sp>
        <p:nvSpPr>
          <p:cNvPr id="4" name="Foliennummernplatzhalter 3"/>
          <p:cNvSpPr>
            <a:spLocks noGrp="1"/>
          </p:cNvSpPr>
          <p:nvPr>
            <p:ph type="sldNum" sz="quarter" idx="12"/>
          </p:nvPr>
        </p:nvSpPr>
        <p:spPr/>
        <p:txBody>
          <a:bodyPr/>
          <a:lstStyle>
            <a:extLst/>
          </a:lstStyle>
          <a:p>
            <a:fld id="{73DC4AA7-C64F-409E-B41C-DC1EA2E6C97C}"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a:xfrm>
            <a:off x="6727032" y="6407944"/>
            <a:ext cx="1920240" cy="365760"/>
          </a:xfrm>
        </p:spPr>
        <p:txBody>
          <a:bodyPr/>
          <a:lstStyle>
            <a:extLst/>
          </a:lstStyle>
          <a:p>
            <a:fld id="{DE78A65E-87D8-40AB-943B-4AD37C01814B}" type="datetimeFigureOut">
              <a:rPr lang="de-DE" smtClean="0"/>
              <a:pPr/>
              <a:t>19.12.2015</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73DC4AA7-C64F-409E-B41C-DC1EA2E6C97C}"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de-DE" smtClean="0"/>
              <a:t>Textmasterformate durch Klicken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de-DE" smtClean="0"/>
              <a:t>Bild durch Klicken auf Symbol hinzufügen</a:t>
            </a:r>
            <a:endParaRPr kumimoji="0" lang="en-US" dirty="0"/>
          </a:p>
        </p:txBody>
      </p:sp>
      <p:sp>
        <p:nvSpPr>
          <p:cNvPr id="5" name="Datumsplatzhalter 4"/>
          <p:cNvSpPr>
            <a:spLocks noGrp="1"/>
          </p:cNvSpPr>
          <p:nvPr>
            <p:ph type="dt" sz="half" idx="10"/>
          </p:nvPr>
        </p:nvSpPr>
        <p:spPr/>
        <p:txBody>
          <a:bodyPr/>
          <a:lstStyle>
            <a:lvl1pPr>
              <a:defRPr>
                <a:solidFill>
                  <a:schemeClr val="tx1"/>
                </a:solidFill>
              </a:defRPr>
            </a:lvl1pPr>
            <a:extLst/>
          </a:lstStyle>
          <a:p>
            <a:fld id="{DE78A65E-87D8-40AB-943B-4AD37C01814B}" type="datetimeFigureOut">
              <a:rPr lang="de-DE" smtClean="0"/>
              <a:pPr/>
              <a:t>19.12.2015</a:t>
            </a:fld>
            <a:endParaRPr lang="de-DE"/>
          </a:p>
        </p:txBody>
      </p:sp>
      <p:sp>
        <p:nvSpPr>
          <p:cNvPr id="6" name="Fußzeilenplatzhalt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de-DE"/>
          </a:p>
        </p:txBody>
      </p:sp>
      <p:sp>
        <p:nvSpPr>
          <p:cNvPr id="7" name="Foliennummernplatzhalter 6"/>
          <p:cNvSpPr>
            <a:spLocks noGrp="1"/>
          </p:cNvSpPr>
          <p:nvPr>
            <p:ph type="sldNum" sz="quarter" idx="12"/>
          </p:nvPr>
        </p:nvSpPr>
        <p:spPr/>
        <p:txBody>
          <a:bodyPr/>
          <a:lstStyle>
            <a:lvl1pPr>
              <a:defRPr>
                <a:solidFill>
                  <a:schemeClr val="tx1"/>
                </a:solidFill>
              </a:defRPr>
            </a:lvl1pPr>
            <a:extLst/>
          </a:lstStyle>
          <a:p>
            <a:fld id="{73DC4AA7-C64F-409E-B41C-DC1EA2E6C97C}" type="slidenum">
              <a:rPr lang="de-DE" smtClean="0"/>
              <a:pPr/>
              <a:t>‹Nr.›</a:t>
            </a:fld>
            <a:endParaRPr lang="de-DE"/>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de-DE" smtClean="0"/>
              <a:t>Titelmasterformat durch Klicken bearbeiten</a:t>
            </a:r>
            <a:endParaRPr kumimoji="0" lang="en-US"/>
          </a:p>
        </p:txBody>
      </p:sp>
      <p:sp>
        <p:nvSpPr>
          <p:cNvPr id="8" name="Freihand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ihand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winkliges Dreiec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Gerade Verbindung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Eingekerbter Richtungspfei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Eingekerbter Richtungspfei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ihand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winkliges Dreiec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78A65E-87D8-40AB-943B-4AD37C01814B}" type="datetimeFigureOut">
              <a:rPr lang="de-DE" smtClean="0"/>
              <a:pPr/>
              <a:t>19.12.2015</a:t>
            </a:fld>
            <a:endParaRPr lang="de-DE"/>
          </a:p>
        </p:txBody>
      </p:sp>
      <p:sp>
        <p:nvSpPr>
          <p:cNvPr id="22" name="Fußzeilenplatzhalt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de-DE"/>
          </a:p>
        </p:txBody>
      </p:sp>
      <p:sp>
        <p:nvSpPr>
          <p:cNvPr id="18" name="Foliennummernplatzhalt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DC4AA7-C64F-409E-B41C-DC1EA2E6C97C}"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Evangelisation – persönlich und als Gemeinde</a:t>
            </a:r>
            <a:endParaRPr lang="de-DE" dirty="0"/>
          </a:p>
        </p:txBody>
      </p:sp>
      <p:sp>
        <p:nvSpPr>
          <p:cNvPr id="3" name="Untertitel 2"/>
          <p:cNvSpPr>
            <a:spLocks noGrp="1"/>
          </p:cNvSpPr>
          <p:nvPr>
            <p:ph type="subTitle" idx="1"/>
          </p:nvPr>
        </p:nvSpPr>
        <p:spPr>
          <a:xfrm>
            <a:off x="685800" y="3933055"/>
            <a:ext cx="7772400" cy="878255"/>
          </a:xfrm>
        </p:spPr>
        <p:txBody>
          <a:bodyPr>
            <a:normAutofit/>
          </a:bodyPr>
          <a:lstStyle/>
          <a:p>
            <a:r>
              <a:rPr lang="de-DE" sz="2000" dirty="0" smtClean="0">
                <a:solidFill>
                  <a:schemeClr val="tx1"/>
                </a:solidFill>
              </a:rPr>
              <a:t>11. </a:t>
            </a:r>
            <a:r>
              <a:rPr lang="de-DE" sz="2000" dirty="0" err="1" smtClean="0">
                <a:solidFill>
                  <a:schemeClr val="tx1"/>
                </a:solidFill>
              </a:rPr>
              <a:t>KfG</a:t>
            </a:r>
            <a:r>
              <a:rPr lang="de-DE" sz="2000" dirty="0" smtClean="0">
                <a:solidFill>
                  <a:schemeClr val="tx1"/>
                </a:solidFill>
              </a:rPr>
              <a:t> Frühjahrskonferenz | Christoph Hochmuth</a:t>
            </a:r>
          </a:p>
          <a:p>
            <a:r>
              <a:rPr lang="de-DE" sz="2000" dirty="0" smtClean="0">
                <a:solidFill>
                  <a:schemeClr val="tx1"/>
                </a:solidFill>
              </a:rPr>
              <a:t>16.-18. März 2012 | Groß </a:t>
            </a:r>
            <a:r>
              <a:rPr lang="de-DE" sz="2000" dirty="0" err="1" smtClean="0">
                <a:solidFill>
                  <a:schemeClr val="tx1"/>
                </a:solidFill>
              </a:rPr>
              <a:t>Dölln</a:t>
            </a:r>
            <a:endParaRPr lang="de-DE"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1052736"/>
            <a:ext cx="8387272" cy="1828800"/>
          </a:xfrm>
        </p:spPr>
        <p:txBody>
          <a:bodyPr>
            <a:normAutofit fontScale="90000"/>
          </a:bodyPr>
          <a:lstStyle/>
          <a:p>
            <a:pPr lvl="0"/>
            <a:r>
              <a:rPr lang="de-DE" dirty="0" smtClean="0">
                <a:solidFill>
                  <a:schemeClr val="tx1"/>
                </a:solidFill>
              </a:rPr>
              <a:t>3. Die Wichtigkeit der persönlichen Beziehungen als Basis für die Kommunikation des Evangeliums</a:t>
            </a:r>
            <a:endParaRPr lang="de-DE" dirty="0">
              <a:solidFill>
                <a:schemeClr val="tx1"/>
              </a:solidFill>
            </a:endParaRPr>
          </a:p>
        </p:txBody>
      </p:sp>
      <p:sp>
        <p:nvSpPr>
          <p:cNvPr id="3" name="Textplatzhalter 2"/>
          <p:cNvSpPr>
            <a:spLocks noGrp="1"/>
          </p:cNvSpPr>
          <p:nvPr>
            <p:ph type="body" idx="1"/>
          </p:nvPr>
        </p:nvSpPr>
        <p:spPr>
          <a:xfrm>
            <a:off x="3922713" y="2924736"/>
            <a:ext cx="4572000" cy="1454888"/>
          </a:xfrm>
        </p:spPr>
        <p:txBody>
          <a:bodyPr/>
          <a:lstStyle/>
          <a:p>
            <a:r>
              <a:rPr lang="de-DE" dirty="0" smtClean="0"/>
              <a:t>Evangelisation – persönlich </a:t>
            </a:r>
            <a:br>
              <a:rPr lang="de-DE" dirty="0" smtClean="0"/>
            </a:br>
            <a:r>
              <a:rPr lang="de-DE" dirty="0" smtClean="0"/>
              <a:t>und als Gemeinde</a:t>
            </a: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274638"/>
            <a:ext cx="8686800" cy="562074"/>
          </a:xfrm>
        </p:spPr>
        <p:txBody>
          <a:bodyPr>
            <a:normAutofit fontScale="90000"/>
          </a:bodyPr>
          <a:lstStyle/>
          <a:p>
            <a:pPr algn="l"/>
            <a:r>
              <a:rPr lang="de-DE" dirty="0" smtClean="0"/>
              <a:t>Das Haus</a:t>
            </a:r>
            <a:endParaRPr lang="de-DE" dirty="0"/>
          </a:p>
        </p:txBody>
      </p:sp>
      <p:grpSp>
        <p:nvGrpSpPr>
          <p:cNvPr id="5" name="Gruppieren 14"/>
          <p:cNvGrpSpPr/>
          <p:nvPr/>
        </p:nvGrpSpPr>
        <p:grpSpPr>
          <a:xfrm>
            <a:off x="2661858" y="2949094"/>
            <a:ext cx="4161820" cy="1456234"/>
            <a:chOff x="3394722" y="3672411"/>
            <a:chExt cx="1943917" cy="752016"/>
          </a:xfrm>
        </p:grpSpPr>
        <p:sp>
          <p:nvSpPr>
            <p:cNvPr id="16" name="Abgerundetes Rechteck 15"/>
            <p:cNvSpPr/>
            <p:nvPr/>
          </p:nvSpPr>
          <p:spPr>
            <a:xfrm>
              <a:off x="3394722" y="3672411"/>
              <a:ext cx="1943917" cy="752016"/>
            </a:xfrm>
            <a:prstGeom prst="roundRect">
              <a:avLst>
                <a:gd name="adj" fmla="val 10000"/>
              </a:avLst>
            </a:prstGeom>
            <a:ln cap="sq">
              <a:round/>
            </a:ln>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17" name="Abgerundetes Rechteck 4"/>
            <p:cNvSpPr/>
            <p:nvPr/>
          </p:nvSpPr>
          <p:spPr>
            <a:xfrm>
              <a:off x="3416748" y="3694437"/>
              <a:ext cx="1899865" cy="707964"/>
            </a:xfrm>
            <a:prstGeom prst="rect">
              <a:avLst/>
            </a:prstGeom>
            <a:ln cap="sq">
              <a:round/>
            </a:ln>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spcBef>
                  <a:spcPct val="0"/>
                </a:spcBef>
              </a:pPr>
              <a:r>
                <a:rPr lang="de-DE" sz="3200" dirty="0" smtClean="0"/>
                <a:t>Verkündigung</a:t>
              </a:r>
            </a:p>
            <a:p>
              <a:pPr lvl="0" algn="ctr" defTabSz="800100">
                <a:spcBef>
                  <a:spcPct val="0"/>
                </a:spcBef>
              </a:pPr>
              <a:r>
                <a:rPr lang="de-DE" sz="3200" dirty="0" smtClean="0"/>
                <a:t>d</a:t>
              </a:r>
              <a:r>
                <a:rPr lang="de-DE" sz="3200" kern="1200" dirty="0" smtClean="0"/>
                <a:t>es Evangeliums</a:t>
              </a:r>
              <a:endParaRPr lang="de-DE" sz="3200" kern="1200" dirty="0"/>
            </a:p>
          </p:txBody>
        </p:sp>
      </p:grpSp>
      <p:sp>
        <p:nvSpPr>
          <p:cNvPr id="41" name="Gleichschenkliges Dreieck 40"/>
          <p:cNvSpPr/>
          <p:nvPr/>
        </p:nvSpPr>
        <p:spPr>
          <a:xfrm>
            <a:off x="2195737" y="1268760"/>
            <a:ext cx="5052434" cy="1625279"/>
          </a:xfrm>
          <a:prstGeom prst="triangle">
            <a:avLst>
              <a:gd name="adj" fmla="val 49777"/>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rtlCol="0" anchor="ctr"/>
          <a:lstStyle/>
          <a:p>
            <a:pPr algn="ctr"/>
            <a:r>
              <a:rPr lang="de-DE" sz="3200" dirty="0" smtClean="0"/>
              <a:t>Aufruf zur</a:t>
            </a:r>
            <a:br>
              <a:rPr lang="de-DE" sz="3200" dirty="0" smtClean="0"/>
            </a:br>
            <a:r>
              <a:rPr lang="de-DE" sz="3200" dirty="0" smtClean="0"/>
              <a:t>Bekehrung</a:t>
            </a:r>
          </a:p>
          <a:p>
            <a:pPr algn="ctr"/>
            <a:endParaRPr lang="de-DE" sz="2400" dirty="0"/>
          </a:p>
        </p:txBody>
      </p:sp>
      <p:sp>
        <p:nvSpPr>
          <p:cNvPr id="45" name="Abgerundetes Rechteck 4"/>
          <p:cNvSpPr/>
          <p:nvPr/>
        </p:nvSpPr>
        <p:spPr>
          <a:xfrm>
            <a:off x="2683810" y="4467444"/>
            <a:ext cx="4139868" cy="1460071"/>
          </a:xfrm>
          <a:prstGeom prst="rect">
            <a:avLst/>
          </a:prstGeom>
        </p:spPr>
        <p:style>
          <a:lnRef idx="2">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fontRef>
        </p:style>
        <p:txBody>
          <a:bodyPr spcFirstLastPara="0" vert="horz" wrap="square" lIns="34290" tIns="34290" rIns="34290" bIns="34290" numCol="1" spcCol="1270" anchor="ctr" anchorCtr="0">
            <a:noAutofit/>
          </a:bodyPr>
          <a:lstStyle/>
          <a:p>
            <a:pPr lvl="0" algn="ctr" defTabSz="800100">
              <a:spcBef>
                <a:spcPct val="0"/>
              </a:spcBef>
            </a:pPr>
            <a:r>
              <a:rPr lang="de-DE" sz="3200" dirty="0" smtClean="0"/>
              <a:t>Christliche</a:t>
            </a:r>
          </a:p>
          <a:p>
            <a:pPr lvl="0" algn="ctr" defTabSz="800100">
              <a:spcBef>
                <a:spcPct val="0"/>
              </a:spcBef>
            </a:pPr>
            <a:r>
              <a:rPr lang="de-DE" sz="3200" dirty="0" smtClean="0"/>
              <a:t>Präsenz</a:t>
            </a:r>
            <a:endParaRPr lang="de-DE" sz="3200" kern="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274638"/>
            <a:ext cx="8686800" cy="562074"/>
          </a:xfrm>
        </p:spPr>
        <p:txBody>
          <a:bodyPr>
            <a:normAutofit fontScale="90000"/>
          </a:bodyPr>
          <a:lstStyle/>
          <a:p>
            <a:pPr algn="l"/>
            <a:r>
              <a:rPr lang="de-DE" dirty="0" smtClean="0"/>
              <a:t>Das Beziehungsnetz der ersten Jünger Jesu</a:t>
            </a:r>
            <a:endParaRPr lang="de-DE" dirty="0"/>
          </a:p>
        </p:txBody>
      </p:sp>
      <p:grpSp>
        <p:nvGrpSpPr>
          <p:cNvPr id="2" name="Gruppieren 6"/>
          <p:cNvGrpSpPr/>
          <p:nvPr/>
        </p:nvGrpSpPr>
        <p:grpSpPr>
          <a:xfrm>
            <a:off x="6516216" y="4083579"/>
            <a:ext cx="1943917" cy="713573"/>
            <a:chOff x="6059017" y="1296134"/>
            <a:chExt cx="1943917" cy="713573"/>
          </a:xfrm>
          <a:solidFill>
            <a:schemeClr val="accent3">
              <a:lumMod val="50000"/>
            </a:schemeClr>
          </a:solidFill>
        </p:grpSpPr>
        <p:sp>
          <p:nvSpPr>
            <p:cNvPr id="8" name="Abgerundetes Rechteck 7"/>
            <p:cNvSpPr/>
            <p:nvPr/>
          </p:nvSpPr>
          <p:spPr>
            <a:xfrm>
              <a:off x="6059017" y="1296134"/>
              <a:ext cx="1943917" cy="713573"/>
            </a:xfrm>
            <a:prstGeom prst="roundRect">
              <a:avLst>
                <a:gd name="adj" fmla="val 10000"/>
              </a:avLst>
            </a:prstGeom>
            <a:grpFill/>
          </p:spPr>
          <p:style>
            <a:lnRef idx="2">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fontRef>
          </p:style>
        </p:sp>
        <p:sp>
          <p:nvSpPr>
            <p:cNvPr id="9" name="Abgerundetes Rechteck 4"/>
            <p:cNvSpPr/>
            <p:nvPr/>
          </p:nvSpPr>
          <p:spPr>
            <a:xfrm>
              <a:off x="6079917" y="1317034"/>
              <a:ext cx="1902117" cy="6717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err="1" smtClean="0"/>
                <a:t>Natanael</a:t>
              </a:r>
              <a:r>
                <a:rPr lang="de-DE" sz="1800" kern="1200" dirty="0" smtClean="0"/>
                <a:t/>
              </a:r>
              <a:br>
                <a:rPr lang="de-DE" sz="1800" kern="1200" dirty="0" smtClean="0"/>
              </a:br>
              <a:r>
                <a:rPr lang="de-DE" sz="1800" kern="1200" dirty="0" smtClean="0"/>
                <a:t>(</a:t>
              </a:r>
              <a:r>
                <a:rPr lang="de-DE" dirty="0" smtClean="0"/>
                <a:t>Freund</a:t>
              </a:r>
              <a:r>
                <a:rPr lang="de-DE" sz="1800" kern="1200" dirty="0" smtClean="0"/>
                <a:t>)</a:t>
              </a:r>
              <a:endParaRPr lang="de-DE" sz="1800" kern="1200" dirty="0"/>
            </a:p>
          </p:txBody>
        </p:sp>
      </p:grpSp>
      <p:sp>
        <p:nvSpPr>
          <p:cNvPr id="10" name="Pfeil nach links 9"/>
          <p:cNvSpPr/>
          <p:nvPr/>
        </p:nvSpPr>
        <p:spPr>
          <a:xfrm rot="9687018">
            <a:off x="5727067" y="2802866"/>
            <a:ext cx="685860" cy="583175"/>
          </a:xfrm>
          <a:prstGeom prst="leftArrow">
            <a:avLst>
              <a:gd name="adj1" fmla="val 60000"/>
              <a:gd name="adj2" fmla="val 50000"/>
            </a:avLst>
          </a:prstGeom>
          <a:solidFill>
            <a:schemeClr val="accent3">
              <a:lumMod val="50000"/>
            </a:schemeClr>
          </a:solid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grpSp>
        <p:nvGrpSpPr>
          <p:cNvPr id="3" name="Gruppieren 10"/>
          <p:cNvGrpSpPr/>
          <p:nvPr/>
        </p:nvGrpSpPr>
        <p:grpSpPr>
          <a:xfrm>
            <a:off x="6804547" y="5629312"/>
            <a:ext cx="1943917" cy="752016"/>
            <a:chOff x="3394722" y="3672411"/>
            <a:chExt cx="1943917" cy="752016"/>
          </a:xfrm>
          <a:solidFill>
            <a:srgbClr val="00B050"/>
          </a:solidFill>
        </p:grpSpPr>
        <p:sp>
          <p:nvSpPr>
            <p:cNvPr id="12" name="Abgerundetes Rechteck 11"/>
            <p:cNvSpPr/>
            <p:nvPr/>
          </p:nvSpPr>
          <p:spPr>
            <a:xfrm>
              <a:off x="3394722" y="3672411"/>
              <a:ext cx="1943917" cy="752016"/>
            </a:xfrm>
            <a:prstGeom prst="roundRect">
              <a:avLst>
                <a:gd name="adj" fmla="val 10000"/>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13" name="Abgerundetes Rechteck 4"/>
            <p:cNvSpPr/>
            <p:nvPr/>
          </p:nvSpPr>
          <p:spPr>
            <a:xfrm>
              <a:off x="3416748" y="3694437"/>
              <a:ext cx="1899865" cy="707964"/>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Johannes</a:t>
              </a:r>
              <a:br>
                <a:rPr lang="de-DE" sz="1800" kern="1200" dirty="0" smtClean="0"/>
              </a:br>
              <a:r>
                <a:rPr lang="de-DE" sz="1800" kern="1200" dirty="0" smtClean="0"/>
                <a:t>(Sohn)</a:t>
              </a:r>
              <a:endParaRPr lang="de-DE" sz="1800" kern="1200" dirty="0"/>
            </a:p>
          </p:txBody>
        </p:sp>
      </p:grpSp>
      <p:sp>
        <p:nvSpPr>
          <p:cNvPr id="14" name="Pfeil nach links 13"/>
          <p:cNvSpPr/>
          <p:nvPr/>
        </p:nvSpPr>
        <p:spPr>
          <a:xfrm rot="12538221">
            <a:off x="5968713" y="5350117"/>
            <a:ext cx="649944" cy="583175"/>
          </a:xfrm>
          <a:prstGeom prst="leftArrow">
            <a:avLst>
              <a:gd name="adj1" fmla="val 60000"/>
              <a:gd name="adj2" fmla="val 50000"/>
            </a:avLst>
          </a:prstGeom>
          <a:solidFill>
            <a:srgbClr val="00B050"/>
          </a:solidFill>
        </p:spPr>
        <p:style>
          <a:lnRef idx="0">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hueOff val="0"/>
              <a:satOff val="0"/>
              <a:lumOff val="0"/>
              <a:alphaOff val="0"/>
            </a:schemeClr>
          </a:fontRef>
        </p:style>
      </p:sp>
      <p:grpSp>
        <p:nvGrpSpPr>
          <p:cNvPr id="5" name="Gruppieren 14"/>
          <p:cNvGrpSpPr/>
          <p:nvPr/>
        </p:nvGrpSpPr>
        <p:grpSpPr>
          <a:xfrm>
            <a:off x="755576" y="4869160"/>
            <a:ext cx="1943917" cy="752016"/>
            <a:chOff x="3394722" y="3672411"/>
            <a:chExt cx="1943917" cy="752016"/>
          </a:xfrm>
          <a:solidFill>
            <a:srgbClr val="00B050"/>
          </a:solidFill>
        </p:grpSpPr>
        <p:sp>
          <p:nvSpPr>
            <p:cNvPr id="16" name="Abgerundetes Rechteck 15"/>
            <p:cNvSpPr/>
            <p:nvPr/>
          </p:nvSpPr>
          <p:spPr>
            <a:xfrm>
              <a:off x="3394722" y="3672411"/>
              <a:ext cx="1943917" cy="752016"/>
            </a:xfrm>
            <a:prstGeom prst="roundRect">
              <a:avLst>
                <a:gd name="adj" fmla="val 10000"/>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17" name="Abgerundetes Rechteck 4"/>
            <p:cNvSpPr/>
            <p:nvPr/>
          </p:nvSpPr>
          <p:spPr>
            <a:xfrm>
              <a:off x="3416748" y="3694437"/>
              <a:ext cx="1899865" cy="707964"/>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Jakobus</a:t>
              </a:r>
              <a:br>
                <a:rPr lang="de-DE" sz="1800" kern="1200" dirty="0" smtClean="0"/>
              </a:br>
              <a:r>
                <a:rPr lang="de-DE" sz="1800" kern="1200" dirty="0" smtClean="0"/>
                <a:t>(Sohn)</a:t>
              </a:r>
              <a:endParaRPr lang="de-DE" sz="1800" kern="1200" dirty="0"/>
            </a:p>
          </p:txBody>
        </p:sp>
      </p:grpSp>
      <p:sp>
        <p:nvSpPr>
          <p:cNvPr id="18" name="Pfeil nach links 17"/>
          <p:cNvSpPr/>
          <p:nvPr/>
        </p:nvSpPr>
        <p:spPr>
          <a:xfrm>
            <a:off x="2915816" y="4941168"/>
            <a:ext cx="649944" cy="583175"/>
          </a:xfrm>
          <a:prstGeom prst="leftArrow">
            <a:avLst>
              <a:gd name="adj1" fmla="val 60000"/>
              <a:gd name="adj2" fmla="val 50000"/>
            </a:avLst>
          </a:prstGeom>
          <a:solidFill>
            <a:srgbClr val="00B050"/>
          </a:solidFill>
        </p:spPr>
        <p:style>
          <a:lnRef idx="0">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hueOff val="0"/>
              <a:satOff val="0"/>
              <a:lumOff val="0"/>
              <a:alphaOff val="0"/>
            </a:schemeClr>
          </a:fontRef>
        </p:style>
      </p:sp>
      <p:grpSp>
        <p:nvGrpSpPr>
          <p:cNvPr id="7" name="Gruppieren 21"/>
          <p:cNvGrpSpPr/>
          <p:nvPr/>
        </p:nvGrpSpPr>
        <p:grpSpPr>
          <a:xfrm>
            <a:off x="4067944" y="1451965"/>
            <a:ext cx="1943917" cy="747397"/>
            <a:chOff x="3755068" y="72005"/>
            <a:chExt cx="1943917" cy="747397"/>
          </a:xfrm>
        </p:grpSpPr>
        <p:sp>
          <p:nvSpPr>
            <p:cNvPr id="23" name="Abgerundetes Rechteck 22"/>
            <p:cNvSpPr/>
            <p:nvPr/>
          </p:nvSpPr>
          <p:spPr>
            <a:xfrm>
              <a:off x="3755068" y="72005"/>
              <a:ext cx="1943917" cy="747397"/>
            </a:xfrm>
            <a:prstGeom prst="roundRect">
              <a:avLst>
                <a:gd name="adj" fmla="val 10000"/>
              </a:avLst>
            </a:prstGeom>
            <a:solidFill>
              <a:schemeClr val="accent6">
                <a:lumMod val="75000"/>
              </a:schemeClr>
            </a:solidFill>
          </p:spPr>
          <p:style>
            <a:lnRef idx="2">
              <a:schemeClr val="lt1">
                <a:hueOff val="0"/>
                <a:satOff val="0"/>
                <a:lumOff val="0"/>
                <a:alphaOff val="0"/>
              </a:schemeClr>
            </a:lnRef>
            <a:fillRef idx="1">
              <a:scrgbClr r="0" g="0" b="0"/>
            </a:fillRef>
            <a:effectRef idx="0">
              <a:schemeClr val="accent2">
                <a:hueOff val="2340759"/>
                <a:satOff val="-2919"/>
                <a:lumOff val="686"/>
                <a:alphaOff val="0"/>
              </a:schemeClr>
            </a:effectRef>
            <a:fontRef idx="minor">
              <a:schemeClr val="lt1"/>
            </a:fontRef>
          </p:style>
        </p:sp>
        <p:sp>
          <p:nvSpPr>
            <p:cNvPr id="24" name="Abgerundetes Rechteck 4"/>
            <p:cNvSpPr/>
            <p:nvPr/>
          </p:nvSpPr>
          <p:spPr>
            <a:xfrm>
              <a:off x="3776959" y="93896"/>
              <a:ext cx="1900135" cy="7036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Andreas</a:t>
              </a:r>
              <a:endParaRPr lang="de-DE" sz="1800" kern="1200" dirty="0"/>
            </a:p>
          </p:txBody>
        </p:sp>
      </p:grpSp>
      <p:sp>
        <p:nvSpPr>
          <p:cNvPr id="25" name="Pfeil nach links 24"/>
          <p:cNvSpPr/>
          <p:nvPr/>
        </p:nvSpPr>
        <p:spPr>
          <a:xfrm rot="17223362">
            <a:off x="4566841" y="2342720"/>
            <a:ext cx="730379" cy="583175"/>
          </a:xfrm>
          <a:prstGeom prst="leftArrow">
            <a:avLst>
              <a:gd name="adj1" fmla="val 60000"/>
              <a:gd name="adj2" fmla="val 50000"/>
            </a:avLst>
          </a:prstGeom>
          <a:solidFill>
            <a:schemeClr val="accent6">
              <a:lumMod val="75000"/>
            </a:schemeClr>
          </a:solidFill>
        </p:spPr>
        <p:style>
          <a:lnRef idx="0">
            <a:schemeClr val="lt1">
              <a:hueOff val="0"/>
              <a:satOff val="0"/>
              <a:lumOff val="0"/>
              <a:alphaOff val="0"/>
            </a:schemeClr>
          </a:lnRef>
          <a:fillRef idx="1">
            <a:scrgbClr r="0" g="0" b="0"/>
          </a:fillRef>
          <a:effectRef idx="0">
            <a:schemeClr val="accent2">
              <a:hueOff val="2340759"/>
              <a:satOff val="-2919"/>
              <a:lumOff val="686"/>
              <a:alphaOff val="0"/>
            </a:schemeClr>
          </a:effectRef>
          <a:fontRef idx="minor">
            <a:schemeClr val="lt1">
              <a:hueOff val="0"/>
              <a:satOff val="0"/>
              <a:lumOff val="0"/>
              <a:alphaOff val="0"/>
            </a:schemeClr>
          </a:fontRef>
        </p:style>
      </p:sp>
      <p:grpSp>
        <p:nvGrpSpPr>
          <p:cNvPr id="11" name="Gruppieren 25"/>
          <p:cNvGrpSpPr/>
          <p:nvPr/>
        </p:nvGrpSpPr>
        <p:grpSpPr>
          <a:xfrm>
            <a:off x="827584" y="1916832"/>
            <a:ext cx="1943917" cy="749139"/>
            <a:chOff x="370385" y="720102"/>
            <a:chExt cx="1943917" cy="749139"/>
          </a:xfrm>
        </p:grpSpPr>
        <p:sp>
          <p:nvSpPr>
            <p:cNvPr id="27" name="Abgerundetes Rechteck 26"/>
            <p:cNvSpPr/>
            <p:nvPr/>
          </p:nvSpPr>
          <p:spPr>
            <a:xfrm>
              <a:off x="370385" y="720102"/>
              <a:ext cx="1943917" cy="749139"/>
            </a:xfrm>
            <a:prstGeom prst="roundRect">
              <a:avLst>
                <a:gd name="adj" fmla="val 10000"/>
              </a:avLst>
            </a:prstGeom>
          </p:spPr>
          <p:style>
            <a:lnRef idx="2">
              <a:schemeClr val="lt1">
                <a:hueOff val="0"/>
                <a:satOff val="0"/>
                <a:lumOff val="0"/>
                <a:alphaOff val="0"/>
              </a:schemeClr>
            </a:lnRef>
            <a:fillRef idx="1">
              <a:schemeClr val="accent2">
                <a:hueOff val="1170380"/>
                <a:satOff val="-1460"/>
                <a:lumOff val="343"/>
                <a:alphaOff val="0"/>
              </a:schemeClr>
            </a:fillRef>
            <a:effectRef idx="0">
              <a:schemeClr val="accent2">
                <a:hueOff val="1170380"/>
                <a:satOff val="-1460"/>
                <a:lumOff val="343"/>
                <a:alphaOff val="0"/>
              </a:schemeClr>
            </a:effectRef>
            <a:fontRef idx="minor">
              <a:schemeClr val="lt1"/>
            </a:fontRef>
          </p:style>
        </p:sp>
        <p:sp>
          <p:nvSpPr>
            <p:cNvPr id="28" name="Abgerundetes Rechteck 4"/>
            <p:cNvSpPr/>
            <p:nvPr/>
          </p:nvSpPr>
          <p:spPr>
            <a:xfrm>
              <a:off x="392327" y="742044"/>
              <a:ext cx="1900033" cy="7052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Schwiegermutter</a:t>
              </a:r>
              <a:endParaRPr lang="de-DE" sz="1800" kern="1200" dirty="0"/>
            </a:p>
          </p:txBody>
        </p:sp>
      </p:grpSp>
      <p:sp>
        <p:nvSpPr>
          <p:cNvPr id="29" name="Pfeil nach links 28"/>
          <p:cNvSpPr/>
          <p:nvPr/>
        </p:nvSpPr>
        <p:spPr>
          <a:xfrm rot="1351073">
            <a:off x="2777227" y="2570631"/>
            <a:ext cx="898096" cy="583175"/>
          </a:xfrm>
          <a:prstGeom prst="leftArrow">
            <a:avLst>
              <a:gd name="adj1" fmla="val 60000"/>
              <a:gd name="adj2" fmla="val 50000"/>
            </a:avLst>
          </a:prstGeom>
        </p:spPr>
        <p:style>
          <a:lnRef idx="0">
            <a:schemeClr val="lt1">
              <a:hueOff val="0"/>
              <a:satOff val="0"/>
              <a:lumOff val="0"/>
              <a:alphaOff val="0"/>
            </a:schemeClr>
          </a:lnRef>
          <a:fillRef idx="1">
            <a:schemeClr val="accent2">
              <a:hueOff val="1170380"/>
              <a:satOff val="-1460"/>
              <a:lumOff val="343"/>
              <a:alphaOff val="0"/>
            </a:schemeClr>
          </a:fillRef>
          <a:effectRef idx="0">
            <a:schemeClr val="accent2">
              <a:hueOff val="1170380"/>
              <a:satOff val="-1460"/>
              <a:lumOff val="343"/>
              <a:alphaOff val="0"/>
            </a:schemeClr>
          </a:effectRef>
          <a:fontRef idx="minor">
            <a:schemeClr val="lt1">
              <a:hueOff val="0"/>
              <a:satOff val="0"/>
              <a:lumOff val="0"/>
              <a:alphaOff val="0"/>
            </a:schemeClr>
          </a:fontRef>
        </p:style>
      </p:sp>
      <p:grpSp>
        <p:nvGrpSpPr>
          <p:cNvPr id="15" name="Gruppieren 29"/>
          <p:cNvGrpSpPr/>
          <p:nvPr/>
        </p:nvGrpSpPr>
        <p:grpSpPr>
          <a:xfrm>
            <a:off x="683568" y="3224869"/>
            <a:ext cx="1943917" cy="780195"/>
            <a:chOff x="226368" y="2016222"/>
            <a:chExt cx="1943917" cy="780195"/>
          </a:xfrm>
        </p:grpSpPr>
        <p:sp>
          <p:nvSpPr>
            <p:cNvPr id="31" name="Abgerundetes Rechteck 30"/>
            <p:cNvSpPr/>
            <p:nvPr/>
          </p:nvSpPr>
          <p:spPr>
            <a:xfrm>
              <a:off x="226368" y="2016222"/>
              <a:ext cx="1943917" cy="780195"/>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2" name="Abgerundetes Rechteck 4"/>
            <p:cNvSpPr/>
            <p:nvPr/>
          </p:nvSpPr>
          <p:spPr>
            <a:xfrm>
              <a:off x="249219" y="2039073"/>
              <a:ext cx="1898215" cy="7344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Ehefrau</a:t>
              </a:r>
              <a:endParaRPr lang="de-DE" sz="1800" kern="1200" dirty="0"/>
            </a:p>
          </p:txBody>
        </p:sp>
      </p:grpSp>
      <p:sp>
        <p:nvSpPr>
          <p:cNvPr id="33" name="Pfeil nach links 32"/>
          <p:cNvSpPr/>
          <p:nvPr/>
        </p:nvSpPr>
        <p:spPr>
          <a:xfrm rot="21370119">
            <a:off x="2718357" y="3252881"/>
            <a:ext cx="822909" cy="583175"/>
          </a:xfrm>
          <a:prstGeom prst="lef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hueOff val="0"/>
              <a:satOff val="0"/>
              <a:lumOff val="0"/>
              <a:alphaOff val="0"/>
            </a:schemeClr>
          </a:fontRef>
        </p:style>
      </p:sp>
      <p:grpSp>
        <p:nvGrpSpPr>
          <p:cNvPr id="19" name="Gruppieren 33"/>
          <p:cNvGrpSpPr/>
          <p:nvPr/>
        </p:nvGrpSpPr>
        <p:grpSpPr>
          <a:xfrm>
            <a:off x="6516515" y="2492896"/>
            <a:ext cx="1943917" cy="713573"/>
            <a:chOff x="6059017" y="1296134"/>
            <a:chExt cx="1943917" cy="713573"/>
          </a:xfrm>
          <a:solidFill>
            <a:schemeClr val="accent3">
              <a:lumMod val="50000"/>
            </a:schemeClr>
          </a:solidFill>
        </p:grpSpPr>
        <p:sp>
          <p:nvSpPr>
            <p:cNvPr id="35" name="Abgerundetes Rechteck 34"/>
            <p:cNvSpPr/>
            <p:nvPr/>
          </p:nvSpPr>
          <p:spPr>
            <a:xfrm>
              <a:off x="6059017" y="1296134"/>
              <a:ext cx="1943917" cy="713573"/>
            </a:xfrm>
            <a:prstGeom prst="roundRect">
              <a:avLst>
                <a:gd name="adj" fmla="val 10000"/>
              </a:avLst>
            </a:prstGeom>
            <a:grpFill/>
          </p:spPr>
          <p:style>
            <a:lnRef idx="2">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fontRef>
          </p:style>
        </p:sp>
        <p:sp>
          <p:nvSpPr>
            <p:cNvPr id="36" name="Abgerundetes Rechteck 4"/>
            <p:cNvSpPr/>
            <p:nvPr/>
          </p:nvSpPr>
          <p:spPr>
            <a:xfrm>
              <a:off x="6079917" y="1317034"/>
              <a:ext cx="1902117" cy="6717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err="1" smtClean="0"/>
                <a:t>Philippus</a:t>
              </a:r>
              <a:r>
                <a:rPr lang="de-DE" sz="1800" kern="1200" dirty="0" smtClean="0"/>
                <a:t/>
              </a:r>
              <a:br>
                <a:rPr lang="de-DE" sz="1800" kern="1200" dirty="0" smtClean="0"/>
              </a:br>
              <a:r>
                <a:rPr lang="de-DE" sz="1800" kern="1200" dirty="0" smtClean="0"/>
                <a:t>(Nachbar)</a:t>
              </a:r>
              <a:endParaRPr lang="de-DE" sz="1800" kern="1200" dirty="0"/>
            </a:p>
          </p:txBody>
        </p:sp>
      </p:grpSp>
      <p:grpSp>
        <p:nvGrpSpPr>
          <p:cNvPr id="22" name="Gruppieren 36"/>
          <p:cNvGrpSpPr/>
          <p:nvPr/>
        </p:nvGrpSpPr>
        <p:grpSpPr>
          <a:xfrm>
            <a:off x="3852219" y="4869160"/>
            <a:ext cx="1943917" cy="752016"/>
            <a:chOff x="3394722" y="3672411"/>
            <a:chExt cx="1943917" cy="752016"/>
          </a:xfrm>
          <a:solidFill>
            <a:srgbClr val="00B050"/>
          </a:solidFill>
        </p:grpSpPr>
        <p:sp>
          <p:nvSpPr>
            <p:cNvPr id="38" name="Abgerundetes Rechteck 37"/>
            <p:cNvSpPr/>
            <p:nvPr/>
          </p:nvSpPr>
          <p:spPr>
            <a:xfrm>
              <a:off x="3394722" y="3672411"/>
              <a:ext cx="1943917" cy="752016"/>
            </a:xfrm>
            <a:prstGeom prst="roundRect">
              <a:avLst>
                <a:gd name="adj" fmla="val 10000"/>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39" name="Abgerundetes Rechteck 4"/>
            <p:cNvSpPr/>
            <p:nvPr/>
          </p:nvSpPr>
          <p:spPr>
            <a:xfrm>
              <a:off x="3416748" y="3694437"/>
              <a:ext cx="1899865" cy="707964"/>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err="1" smtClean="0"/>
                <a:t>Zebbedäus</a:t>
              </a:r>
              <a:r>
                <a:rPr lang="de-DE" sz="1800" kern="1200" dirty="0" smtClean="0"/>
                <a:t/>
              </a:r>
              <a:br>
                <a:rPr lang="de-DE" sz="1800" kern="1200" dirty="0" smtClean="0"/>
              </a:br>
              <a:r>
                <a:rPr lang="de-DE" sz="1800" kern="1200" dirty="0" smtClean="0"/>
                <a:t>(Geschäftspartner)</a:t>
              </a:r>
              <a:endParaRPr lang="de-DE" sz="1800" kern="1200" dirty="0"/>
            </a:p>
          </p:txBody>
        </p:sp>
      </p:grpSp>
      <p:sp>
        <p:nvSpPr>
          <p:cNvPr id="40" name="Pfeil nach links 39"/>
          <p:cNvSpPr/>
          <p:nvPr/>
        </p:nvSpPr>
        <p:spPr>
          <a:xfrm rot="15909100">
            <a:off x="4421023" y="4205947"/>
            <a:ext cx="649944" cy="583175"/>
          </a:xfrm>
          <a:prstGeom prst="leftArrow">
            <a:avLst>
              <a:gd name="adj1" fmla="val 60000"/>
              <a:gd name="adj2" fmla="val 50000"/>
            </a:avLst>
          </a:prstGeom>
          <a:solidFill>
            <a:srgbClr val="00B050"/>
          </a:solidFill>
        </p:spPr>
        <p:style>
          <a:lnRef idx="0">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hueOff val="0"/>
              <a:satOff val="0"/>
              <a:lumOff val="0"/>
              <a:alphaOff val="0"/>
            </a:schemeClr>
          </a:fontRef>
        </p:style>
      </p:sp>
      <p:sp>
        <p:nvSpPr>
          <p:cNvPr id="42" name="Pfeil nach links 41"/>
          <p:cNvSpPr/>
          <p:nvPr/>
        </p:nvSpPr>
        <p:spPr>
          <a:xfrm rot="16200000">
            <a:off x="7112946" y="3370546"/>
            <a:ext cx="685860" cy="583175"/>
          </a:xfrm>
          <a:prstGeom prst="leftArrow">
            <a:avLst>
              <a:gd name="adj1" fmla="val 60000"/>
              <a:gd name="adj2" fmla="val 50000"/>
            </a:avLst>
          </a:prstGeom>
          <a:solidFill>
            <a:schemeClr val="accent3">
              <a:lumMod val="50000"/>
            </a:schemeClr>
          </a:solid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grpSp>
        <p:nvGrpSpPr>
          <p:cNvPr id="41" name="Gruppieren 21"/>
          <p:cNvGrpSpPr/>
          <p:nvPr/>
        </p:nvGrpSpPr>
        <p:grpSpPr>
          <a:xfrm>
            <a:off x="3707904" y="3113651"/>
            <a:ext cx="1943917" cy="747397"/>
            <a:chOff x="3755068" y="72005"/>
            <a:chExt cx="1943917" cy="747397"/>
          </a:xfrm>
          <a:solidFill>
            <a:schemeClr val="tx2">
              <a:lumMod val="60000"/>
              <a:lumOff val="40000"/>
            </a:schemeClr>
          </a:solidFill>
        </p:grpSpPr>
        <p:sp>
          <p:nvSpPr>
            <p:cNvPr id="43" name="Abgerundetes Rechteck 42"/>
            <p:cNvSpPr/>
            <p:nvPr/>
          </p:nvSpPr>
          <p:spPr>
            <a:xfrm>
              <a:off x="3755068" y="72005"/>
              <a:ext cx="1943917" cy="747397"/>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2">
                <a:hueOff val="2340759"/>
                <a:satOff val="-2919"/>
                <a:lumOff val="686"/>
                <a:alphaOff val="0"/>
              </a:schemeClr>
            </a:effectRef>
            <a:fontRef idx="minor">
              <a:schemeClr val="lt1"/>
            </a:fontRef>
          </p:style>
        </p:sp>
        <p:sp>
          <p:nvSpPr>
            <p:cNvPr id="44" name="Abgerundetes Rechteck 4"/>
            <p:cNvSpPr/>
            <p:nvPr/>
          </p:nvSpPr>
          <p:spPr>
            <a:xfrm>
              <a:off x="3776959" y="93896"/>
              <a:ext cx="1900135" cy="703615"/>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dirty="0" smtClean="0"/>
                <a:t>Petrus</a:t>
              </a:r>
              <a:endParaRPr lang="de-DE" sz="1800" kern="1200"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274638"/>
            <a:ext cx="8686800" cy="562074"/>
          </a:xfrm>
        </p:spPr>
        <p:txBody>
          <a:bodyPr>
            <a:normAutofit fontScale="90000"/>
          </a:bodyPr>
          <a:lstStyle/>
          <a:p>
            <a:pPr algn="l"/>
            <a:r>
              <a:rPr lang="de-DE" dirty="0" smtClean="0"/>
              <a:t>Gemeindegründung </a:t>
            </a:r>
            <a:r>
              <a:rPr lang="de-DE" dirty="0" err="1" smtClean="0"/>
              <a:t>Mattighofen</a:t>
            </a:r>
            <a:endParaRPr lang="de-DE" dirty="0"/>
          </a:p>
        </p:txBody>
      </p:sp>
      <p:grpSp>
        <p:nvGrpSpPr>
          <p:cNvPr id="7" name="Gruppieren 6"/>
          <p:cNvGrpSpPr/>
          <p:nvPr/>
        </p:nvGrpSpPr>
        <p:grpSpPr>
          <a:xfrm>
            <a:off x="7380612" y="4005064"/>
            <a:ext cx="1223836" cy="713573"/>
            <a:chOff x="6059017" y="1296134"/>
            <a:chExt cx="1943917" cy="713573"/>
          </a:xfrm>
          <a:solidFill>
            <a:schemeClr val="bg2">
              <a:lumMod val="25000"/>
            </a:schemeClr>
          </a:solidFill>
        </p:grpSpPr>
        <p:sp>
          <p:nvSpPr>
            <p:cNvPr id="8" name="Abgerundetes Rechteck 7"/>
            <p:cNvSpPr/>
            <p:nvPr/>
          </p:nvSpPr>
          <p:spPr>
            <a:xfrm>
              <a:off x="6059017" y="1296134"/>
              <a:ext cx="1943917" cy="713573"/>
            </a:xfrm>
            <a:prstGeom prst="roundRect">
              <a:avLst>
                <a:gd name="adj" fmla="val 10000"/>
              </a:avLst>
            </a:prstGeom>
            <a:grpFill/>
          </p:spPr>
          <p:style>
            <a:lnRef idx="2">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fontRef>
          </p:style>
        </p:sp>
        <p:sp>
          <p:nvSpPr>
            <p:cNvPr id="9" name="Abgerundetes Rechteck 4"/>
            <p:cNvSpPr/>
            <p:nvPr/>
          </p:nvSpPr>
          <p:spPr>
            <a:xfrm>
              <a:off x="6079917" y="1317034"/>
              <a:ext cx="1902117" cy="67177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dirty="0" smtClean="0"/>
                <a:t>Johanna</a:t>
              </a:r>
              <a:r>
                <a:rPr lang="de-DE" sz="1800" kern="1200" dirty="0" smtClean="0"/>
                <a:t/>
              </a:r>
              <a:br>
                <a:rPr lang="de-DE" sz="1800" kern="1200" dirty="0" smtClean="0"/>
              </a:br>
              <a:r>
                <a:rPr lang="de-DE" sz="1800" kern="1200" dirty="0" smtClean="0"/>
                <a:t>(Nachbarin)</a:t>
              </a:r>
              <a:endParaRPr lang="de-DE" sz="1800" kern="1200" dirty="0"/>
            </a:p>
          </p:txBody>
        </p:sp>
      </p:grpSp>
      <p:sp>
        <p:nvSpPr>
          <p:cNvPr id="10" name="Pfeil nach links 9"/>
          <p:cNvSpPr/>
          <p:nvPr/>
        </p:nvSpPr>
        <p:spPr>
          <a:xfrm rot="10206451">
            <a:off x="6289493" y="1967992"/>
            <a:ext cx="646048" cy="583175"/>
          </a:xfrm>
          <a:prstGeom prst="leftArrow">
            <a:avLst>
              <a:gd name="adj1" fmla="val 60000"/>
              <a:gd name="adj2" fmla="val 50000"/>
            </a:avLst>
          </a:prstGeom>
          <a:solidFill>
            <a:schemeClr val="bg2">
              <a:lumMod val="50000"/>
            </a:schemeClr>
          </a:solid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grpSp>
        <p:nvGrpSpPr>
          <p:cNvPr id="11" name="Gruppieren 10"/>
          <p:cNvGrpSpPr/>
          <p:nvPr/>
        </p:nvGrpSpPr>
        <p:grpSpPr>
          <a:xfrm>
            <a:off x="6011860" y="4837224"/>
            <a:ext cx="1223838" cy="752016"/>
            <a:chOff x="3394722" y="3672411"/>
            <a:chExt cx="1943917" cy="752016"/>
          </a:xfrm>
          <a:solidFill>
            <a:schemeClr val="bg1">
              <a:lumMod val="50000"/>
            </a:schemeClr>
          </a:solidFill>
        </p:grpSpPr>
        <p:sp>
          <p:nvSpPr>
            <p:cNvPr id="12" name="Abgerundetes Rechteck 11"/>
            <p:cNvSpPr/>
            <p:nvPr/>
          </p:nvSpPr>
          <p:spPr>
            <a:xfrm>
              <a:off x="3394722" y="3672411"/>
              <a:ext cx="1943917" cy="752016"/>
            </a:xfrm>
            <a:prstGeom prst="roundRect">
              <a:avLst>
                <a:gd name="adj" fmla="val 10000"/>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13" name="Abgerundetes Rechteck 4"/>
            <p:cNvSpPr/>
            <p:nvPr/>
          </p:nvSpPr>
          <p:spPr>
            <a:xfrm>
              <a:off x="3416748" y="3694437"/>
              <a:ext cx="1899865" cy="707964"/>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Andi</a:t>
              </a:r>
              <a:br>
                <a:rPr lang="de-DE" sz="1800" kern="1200" dirty="0" smtClean="0"/>
              </a:br>
              <a:r>
                <a:rPr lang="de-DE" sz="1800" kern="1200" dirty="0" smtClean="0"/>
                <a:t>(Bruder)</a:t>
              </a:r>
              <a:endParaRPr lang="de-DE" sz="1800" kern="1200" dirty="0"/>
            </a:p>
          </p:txBody>
        </p:sp>
      </p:grpSp>
      <p:grpSp>
        <p:nvGrpSpPr>
          <p:cNvPr id="15" name="Gruppieren 14"/>
          <p:cNvGrpSpPr/>
          <p:nvPr/>
        </p:nvGrpSpPr>
        <p:grpSpPr>
          <a:xfrm>
            <a:off x="4068244" y="3397064"/>
            <a:ext cx="1223836" cy="752016"/>
            <a:chOff x="3394724" y="3672411"/>
            <a:chExt cx="1943918" cy="752016"/>
          </a:xfrm>
          <a:solidFill>
            <a:schemeClr val="accent3">
              <a:lumMod val="75000"/>
            </a:schemeClr>
          </a:solidFill>
        </p:grpSpPr>
        <p:sp>
          <p:nvSpPr>
            <p:cNvPr id="16" name="Abgerundetes Rechteck 15"/>
            <p:cNvSpPr/>
            <p:nvPr/>
          </p:nvSpPr>
          <p:spPr>
            <a:xfrm>
              <a:off x="3394724" y="3672411"/>
              <a:ext cx="1943918" cy="752016"/>
            </a:xfrm>
            <a:prstGeom prst="roundRect">
              <a:avLst>
                <a:gd name="adj" fmla="val 10000"/>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17" name="Abgerundetes Rechteck 4"/>
            <p:cNvSpPr/>
            <p:nvPr/>
          </p:nvSpPr>
          <p:spPr>
            <a:xfrm>
              <a:off x="3416748" y="3684527"/>
              <a:ext cx="1899864" cy="707964"/>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Christian</a:t>
              </a:r>
              <a:br>
                <a:rPr lang="de-DE" sz="1800" kern="1200" dirty="0" smtClean="0"/>
              </a:br>
              <a:r>
                <a:rPr lang="de-DE" sz="1800" kern="1200" dirty="0" smtClean="0"/>
                <a:t>(Nachbar)</a:t>
              </a:r>
              <a:endParaRPr lang="de-DE" sz="1800" kern="1200" dirty="0"/>
            </a:p>
          </p:txBody>
        </p:sp>
      </p:grpSp>
      <p:grpSp>
        <p:nvGrpSpPr>
          <p:cNvPr id="22" name="Gruppieren 21"/>
          <p:cNvGrpSpPr/>
          <p:nvPr/>
        </p:nvGrpSpPr>
        <p:grpSpPr>
          <a:xfrm>
            <a:off x="3635896" y="980728"/>
            <a:ext cx="2952328" cy="747397"/>
            <a:chOff x="3755068" y="72005"/>
            <a:chExt cx="1944216" cy="747397"/>
          </a:xfrm>
        </p:grpSpPr>
        <p:sp>
          <p:nvSpPr>
            <p:cNvPr id="23" name="Abgerundetes Rechteck 22"/>
            <p:cNvSpPr/>
            <p:nvPr/>
          </p:nvSpPr>
          <p:spPr>
            <a:xfrm>
              <a:off x="3755068" y="72005"/>
              <a:ext cx="1943917" cy="747397"/>
            </a:xfrm>
            <a:prstGeom prst="roundRect">
              <a:avLst>
                <a:gd name="adj" fmla="val 10000"/>
              </a:avLst>
            </a:prstGeom>
            <a:solidFill>
              <a:schemeClr val="accent6">
                <a:lumMod val="75000"/>
              </a:schemeClr>
            </a:solidFill>
          </p:spPr>
          <p:style>
            <a:lnRef idx="2">
              <a:schemeClr val="lt1">
                <a:hueOff val="0"/>
                <a:satOff val="0"/>
                <a:lumOff val="0"/>
                <a:alphaOff val="0"/>
              </a:schemeClr>
            </a:lnRef>
            <a:fillRef idx="1">
              <a:scrgbClr r="0" g="0" b="0"/>
            </a:fillRef>
            <a:effectRef idx="0">
              <a:schemeClr val="accent2">
                <a:hueOff val="2340759"/>
                <a:satOff val="-2919"/>
                <a:lumOff val="686"/>
                <a:alphaOff val="0"/>
              </a:schemeClr>
            </a:effectRef>
            <a:fontRef idx="minor">
              <a:schemeClr val="lt1"/>
            </a:fontRef>
          </p:style>
        </p:sp>
        <p:sp>
          <p:nvSpPr>
            <p:cNvPr id="24" name="Abgerundetes Rechteck 4"/>
            <p:cNvSpPr/>
            <p:nvPr/>
          </p:nvSpPr>
          <p:spPr>
            <a:xfrm>
              <a:off x="3799149" y="93896"/>
              <a:ext cx="1900135" cy="7036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Günther</a:t>
              </a:r>
              <a:br>
                <a:rPr lang="de-DE" sz="1800" kern="1200" dirty="0" smtClean="0"/>
              </a:br>
              <a:r>
                <a:rPr lang="de-DE" sz="1800" kern="1200" dirty="0" smtClean="0"/>
                <a:t>(Lehrer für 1 Jahr)</a:t>
              </a:r>
              <a:endParaRPr lang="de-DE" sz="1800" kern="1200" dirty="0"/>
            </a:p>
          </p:txBody>
        </p:sp>
      </p:grpSp>
      <p:grpSp>
        <p:nvGrpSpPr>
          <p:cNvPr id="26" name="Gruppieren 25"/>
          <p:cNvGrpSpPr/>
          <p:nvPr/>
        </p:nvGrpSpPr>
        <p:grpSpPr>
          <a:xfrm>
            <a:off x="1907405" y="2204864"/>
            <a:ext cx="1224436" cy="749139"/>
            <a:chOff x="370385" y="720102"/>
            <a:chExt cx="1943917" cy="749139"/>
          </a:xfrm>
          <a:solidFill>
            <a:schemeClr val="accent6">
              <a:lumMod val="50000"/>
            </a:schemeClr>
          </a:solidFill>
        </p:grpSpPr>
        <p:sp>
          <p:nvSpPr>
            <p:cNvPr id="27" name="Abgerundetes Rechteck 26"/>
            <p:cNvSpPr/>
            <p:nvPr/>
          </p:nvSpPr>
          <p:spPr>
            <a:xfrm>
              <a:off x="370385" y="720102"/>
              <a:ext cx="1943917" cy="749139"/>
            </a:xfrm>
            <a:prstGeom prst="roundRect">
              <a:avLst>
                <a:gd name="adj" fmla="val 10000"/>
              </a:avLst>
            </a:prstGeom>
            <a:grpFill/>
          </p:spPr>
          <p:style>
            <a:lnRef idx="2">
              <a:schemeClr val="lt1">
                <a:hueOff val="0"/>
                <a:satOff val="0"/>
                <a:lumOff val="0"/>
                <a:alphaOff val="0"/>
              </a:schemeClr>
            </a:lnRef>
            <a:fillRef idx="1">
              <a:schemeClr val="accent2">
                <a:hueOff val="1170380"/>
                <a:satOff val="-1460"/>
                <a:lumOff val="343"/>
                <a:alphaOff val="0"/>
              </a:schemeClr>
            </a:fillRef>
            <a:effectRef idx="0">
              <a:schemeClr val="accent2">
                <a:hueOff val="1170380"/>
                <a:satOff val="-1460"/>
                <a:lumOff val="343"/>
                <a:alphaOff val="0"/>
              </a:schemeClr>
            </a:effectRef>
            <a:fontRef idx="minor">
              <a:schemeClr val="lt1"/>
            </a:fontRef>
          </p:style>
        </p:sp>
        <p:sp>
          <p:nvSpPr>
            <p:cNvPr id="28" name="Abgerundetes Rechteck 4"/>
            <p:cNvSpPr/>
            <p:nvPr/>
          </p:nvSpPr>
          <p:spPr>
            <a:xfrm>
              <a:off x="392327" y="742044"/>
              <a:ext cx="1900033" cy="705255"/>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Barbara</a:t>
              </a:r>
              <a:br>
                <a:rPr lang="de-DE" sz="1800" kern="1200" dirty="0" smtClean="0"/>
              </a:br>
              <a:r>
                <a:rPr lang="de-DE" sz="1800" kern="1200" dirty="0" smtClean="0"/>
                <a:t>(Kollegin)</a:t>
              </a:r>
              <a:endParaRPr lang="de-DE" sz="1800" kern="1200" dirty="0"/>
            </a:p>
          </p:txBody>
        </p:sp>
      </p:grpSp>
      <p:grpSp>
        <p:nvGrpSpPr>
          <p:cNvPr id="30" name="Gruppieren 29"/>
          <p:cNvGrpSpPr/>
          <p:nvPr/>
        </p:nvGrpSpPr>
        <p:grpSpPr>
          <a:xfrm>
            <a:off x="539552" y="4594191"/>
            <a:ext cx="1224436" cy="780195"/>
            <a:chOff x="226368" y="2016222"/>
            <a:chExt cx="1943917" cy="780195"/>
          </a:xfrm>
        </p:grpSpPr>
        <p:sp>
          <p:nvSpPr>
            <p:cNvPr id="31" name="Abgerundetes Rechteck 30"/>
            <p:cNvSpPr/>
            <p:nvPr/>
          </p:nvSpPr>
          <p:spPr>
            <a:xfrm>
              <a:off x="226368" y="2016222"/>
              <a:ext cx="1943917" cy="780195"/>
            </a:xfrm>
            <a:prstGeom prst="roundRect">
              <a:avLst>
                <a:gd name="adj" fmla="val 10000"/>
              </a:avLst>
            </a:prstGeom>
            <a:solidFill>
              <a:srgbClr val="BF775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2" name="Abgerundetes Rechteck 4"/>
            <p:cNvSpPr/>
            <p:nvPr/>
          </p:nvSpPr>
          <p:spPr>
            <a:xfrm>
              <a:off x="249219" y="2039073"/>
              <a:ext cx="1898215" cy="7344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Christian</a:t>
              </a:r>
              <a:br>
                <a:rPr lang="de-DE" sz="1800" kern="1200" dirty="0" smtClean="0"/>
              </a:br>
              <a:r>
                <a:rPr lang="de-DE" sz="1800" kern="1200" dirty="0" smtClean="0"/>
                <a:t>(Gatte)</a:t>
              </a:r>
              <a:endParaRPr lang="de-DE" sz="1800" kern="1200" dirty="0"/>
            </a:p>
          </p:txBody>
        </p:sp>
      </p:grpSp>
      <p:grpSp>
        <p:nvGrpSpPr>
          <p:cNvPr id="34" name="Gruppieren 33"/>
          <p:cNvGrpSpPr/>
          <p:nvPr/>
        </p:nvGrpSpPr>
        <p:grpSpPr>
          <a:xfrm>
            <a:off x="7020272" y="1772816"/>
            <a:ext cx="1584176" cy="713573"/>
            <a:chOff x="6059017" y="1296134"/>
            <a:chExt cx="1943917" cy="713573"/>
          </a:xfrm>
          <a:solidFill>
            <a:schemeClr val="bg2">
              <a:lumMod val="50000"/>
            </a:schemeClr>
          </a:solidFill>
        </p:grpSpPr>
        <p:sp>
          <p:nvSpPr>
            <p:cNvPr id="35" name="Abgerundetes Rechteck 34"/>
            <p:cNvSpPr/>
            <p:nvPr/>
          </p:nvSpPr>
          <p:spPr>
            <a:xfrm>
              <a:off x="6059017" y="1296134"/>
              <a:ext cx="1943917" cy="713573"/>
            </a:xfrm>
            <a:prstGeom prst="roundRect">
              <a:avLst>
                <a:gd name="adj" fmla="val 10000"/>
              </a:avLst>
            </a:prstGeom>
            <a:grpFill/>
          </p:spPr>
          <p:style>
            <a:lnRef idx="2">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fontRef>
          </p:style>
        </p:sp>
        <p:sp>
          <p:nvSpPr>
            <p:cNvPr id="36" name="Abgerundetes Rechteck 4"/>
            <p:cNvSpPr/>
            <p:nvPr/>
          </p:nvSpPr>
          <p:spPr>
            <a:xfrm>
              <a:off x="6079917" y="1317034"/>
              <a:ext cx="1902117" cy="67177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Maria</a:t>
              </a:r>
              <a:br>
                <a:rPr lang="de-DE" sz="1800" kern="1200" dirty="0" smtClean="0"/>
              </a:br>
              <a:r>
                <a:rPr lang="de-DE" sz="1800" kern="1200" dirty="0" smtClean="0"/>
                <a:t>(Gattin)</a:t>
              </a:r>
              <a:endParaRPr lang="de-DE" sz="1800" kern="1200" dirty="0"/>
            </a:p>
          </p:txBody>
        </p:sp>
      </p:grpSp>
      <p:sp>
        <p:nvSpPr>
          <p:cNvPr id="40" name="Pfeil nach links 39"/>
          <p:cNvSpPr/>
          <p:nvPr/>
        </p:nvSpPr>
        <p:spPr>
          <a:xfrm rot="16200000">
            <a:off x="7683639" y="3400058"/>
            <a:ext cx="552585" cy="583175"/>
          </a:xfrm>
          <a:prstGeom prst="leftArrow">
            <a:avLst>
              <a:gd name="adj1" fmla="val 60000"/>
              <a:gd name="adj2" fmla="val 50000"/>
            </a:avLst>
          </a:prstGeom>
          <a:solidFill>
            <a:schemeClr val="bg2">
              <a:lumMod val="25000"/>
            </a:schemeClr>
          </a:solid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grpSp>
        <p:nvGrpSpPr>
          <p:cNvPr id="43" name="Gruppieren 42"/>
          <p:cNvGrpSpPr/>
          <p:nvPr/>
        </p:nvGrpSpPr>
        <p:grpSpPr>
          <a:xfrm>
            <a:off x="3635896" y="2204864"/>
            <a:ext cx="2520280" cy="747397"/>
            <a:chOff x="3755068" y="72005"/>
            <a:chExt cx="1943917" cy="747397"/>
          </a:xfrm>
          <a:solidFill>
            <a:schemeClr val="accent2">
              <a:lumMod val="75000"/>
            </a:schemeClr>
          </a:solidFill>
        </p:grpSpPr>
        <p:sp>
          <p:nvSpPr>
            <p:cNvPr id="44" name="Abgerundetes Rechteck 43"/>
            <p:cNvSpPr/>
            <p:nvPr/>
          </p:nvSpPr>
          <p:spPr>
            <a:xfrm>
              <a:off x="3755068" y="72005"/>
              <a:ext cx="1943917" cy="747397"/>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2">
                <a:hueOff val="2340759"/>
                <a:satOff val="-2919"/>
                <a:lumOff val="686"/>
                <a:alphaOff val="0"/>
              </a:schemeClr>
            </a:effectRef>
            <a:fontRef idx="minor">
              <a:schemeClr val="lt1"/>
            </a:fontRef>
          </p:style>
        </p:sp>
        <p:sp>
          <p:nvSpPr>
            <p:cNvPr id="45" name="Abgerundetes Rechteck 4"/>
            <p:cNvSpPr/>
            <p:nvPr/>
          </p:nvSpPr>
          <p:spPr>
            <a:xfrm>
              <a:off x="3776959" y="93896"/>
              <a:ext cx="1900135" cy="703615"/>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Franz</a:t>
              </a:r>
              <a:br>
                <a:rPr lang="de-DE" sz="1800" kern="1200" dirty="0" smtClean="0"/>
              </a:br>
              <a:r>
                <a:rPr lang="de-DE" sz="1800" kern="1200" dirty="0" smtClean="0"/>
                <a:t>(Kollege)</a:t>
              </a:r>
              <a:endParaRPr lang="de-DE" sz="1800" kern="1200" dirty="0"/>
            </a:p>
          </p:txBody>
        </p:sp>
      </p:grpSp>
      <p:sp>
        <p:nvSpPr>
          <p:cNvPr id="46" name="Pfeil nach links 45"/>
          <p:cNvSpPr/>
          <p:nvPr/>
        </p:nvSpPr>
        <p:spPr>
          <a:xfrm rot="11295697">
            <a:off x="6289944" y="2584297"/>
            <a:ext cx="675428" cy="583175"/>
          </a:xfrm>
          <a:prstGeom prst="leftArrow">
            <a:avLst>
              <a:gd name="adj1" fmla="val 60000"/>
              <a:gd name="adj2" fmla="val 50000"/>
            </a:avLst>
          </a:prstGeom>
          <a:solidFill>
            <a:schemeClr val="bg2">
              <a:lumMod val="50000"/>
            </a:schemeClr>
          </a:solid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grpSp>
        <p:nvGrpSpPr>
          <p:cNvPr id="47" name="Gruppieren 46"/>
          <p:cNvGrpSpPr/>
          <p:nvPr/>
        </p:nvGrpSpPr>
        <p:grpSpPr>
          <a:xfrm>
            <a:off x="7020272" y="2636912"/>
            <a:ext cx="1584176" cy="713573"/>
            <a:chOff x="6059017" y="1296134"/>
            <a:chExt cx="1943917" cy="713573"/>
          </a:xfrm>
          <a:solidFill>
            <a:schemeClr val="bg2">
              <a:lumMod val="50000"/>
            </a:schemeClr>
          </a:solidFill>
        </p:grpSpPr>
        <p:sp>
          <p:nvSpPr>
            <p:cNvPr id="48" name="Abgerundetes Rechteck 47"/>
            <p:cNvSpPr/>
            <p:nvPr/>
          </p:nvSpPr>
          <p:spPr>
            <a:xfrm>
              <a:off x="6059017" y="1296134"/>
              <a:ext cx="1943917" cy="713573"/>
            </a:xfrm>
            <a:prstGeom prst="roundRect">
              <a:avLst>
                <a:gd name="adj" fmla="val 10000"/>
              </a:avLst>
            </a:prstGeom>
            <a:grpFill/>
          </p:spPr>
          <p:style>
            <a:lnRef idx="2">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fontRef>
          </p:style>
        </p:sp>
        <p:sp>
          <p:nvSpPr>
            <p:cNvPr id="49" name="Abgerundetes Rechteck 4"/>
            <p:cNvSpPr/>
            <p:nvPr/>
          </p:nvSpPr>
          <p:spPr>
            <a:xfrm>
              <a:off x="6079917" y="1317034"/>
              <a:ext cx="1902117" cy="67177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Heidi</a:t>
              </a:r>
              <a:br>
                <a:rPr lang="de-DE" sz="1800" kern="1200" dirty="0" smtClean="0"/>
              </a:br>
              <a:r>
                <a:rPr lang="de-DE" sz="1800" kern="1200" dirty="0" smtClean="0"/>
                <a:t>(Schwester)</a:t>
              </a:r>
              <a:endParaRPr lang="de-DE" sz="1800" kern="1200" dirty="0"/>
            </a:p>
          </p:txBody>
        </p:sp>
      </p:grpSp>
      <p:grpSp>
        <p:nvGrpSpPr>
          <p:cNvPr id="51" name="Gruppieren 50"/>
          <p:cNvGrpSpPr/>
          <p:nvPr/>
        </p:nvGrpSpPr>
        <p:grpSpPr>
          <a:xfrm>
            <a:off x="7380312" y="5373216"/>
            <a:ext cx="1224136" cy="792088"/>
            <a:chOff x="6059017" y="1296134"/>
            <a:chExt cx="1943917" cy="713573"/>
          </a:xfrm>
          <a:solidFill>
            <a:schemeClr val="bg1">
              <a:lumMod val="50000"/>
            </a:schemeClr>
          </a:solidFill>
        </p:grpSpPr>
        <p:sp>
          <p:nvSpPr>
            <p:cNvPr id="52" name="Abgerundetes Rechteck 51"/>
            <p:cNvSpPr/>
            <p:nvPr/>
          </p:nvSpPr>
          <p:spPr>
            <a:xfrm>
              <a:off x="6059017" y="1296134"/>
              <a:ext cx="1943917" cy="713573"/>
            </a:xfrm>
            <a:prstGeom prst="roundRect">
              <a:avLst>
                <a:gd name="adj" fmla="val 10000"/>
              </a:avLst>
            </a:prstGeom>
            <a:grpFill/>
          </p:spPr>
          <p:style>
            <a:lnRef idx="2">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fontRef>
          </p:style>
        </p:sp>
        <p:sp>
          <p:nvSpPr>
            <p:cNvPr id="53" name="Abgerundetes Rechteck 4"/>
            <p:cNvSpPr/>
            <p:nvPr/>
          </p:nvSpPr>
          <p:spPr>
            <a:xfrm>
              <a:off x="6079917" y="1317034"/>
              <a:ext cx="1902117" cy="67177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dirty="0" smtClean="0"/>
                <a:t>Wolfgang</a:t>
              </a:r>
              <a:r>
                <a:rPr lang="de-DE" sz="1800" kern="1200" dirty="0" smtClean="0"/>
                <a:t/>
              </a:r>
              <a:br>
                <a:rPr lang="de-DE" sz="1800" kern="1200" dirty="0" smtClean="0"/>
              </a:br>
              <a:r>
                <a:rPr lang="de-DE" sz="1800" kern="1200" dirty="0" smtClean="0"/>
                <a:t>(Bruder)</a:t>
              </a:r>
              <a:endParaRPr lang="de-DE" sz="1800" kern="1200" dirty="0"/>
            </a:p>
          </p:txBody>
        </p:sp>
      </p:grpSp>
      <p:sp>
        <p:nvSpPr>
          <p:cNvPr id="54" name="Pfeil nach links 53"/>
          <p:cNvSpPr/>
          <p:nvPr/>
        </p:nvSpPr>
        <p:spPr>
          <a:xfrm rot="16200000">
            <a:off x="7683938" y="4766147"/>
            <a:ext cx="552585" cy="583175"/>
          </a:xfrm>
          <a:prstGeom prst="leftArrow">
            <a:avLst>
              <a:gd name="adj1" fmla="val 60000"/>
              <a:gd name="adj2" fmla="val 50000"/>
            </a:avLst>
          </a:prstGeom>
          <a:solidFill>
            <a:schemeClr val="bg1">
              <a:lumMod val="50000"/>
            </a:schemeClr>
          </a:solid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sp>
        <p:nvSpPr>
          <p:cNvPr id="56" name="Pfeil nach links 55"/>
          <p:cNvSpPr/>
          <p:nvPr/>
        </p:nvSpPr>
        <p:spPr>
          <a:xfrm rot="18989033">
            <a:off x="6713068" y="4299262"/>
            <a:ext cx="552585" cy="583175"/>
          </a:xfrm>
          <a:prstGeom prst="leftArrow">
            <a:avLst>
              <a:gd name="adj1" fmla="val 60000"/>
              <a:gd name="adj2" fmla="val 50000"/>
            </a:avLst>
          </a:prstGeom>
          <a:solidFill>
            <a:schemeClr val="bg1">
              <a:lumMod val="50000"/>
            </a:schemeClr>
          </a:solid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grpSp>
        <p:nvGrpSpPr>
          <p:cNvPr id="58" name="Gruppieren 57"/>
          <p:cNvGrpSpPr/>
          <p:nvPr/>
        </p:nvGrpSpPr>
        <p:grpSpPr>
          <a:xfrm>
            <a:off x="6011860" y="5989352"/>
            <a:ext cx="1224436" cy="752016"/>
            <a:chOff x="3394722" y="3672411"/>
            <a:chExt cx="1943917" cy="752016"/>
          </a:xfrm>
          <a:solidFill>
            <a:schemeClr val="bg1">
              <a:lumMod val="50000"/>
            </a:schemeClr>
          </a:solidFill>
        </p:grpSpPr>
        <p:sp>
          <p:nvSpPr>
            <p:cNvPr id="59" name="Abgerundetes Rechteck 58"/>
            <p:cNvSpPr/>
            <p:nvPr/>
          </p:nvSpPr>
          <p:spPr>
            <a:xfrm>
              <a:off x="3394722" y="3672411"/>
              <a:ext cx="1943917" cy="752016"/>
            </a:xfrm>
            <a:prstGeom prst="roundRect">
              <a:avLst>
                <a:gd name="adj" fmla="val 10000"/>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60" name="Abgerundetes Rechteck 4"/>
            <p:cNvSpPr/>
            <p:nvPr/>
          </p:nvSpPr>
          <p:spPr>
            <a:xfrm>
              <a:off x="3416748" y="3694437"/>
              <a:ext cx="1899865" cy="707964"/>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dirty="0" smtClean="0"/>
                <a:t>Gabi</a:t>
              </a:r>
              <a:r>
                <a:rPr lang="de-DE" sz="1800" kern="1200" dirty="0" smtClean="0"/>
                <a:t/>
              </a:r>
              <a:br>
                <a:rPr lang="de-DE" sz="1800" kern="1200" dirty="0" smtClean="0"/>
              </a:br>
              <a:r>
                <a:rPr lang="de-DE" sz="1800" kern="1200" dirty="0" smtClean="0"/>
                <a:t>(Gattin)</a:t>
              </a:r>
              <a:endParaRPr lang="de-DE" sz="1800" kern="1200" dirty="0"/>
            </a:p>
          </p:txBody>
        </p:sp>
      </p:grpSp>
      <p:sp>
        <p:nvSpPr>
          <p:cNvPr id="61" name="Pfeil nach links 60"/>
          <p:cNvSpPr/>
          <p:nvPr/>
        </p:nvSpPr>
        <p:spPr>
          <a:xfrm rot="16200000">
            <a:off x="6488096" y="5506005"/>
            <a:ext cx="336561" cy="583175"/>
          </a:xfrm>
          <a:prstGeom prst="leftArrow">
            <a:avLst>
              <a:gd name="adj1" fmla="val 60000"/>
              <a:gd name="adj2" fmla="val 50000"/>
            </a:avLst>
          </a:prstGeom>
          <a:solidFill>
            <a:schemeClr val="bg1">
              <a:lumMod val="50000"/>
            </a:schemeClr>
          </a:solidFill>
        </p:spPr>
        <p:style>
          <a:lnRef idx="0">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hueOff val="0"/>
              <a:satOff val="0"/>
              <a:lumOff val="0"/>
              <a:alphaOff val="0"/>
            </a:schemeClr>
          </a:fontRef>
        </p:style>
      </p:sp>
      <p:grpSp>
        <p:nvGrpSpPr>
          <p:cNvPr id="62" name="Gruppieren 61"/>
          <p:cNvGrpSpPr/>
          <p:nvPr/>
        </p:nvGrpSpPr>
        <p:grpSpPr>
          <a:xfrm>
            <a:off x="2627784" y="5557304"/>
            <a:ext cx="1224436" cy="752016"/>
            <a:chOff x="3394722" y="3672411"/>
            <a:chExt cx="1943917" cy="752016"/>
          </a:xfrm>
          <a:solidFill>
            <a:schemeClr val="accent3">
              <a:lumMod val="75000"/>
            </a:schemeClr>
          </a:solidFill>
        </p:grpSpPr>
        <p:sp>
          <p:nvSpPr>
            <p:cNvPr id="63" name="Abgerundetes Rechteck 62"/>
            <p:cNvSpPr/>
            <p:nvPr/>
          </p:nvSpPr>
          <p:spPr>
            <a:xfrm>
              <a:off x="3394722" y="3672411"/>
              <a:ext cx="1943917" cy="752016"/>
            </a:xfrm>
            <a:prstGeom prst="roundRect">
              <a:avLst>
                <a:gd name="adj" fmla="val 10000"/>
              </a:avLst>
            </a:prstGeom>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sp>
          <p:nvSpPr>
            <p:cNvPr id="64" name="Abgerundetes Rechteck 4"/>
            <p:cNvSpPr/>
            <p:nvPr/>
          </p:nvSpPr>
          <p:spPr>
            <a:xfrm>
              <a:off x="3416748" y="3694437"/>
              <a:ext cx="1899865" cy="707964"/>
            </a:xfrm>
            <a:prstGeom prst="rect">
              <a:avLst/>
            </a:prstGeom>
            <a:no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Georg</a:t>
              </a:r>
              <a:br>
                <a:rPr lang="de-DE" sz="1800" kern="1200" dirty="0" smtClean="0"/>
              </a:br>
              <a:r>
                <a:rPr lang="de-DE" sz="1800" kern="1200" dirty="0" smtClean="0"/>
                <a:t>(Schwager)</a:t>
              </a:r>
              <a:endParaRPr lang="de-DE" sz="1800" kern="1200" dirty="0"/>
            </a:p>
          </p:txBody>
        </p:sp>
      </p:grpSp>
      <p:sp>
        <p:nvSpPr>
          <p:cNvPr id="71" name="Pfeil nach links 70"/>
          <p:cNvSpPr/>
          <p:nvPr/>
        </p:nvSpPr>
        <p:spPr>
          <a:xfrm rot="16200000">
            <a:off x="4532441" y="2885384"/>
            <a:ext cx="360040" cy="583175"/>
          </a:xfrm>
          <a:prstGeom prst="leftArrow">
            <a:avLst>
              <a:gd name="adj1" fmla="val 60000"/>
              <a:gd name="adj2" fmla="val 50000"/>
            </a:avLst>
          </a:prstGeom>
          <a:solidFill>
            <a:schemeClr val="accent3">
              <a:lumMod val="75000"/>
            </a:schemeClr>
          </a:solidFill>
        </p:spPr>
        <p:style>
          <a:lnRef idx="0">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hueOff val="0"/>
              <a:satOff val="0"/>
              <a:lumOff val="0"/>
              <a:alphaOff val="0"/>
            </a:schemeClr>
          </a:fontRef>
        </p:style>
      </p:sp>
      <p:grpSp>
        <p:nvGrpSpPr>
          <p:cNvPr id="72" name="Gruppieren 71"/>
          <p:cNvGrpSpPr/>
          <p:nvPr/>
        </p:nvGrpSpPr>
        <p:grpSpPr>
          <a:xfrm>
            <a:off x="4067944" y="4621200"/>
            <a:ext cx="1223836" cy="752016"/>
            <a:chOff x="3394724" y="3672411"/>
            <a:chExt cx="1943918" cy="752016"/>
          </a:xfrm>
          <a:solidFill>
            <a:schemeClr val="accent3">
              <a:lumMod val="50000"/>
            </a:schemeClr>
          </a:solidFill>
        </p:grpSpPr>
        <p:sp>
          <p:nvSpPr>
            <p:cNvPr id="73" name="Abgerundetes Rechteck 72"/>
            <p:cNvSpPr/>
            <p:nvPr/>
          </p:nvSpPr>
          <p:spPr>
            <a:xfrm>
              <a:off x="3394724" y="3672411"/>
              <a:ext cx="1943918" cy="752016"/>
            </a:xfrm>
            <a:prstGeom prst="roundRect">
              <a:avLst>
                <a:gd name="adj" fmla="val 10000"/>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74" name="Abgerundetes Rechteck 4"/>
            <p:cNvSpPr/>
            <p:nvPr/>
          </p:nvSpPr>
          <p:spPr>
            <a:xfrm>
              <a:off x="3416748" y="3684527"/>
              <a:ext cx="1899864" cy="707964"/>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Manuela</a:t>
              </a:r>
              <a:br>
                <a:rPr lang="de-DE" sz="1800" kern="1200" dirty="0" smtClean="0"/>
              </a:br>
              <a:r>
                <a:rPr lang="de-DE" sz="1800" kern="1200" dirty="0" smtClean="0"/>
                <a:t>(Gattin)</a:t>
              </a:r>
              <a:endParaRPr lang="de-DE" sz="1800" kern="1200" dirty="0"/>
            </a:p>
          </p:txBody>
        </p:sp>
      </p:grpSp>
      <p:sp>
        <p:nvSpPr>
          <p:cNvPr id="75" name="Pfeil nach links 74"/>
          <p:cNvSpPr/>
          <p:nvPr/>
        </p:nvSpPr>
        <p:spPr>
          <a:xfrm rot="16200000">
            <a:off x="4532141" y="4109520"/>
            <a:ext cx="360040" cy="583175"/>
          </a:xfrm>
          <a:prstGeom prst="leftArrow">
            <a:avLst>
              <a:gd name="adj1" fmla="val 60000"/>
              <a:gd name="adj2" fmla="val 50000"/>
            </a:avLst>
          </a:prstGeom>
          <a:solidFill>
            <a:schemeClr val="accent3">
              <a:lumMod val="50000"/>
            </a:schemeClr>
          </a:solidFill>
        </p:spPr>
        <p:style>
          <a:lnRef idx="0">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hueOff val="0"/>
              <a:satOff val="0"/>
              <a:lumOff val="0"/>
              <a:alphaOff val="0"/>
            </a:schemeClr>
          </a:fontRef>
        </p:style>
      </p:sp>
      <p:grpSp>
        <p:nvGrpSpPr>
          <p:cNvPr id="76" name="Gruppieren 75"/>
          <p:cNvGrpSpPr/>
          <p:nvPr/>
        </p:nvGrpSpPr>
        <p:grpSpPr>
          <a:xfrm>
            <a:off x="4067944" y="5845336"/>
            <a:ext cx="1223836" cy="752016"/>
            <a:chOff x="3394724" y="3672411"/>
            <a:chExt cx="1943918" cy="752016"/>
          </a:xfrm>
          <a:solidFill>
            <a:schemeClr val="accent3">
              <a:lumMod val="75000"/>
            </a:schemeClr>
          </a:solidFill>
        </p:grpSpPr>
        <p:sp>
          <p:nvSpPr>
            <p:cNvPr id="77" name="Abgerundetes Rechteck 76"/>
            <p:cNvSpPr/>
            <p:nvPr/>
          </p:nvSpPr>
          <p:spPr>
            <a:xfrm>
              <a:off x="3394724" y="3672411"/>
              <a:ext cx="1943918" cy="752016"/>
            </a:xfrm>
            <a:prstGeom prst="roundRect">
              <a:avLst>
                <a:gd name="adj" fmla="val 10000"/>
              </a:avLst>
            </a:prstGeom>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sp>
          <p:nvSpPr>
            <p:cNvPr id="78" name="Abgerundetes Rechteck 4"/>
            <p:cNvSpPr/>
            <p:nvPr/>
          </p:nvSpPr>
          <p:spPr>
            <a:xfrm>
              <a:off x="3416748" y="3684527"/>
              <a:ext cx="1899864" cy="707964"/>
            </a:xfrm>
            <a:prstGeom prst="rect">
              <a:avLst/>
            </a:prstGeom>
            <a:no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Melitta</a:t>
              </a:r>
              <a:br>
                <a:rPr lang="de-DE" sz="1800" kern="1200" dirty="0" smtClean="0"/>
              </a:br>
              <a:r>
                <a:rPr lang="de-DE" sz="1800" kern="1200" dirty="0" smtClean="0"/>
                <a:t>(Schwester)</a:t>
              </a:r>
              <a:endParaRPr lang="de-DE" sz="1800" kern="1200" dirty="0"/>
            </a:p>
          </p:txBody>
        </p:sp>
      </p:grpSp>
      <p:sp>
        <p:nvSpPr>
          <p:cNvPr id="79" name="Pfeil nach links 78"/>
          <p:cNvSpPr/>
          <p:nvPr/>
        </p:nvSpPr>
        <p:spPr>
          <a:xfrm rot="16200000">
            <a:off x="4532141" y="5333656"/>
            <a:ext cx="360040" cy="583175"/>
          </a:xfrm>
          <a:prstGeom prst="leftArrow">
            <a:avLst>
              <a:gd name="adj1" fmla="val 60000"/>
              <a:gd name="adj2" fmla="val 50000"/>
            </a:avLst>
          </a:prstGeom>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sp>
        <p:nvSpPr>
          <p:cNvPr id="80" name="Pfeil nach links 79"/>
          <p:cNvSpPr/>
          <p:nvPr/>
        </p:nvSpPr>
        <p:spPr>
          <a:xfrm rot="18989033">
            <a:off x="3400701" y="4979270"/>
            <a:ext cx="552585" cy="583175"/>
          </a:xfrm>
          <a:prstGeom prst="leftArrow">
            <a:avLst>
              <a:gd name="adj1" fmla="val 60000"/>
              <a:gd name="adj2" fmla="val 50000"/>
            </a:avLst>
          </a:prstGeom>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sp>
        <p:nvSpPr>
          <p:cNvPr id="85" name="Pfeil nach links 84"/>
          <p:cNvSpPr/>
          <p:nvPr/>
        </p:nvSpPr>
        <p:spPr>
          <a:xfrm rot="18989033">
            <a:off x="1302282" y="2819030"/>
            <a:ext cx="552585" cy="583175"/>
          </a:xfrm>
          <a:prstGeom prst="leftArrow">
            <a:avLst>
              <a:gd name="adj1" fmla="val 60000"/>
              <a:gd name="adj2" fmla="val 50000"/>
            </a:avLst>
          </a:prstGeom>
        </p:spPr>
        <p:style>
          <a:lnRef idx="0">
            <a:schemeClr val="lt1">
              <a:hueOff val="0"/>
              <a:satOff val="0"/>
              <a:lumOff val="0"/>
              <a:alphaOff val="0"/>
            </a:schemeClr>
          </a:lnRef>
          <a:fillRef idx="1">
            <a:schemeClr val="accent2">
              <a:hueOff val="1170380"/>
              <a:satOff val="-1460"/>
              <a:lumOff val="343"/>
              <a:alphaOff val="0"/>
            </a:schemeClr>
          </a:fillRef>
          <a:effectRef idx="0">
            <a:schemeClr val="accent2">
              <a:hueOff val="1170380"/>
              <a:satOff val="-1460"/>
              <a:lumOff val="343"/>
              <a:alphaOff val="0"/>
            </a:schemeClr>
          </a:effectRef>
          <a:fontRef idx="minor">
            <a:schemeClr val="lt1">
              <a:hueOff val="0"/>
              <a:satOff val="0"/>
              <a:lumOff val="0"/>
              <a:alphaOff val="0"/>
            </a:schemeClr>
          </a:fontRef>
        </p:style>
      </p:sp>
      <p:grpSp>
        <p:nvGrpSpPr>
          <p:cNvPr id="92" name="Gruppieren 91"/>
          <p:cNvGrpSpPr/>
          <p:nvPr/>
        </p:nvGrpSpPr>
        <p:grpSpPr>
          <a:xfrm>
            <a:off x="2051720" y="3383118"/>
            <a:ext cx="1224436" cy="765962"/>
            <a:chOff x="226368" y="2016222"/>
            <a:chExt cx="1943917" cy="780195"/>
          </a:xfrm>
        </p:grpSpPr>
        <p:sp>
          <p:nvSpPr>
            <p:cNvPr id="93" name="Abgerundetes Rechteck 92"/>
            <p:cNvSpPr/>
            <p:nvPr/>
          </p:nvSpPr>
          <p:spPr>
            <a:xfrm>
              <a:off x="226368" y="2016222"/>
              <a:ext cx="1943917" cy="780195"/>
            </a:xfrm>
            <a:prstGeom prst="roundRect">
              <a:avLst>
                <a:gd name="adj" fmla="val 10000"/>
              </a:avLst>
            </a:prstGeom>
            <a:solidFill>
              <a:srgbClr val="BF775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94" name="Abgerundetes Rechteck 4"/>
            <p:cNvSpPr/>
            <p:nvPr/>
          </p:nvSpPr>
          <p:spPr>
            <a:xfrm>
              <a:off x="249218" y="2039073"/>
              <a:ext cx="1898215" cy="7344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Wolfgang</a:t>
              </a:r>
              <a:br>
                <a:rPr lang="de-DE" sz="1800" kern="1200" dirty="0" smtClean="0"/>
              </a:br>
              <a:r>
                <a:rPr lang="de-DE" sz="1800" kern="1200" dirty="0" smtClean="0"/>
                <a:t>(Verlobter)</a:t>
              </a:r>
              <a:endParaRPr lang="de-DE" sz="1800" kern="1200" dirty="0"/>
            </a:p>
          </p:txBody>
        </p:sp>
      </p:grpSp>
      <p:sp>
        <p:nvSpPr>
          <p:cNvPr id="98" name="Pfeil nach links 97"/>
          <p:cNvSpPr/>
          <p:nvPr/>
        </p:nvSpPr>
        <p:spPr>
          <a:xfrm rot="16200000">
            <a:off x="939152" y="4096457"/>
            <a:ext cx="360040" cy="583175"/>
          </a:xfrm>
          <a:prstGeom prst="leftArrow">
            <a:avLst>
              <a:gd name="adj1" fmla="val 60000"/>
              <a:gd name="adj2" fmla="val 50000"/>
            </a:avLst>
          </a:prstGeom>
        </p:spPr>
        <p:style>
          <a:lnRef idx="0">
            <a:schemeClr val="lt1">
              <a:hueOff val="0"/>
              <a:satOff val="0"/>
              <a:lumOff val="0"/>
              <a:alphaOff val="0"/>
            </a:schemeClr>
          </a:lnRef>
          <a:fillRef idx="1">
            <a:schemeClr val="accent2">
              <a:hueOff val="1170380"/>
              <a:satOff val="-1460"/>
              <a:lumOff val="343"/>
              <a:alphaOff val="0"/>
            </a:schemeClr>
          </a:fillRef>
          <a:effectRef idx="0">
            <a:schemeClr val="accent2">
              <a:hueOff val="1170380"/>
              <a:satOff val="-1460"/>
              <a:lumOff val="343"/>
              <a:alphaOff val="0"/>
            </a:schemeClr>
          </a:effectRef>
          <a:fontRef idx="minor">
            <a:schemeClr val="lt1">
              <a:hueOff val="0"/>
              <a:satOff val="0"/>
              <a:lumOff val="0"/>
              <a:alphaOff val="0"/>
            </a:schemeClr>
          </a:fontRef>
        </p:style>
      </p:sp>
      <p:sp>
        <p:nvSpPr>
          <p:cNvPr id="99" name="Pfeil nach links 98"/>
          <p:cNvSpPr/>
          <p:nvPr/>
        </p:nvSpPr>
        <p:spPr>
          <a:xfrm rot="16200000">
            <a:off x="4539552" y="1661248"/>
            <a:ext cx="360040" cy="583175"/>
          </a:xfrm>
          <a:prstGeom prst="leftArrow">
            <a:avLst>
              <a:gd name="adj1" fmla="val 60000"/>
              <a:gd name="adj2" fmla="val 50000"/>
            </a:avLst>
          </a:prstGeom>
          <a:solidFill>
            <a:schemeClr val="accent2">
              <a:lumMod val="75000"/>
            </a:schemeClr>
          </a:solidFill>
        </p:spPr>
        <p:style>
          <a:lnRef idx="0">
            <a:schemeClr val="lt1">
              <a:hueOff val="0"/>
              <a:satOff val="0"/>
              <a:lumOff val="0"/>
              <a:alphaOff val="0"/>
            </a:schemeClr>
          </a:lnRef>
          <a:fillRef idx="1">
            <a:scrgbClr r="0" g="0" b="0"/>
          </a:fillRef>
          <a:effectRef idx="0">
            <a:schemeClr val="accent2">
              <a:hueOff val="2340759"/>
              <a:satOff val="-2919"/>
              <a:lumOff val="686"/>
              <a:alphaOff val="0"/>
            </a:schemeClr>
          </a:effectRef>
          <a:fontRef idx="minor">
            <a:schemeClr val="lt1">
              <a:hueOff val="0"/>
              <a:satOff val="0"/>
              <a:lumOff val="0"/>
              <a:alphaOff val="0"/>
            </a:schemeClr>
          </a:fontRef>
        </p:style>
      </p:sp>
      <p:sp>
        <p:nvSpPr>
          <p:cNvPr id="100" name="Pfeil nach links 99"/>
          <p:cNvSpPr/>
          <p:nvPr/>
        </p:nvSpPr>
        <p:spPr>
          <a:xfrm rot="18989033">
            <a:off x="3040661" y="1666902"/>
            <a:ext cx="552585" cy="583175"/>
          </a:xfrm>
          <a:prstGeom prst="leftArrow">
            <a:avLst>
              <a:gd name="adj1" fmla="val 60000"/>
              <a:gd name="adj2" fmla="val 50000"/>
            </a:avLst>
          </a:prstGeom>
          <a:solidFill>
            <a:schemeClr val="accent6">
              <a:lumMod val="50000"/>
            </a:schemeClr>
          </a:solidFill>
        </p:spPr>
        <p:style>
          <a:lnRef idx="0">
            <a:schemeClr val="lt1">
              <a:hueOff val="0"/>
              <a:satOff val="0"/>
              <a:lumOff val="0"/>
              <a:alphaOff val="0"/>
            </a:schemeClr>
          </a:lnRef>
          <a:fillRef idx="1">
            <a:schemeClr val="accent2">
              <a:hueOff val="1170380"/>
              <a:satOff val="-1460"/>
              <a:lumOff val="343"/>
              <a:alphaOff val="0"/>
            </a:schemeClr>
          </a:fillRef>
          <a:effectRef idx="0">
            <a:schemeClr val="accent2">
              <a:hueOff val="1170380"/>
              <a:satOff val="-1460"/>
              <a:lumOff val="343"/>
              <a:alphaOff val="0"/>
            </a:schemeClr>
          </a:effectRef>
          <a:fontRef idx="minor">
            <a:schemeClr val="lt1">
              <a:hueOff val="0"/>
              <a:satOff val="0"/>
              <a:lumOff val="0"/>
              <a:alphaOff val="0"/>
            </a:schemeClr>
          </a:fontRef>
        </p:style>
      </p:sp>
      <p:sp>
        <p:nvSpPr>
          <p:cNvPr id="90" name="Pfeil nach links 89"/>
          <p:cNvSpPr/>
          <p:nvPr/>
        </p:nvSpPr>
        <p:spPr>
          <a:xfrm rot="16200000">
            <a:off x="2516216" y="2885384"/>
            <a:ext cx="360040" cy="583175"/>
          </a:xfrm>
          <a:prstGeom prst="leftArrow">
            <a:avLst>
              <a:gd name="adj1" fmla="val 60000"/>
              <a:gd name="adj2" fmla="val 50000"/>
            </a:avLst>
          </a:prstGeom>
        </p:spPr>
        <p:style>
          <a:lnRef idx="0">
            <a:schemeClr val="lt1">
              <a:hueOff val="0"/>
              <a:satOff val="0"/>
              <a:lumOff val="0"/>
              <a:alphaOff val="0"/>
            </a:schemeClr>
          </a:lnRef>
          <a:fillRef idx="1">
            <a:schemeClr val="accent2">
              <a:hueOff val="1170380"/>
              <a:satOff val="-1460"/>
              <a:lumOff val="343"/>
              <a:alphaOff val="0"/>
            </a:schemeClr>
          </a:fillRef>
          <a:effectRef idx="0">
            <a:schemeClr val="accent2">
              <a:hueOff val="1170380"/>
              <a:satOff val="-1460"/>
              <a:lumOff val="343"/>
              <a:alphaOff val="0"/>
            </a:schemeClr>
          </a:effectRef>
          <a:fontRef idx="minor">
            <a:schemeClr val="lt1">
              <a:hueOff val="0"/>
              <a:satOff val="0"/>
              <a:lumOff val="0"/>
              <a:alphaOff val="0"/>
            </a:schemeClr>
          </a:fontRef>
        </p:style>
      </p:sp>
      <p:grpSp>
        <p:nvGrpSpPr>
          <p:cNvPr id="101" name="Gruppieren 100"/>
          <p:cNvGrpSpPr/>
          <p:nvPr/>
        </p:nvGrpSpPr>
        <p:grpSpPr>
          <a:xfrm>
            <a:off x="539552" y="3383118"/>
            <a:ext cx="1224436" cy="765962"/>
            <a:chOff x="226368" y="2016222"/>
            <a:chExt cx="1943917" cy="780195"/>
          </a:xfrm>
        </p:grpSpPr>
        <p:sp>
          <p:nvSpPr>
            <p:cNvPr id="102" name="Abgerundetes Rechteck 101"/>
            <p:cNvSpPr/>
            <p:nvPr/>
          </p:nvSpPr>
          <p:spPr>
            <a:xfrm>
              <a:off x="226368" y="2016222"/>
              <a:ext cx="1943917" cy="780195"/>
            </a:xfrm>
            <a:prstGeom prst="roundRect">
              <a:avLst>
                <a:gd name="adj" fmla="val 10000"/>
              </a:avLst>
            </a:prstGeom>
            <a:solidFill>
              <a:srgbClr val="BF775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3" name="Abgerundetes Rechteck 4"/>
            <p:cNvSpPr/>
            <p:nvPr/>
          </p:nvSpPr>
          <p:spPr>
            <a:xfrm>
              <a:off x="249218" y="2039073"/>
              <a:ext cx="1898215" cy="7344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de-DE" sz="1800" kern="1200" dirty="0" smtClean="0"/>
                <a:t>Margot</a:t>
              </a:r>
              <a:br>
                <a:rPr lang="de-DE" sz="1800" kern="1200" dirty="0" smtClean="0"/>
              </a:br>
              <a:r>
                <a:rPr lang="de-DE" sz="1800" kern="1200" dirty="0" smtClean="0"/>
                <a:t>(Schwester)</a:t>
              </a:r>
              <a:endParaRPr lang="de-DE" sz="1800" kern="12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9"/>
                                        </p:tgtEl>
                                        <p:attrNameLst>
                                          <p:attrName>style.visibility</p:attrName>
                                        </p:attrNameLst>
                                      </p:cBhvr>
                                      <p:to>
                                        <p:strVal val="visible"/>
                                      </p:to>
                                    </p:set>
                                    <p:animEffect transition="in" filter="fade">
                                      <p:cBhvr>
                                        <p:cTn id="12" dur="2000"/>
                                        <p:tgtEl>
                                          <p:spTgt spid="99"/>
                                        </p:tgtEl>
                                      </p:cBhvr>
                                    </p:animEffect>
                                  </p:childTnLst>
                                </p:cTn>
                              </p:par>
                              <p:par>
                                <p:cTn id="13" presetID="10" presetClass="entr" presetSubtype="0" fill="hold" nodeType="withEffect">
                                  <p:stCondLst>
                                    <p:cond delay="0"/>
                                  </p:stCondLst>
                                  <p:childTnLst>
                                    <p:set>
                                      <p:cBhvr>
                                        <p:cTn id="14" dur="1" fill="hold">
                                          <p:stCondLst>
                                            <p:cond delay="0"/>
                                          </p:stCondLst>
                                        </p:cTn>
                                        <p:tgtEl>
                                          <p:spTgt spid="100"/>
                                        </p:tgtEl>
                                        <p:attrNameLst>
                                          <p:attrName>style.visibility</p:attrName>
                                        </p:attrNameLst>
                                      </p:cBhvr>
                                      <p:to>
                                        <p:strVal val="visible"/>
                                      </p:to>
                                    </p:set>
                                    <p:animEffect transition="in" filter="fade">
                                      <p:cBhvr>
                                        <p:cTn id="15" dur="2000"/>
                                        <p:tgtEl>
                                          <p:spTgt spid="100"/>
                                        </p:tgtEl>
                                      </p:cBhvr>
                                    </p:animEffect>
                                  </p:childTnLst>
                                </p:cTn>
                              </p:par>
                              <p:par>
                                <p:cTn id="16" presetID="10" presetClass="entr" presetSubtype="0" fill="hold"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2000"/>
                                        <p:tgtEl>
                                          <p:spTgt spid="26"/>
                                        </p:tgtEl>
                                      </p:cBhvr>
                                    </p:animEffect>
                                  </p:childTnLst>
                                </p:cTn>
                              </p:par>
                              <p:par>
                                <p:cTn id="19" presetID="10" presetClass="entr" presetSubtype="0" fill="hold"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2000"/>
                                        <p:tgtEl>
                                          <p:spTgt spid="4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2000"/>
                                        <p:tgtEl>
                                          <p:spTgt spid="10"/>
                                        </p:tgtEl>
                                      </p:cBhvr>
                                    </p:animEffect>
                                  </p:childTnLst>
                                </p:cTn>
                              </p:par>
                              <p:par>
                                <p:cTn id="27" presetID="10"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2000"/>
                                        <p:tgtEl>
                                          <p:spTgt spid="34"/>
                                        </p:tgtEl>
                                      </p:cBhvr>
                                    </p:animEffect>
                                  </p:childTnLst>
                                </p:cTn>
                              </p:par>
                              <p:par>
                                <p:cTn id="30" presetID="10" presetClass="entr" presetSubtype="0" fill="hold" nodeType="with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fade">
                                      <p:cBhvr>
                                        <p:cTn id="32" dur="2000"/>
                                        <p:tgtEl>
                                          <p:spTgt spid="46"/>
                                        </p:tgtEl>
                                      </p:cBhvr>
                                    </p:animEffect>
                                  </p:childTnLst>
                                </p:cTn>
                              </p:par>
                              <p:par>
                                <p:cTn id="33" presetID="10" presetClass="entr" presetSubtype="0" fill="hold" nodeType="with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2000"/>
                                        <p:tgtEl>
                                          <p:spTgt spid="4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2000"/>
                                        <p:tgtEl>
                                          <p:spTgt spid="7"/>
                                        </p:tgtEl>
                                      </p:cBhvr>
                                    </p:animEffect>
                                  </p:childTnLst>
                                </p:cTn>
                              </p:par>
                              <p:par>
                                <p:cTn id="41" presetID="10" presetClass="entr" presetSubtype="0"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2000"/>
                                        <p:tgtEl>
                                          <p:spTgt spid="11"/>
                                        </p:tgtEl>
                                      </p:cBhvr>
                                    </p:animEffect>
                                  </p:childTnLst>
                                </p:cTn>
                              </p:par>
                              <p:par>
                                <p:cTn id="44" presetID="10" presetClass="entr" presetSubtype="0" fill="hold"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2000"/>
                                        <p:tgtEl>
                                          <p:spTgt spid="40"/>
                                        </p:tgtEl>
                                      </p:cBhvr>
                                    </p:animEffect>
                                  </p:childTnLst>
                                </p:cTn>
                              </p:par>
                              <p:par>
                                <p:cTn id="47" presetID="10" presetClass="entr" presetSubtype="0" fill="hold"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fade">
                                      <p:cBhvr>
                                        <p:cTn id="49" dur="2000"/>
                                        <p:tgtEl>
                                          <p:spTgt spid="51"/>
                                        </p:tgtEl>
                                      </p:cBhvr>
                                    </p:animEffect>
                                  </p:childTnLst>
                                </p:cTn>
                              </p:par>
                              <p:par>
                                <p:cTn id="50" presetID="10" presetClass="entr" presetSubtype="0" fill="hold"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2000"/>
                                        <p:tgtEl>
                                          <p:spTgt spid="54"/>
                                        </p:tgtEl>
                                      </p:cBhvr>
                                    </p:animEffect>
                                  </p:childTnLst>
                                </p:cTn>
                              </p:par>
                              <p:par>
                                <p:cTn id="53" presetID="10" presetClass="entr" presetSubtype="0" fill="hold" nodeType="with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2000"/>
                                        <p:tgtEl>
                                          <p:spTgt spid="56"/>
                                        </p:tgtEl>
                                      </p:cBhvr>
                                    </p:animEffect>
                                  </p:childTnLst>
                                </p:cTn>
                              </p:par>
                              <p:par>
                                <p:cTn id="56" presetID="10" presetClass="entr" presetSubtype="0" fill="hold"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fade">
                                      <p:cBhvr>
                                        <p:cTn id="58" dur="2000"/>
                                        <p:tgtEl>
                                          <p:spTgt spid="58"/>
                                        </p:tgtEl>
                                      </p:cBhvr>
                                    </p:animEffect>
                                  </p:childTnLst>
                                </p:cTn>
                              </p:par>
                              <p:par>
                                <p:cTn id="59" presetID="10" presetClass="entr" presetSubtype="0" fill="hold" nodeType="with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2000"/>
                                        <p:tgtEl>
                                          <p:spTgt spid="61"/>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2000"/>
                                        <p:tgtEl>
                                          <p:spTgt spid="15"/>
                                        </p:tgtEl>
                                      </p:cBhvr>
                                    </p:animEffect>
                                  </p:childTnLst>
                                </p:cTn>
                              </p:par>
                              <p:par>
                                <p:cTn id="67" presetID="10" presetClass="entr" presetSubtype="0" fill="hold" nodeType="withEffect">
                                  <p:stCondLst>
                                    <p:cond delay="0"/>
                                  </p:stCondLst>
                                  <p:childTnLst>
                                    <p:set>
                                      <p:cBhvr>
                                        <p:cTn id="68" dur="1" fill="hold">
                                          <p:stCondLst>
                                            <p:cond delay="0"/>
                                          </p:stCondLst>
                                        </p:cTn>
                                        <p:tgtEl>
                                          <p:spTgt spid="62"/>
                                        </p:tgtEl>
                                        <p:attrNameLst>
                                          <p:attrName>style.visibility</p:attrName>
                                        </p:attrNameLst>
                                      </p:cBhvr>
                                      <p:to>
                                        <p:strVal val="visible"/>
                                      </p:to>
                                    </p:set>
                                    <p:animEffect transition="in" filter="fade">
                                      <p:cBhvr>
                                        <p:cTn id="69" dur="2000"/>
                                        <p:tgtEl>
                                          <p:spTgt spid="62"/>
                                        </p:tgtEl>
                                      </p:cBhvr>
                                    </p:animEffect>
                                  </p:childTnLst>
                                </p:cTn>
                              </p:par>
                              <p:par>
                                <p:cTn id="70" presetID="10" presetClass="entr" presetSubtype="0" fill="hold" nodeType="with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fade">
                                      <p:cBhvr>
                                        <p:cTn id="72" dur="2000"/>
                                        <p:tgtEl>
                                          <p:spTgt spid="71"/>
                                        </p:tgtEl>
                                      </p:cBhvr>
                                    </p:animEffect>
                                  </p:childTnLst>
                                </p:cTn>
                              </p:par>
                              <p:par>
                                <p:cTn id="73" presetID="10" presetClass="entr" presetSubtype="0" fill="hold" nodeType="withEffect">
                                  <p:stCondLst>
                                    <p:cond delay="0"/>
                                  </p:stCondLst>
                                  <p:childTnLst>
                                    <p:set>
                                      <p:cBhvr>
                                        <p:cTn id="74" dur="1" fill="hold">
                                          <p:stCondLst>
                                            <p:cond delay="0"/>
                                          </p:stCondLst>
                                        </p:cTn>
                                        <p:tgtEl>
                                          <p:spTgt spid="72"/>
                                        </p:tgtEl>
                                        <p:attrNameLst>
                                          <p:attrName>style.visibility</p:attrName>
                                        </p:attrNameLst>
                                      </p:cBhvr>
                                      <p:to>
                                        <p:strVal val="visible"/>
                                      </p:to>
                                    </p:set>
                                    <p:animEffect transition="in" filter="fade">
                                      <p:cBhvr>
                                        <p:cTn id="75" dur="2000"/>
                                        <p:tgtEl>
                                          <p:spTgt spid="72"/>
                                        </p:tgtEl>
                                      </p:cBhvr>
                                    </p:animEffect>
                                  </p:childTnLst>
                                </p:cTn>
                              </p:par>
                              <p:par>
                                <p:cTn id="76" presetID="10" presetClass="entr" presetSubtype="0" fill="hold" nodeType="withEffect">
                                  <p:stCondLst>
                                    <p:cond delay="0"/>
                                  </p:stCondLst>
                                  <p:childTnLst>
                                    <p:set>
                                      <p:cBhvr>
                                        <p:cTn id="77" dur="1" fill="hold">
                                          <p:stCondLst>
                                            <p:cond delay="0"/>
                                          </p:stCondLst>
                                        </p:cTn>
                                        <p:tgtEl>
                                          <p:spTgt spid="75"/>
                                        </p:tgtEl>
                                        <p:attrNameLst>
                                          <p:attrName>style.visibility</p:attrName>
                                        </p:attrNameLst>
                                      </p:cBhvr>
                                      <p:to>
                                        <p:strVal val="visible"/>
                                      </p:to>
                                    </p:set>
                                    <p:animEffect transition="in" filter="fade">
                                      <p:cBhvr>
                                        <p:cTn id="78" dur="2000"/>
                                        <p:tgtEl>
                                          <p:spTgt spid="75"/>
                                        </p:tgtEl>
                                      </p:cBhvr>
                                    </p:animEffect>
                                  </p:childTnLst>
                                </p:cTn>
                              </p:par>
                              <p:par>
                                <p:cTn id="79" presetID="10" presetClass="entr" presetSubtype="0" fill="hold" nodeType="withEffect">
                                  <p:stCondLst>
                                    <p:cond delay="0"/>
                                  </p:stCondLst>
                                  <p:childTnLst>
                                    <p:set>
                                      <p:cBhvr>
                                        <p:cTn id="80" dur="1" fill="hold">
                                          <p:stCondLst>
                                            <p:cond delay="0"/>
                                          </p:stCondLst>
                                        </p:cTn>
                                        <p:tgtEl>
                                          <p:spTgt spid="76"/>
                                        </p:tgtEl>
                                        <p:attrNameLst>
                                          <p:attrName>style.visibility</p:attrName>
                                        </p:attrNameLst>
                                      </p:cBhvr>
                                      <p:to>
                                        <p:strVal val="visible"/>
                                      </p:to>
                                    </p:set>
                                    <p:animEffect transition="in" filter="fade">
                                      <p:cBhvr>
                                        <p:cTn id="81" dur="2000"/>
                                        <p:tgtEl>
                                          <p:spTgt spid="76"/>
                                        </p:tgtEl>
                                      </p:cBhvr>
                                    </p:animEffect>
                                  </p:childTnLst>
                                </p:cTn>
                              </p:par>
                              <p:par>
                                <p:cTn id="82" presetID="10" presetClass="entr" presetSubtype="0" fill="hold" nodeType="withEffect">
                                  <p:stCondLst>
                                    <p:cond delay="0"/>
                                  </p:stCondLst>
                                  <p:childTnLst>
                                    <p:set>
                                      <p:cBhvr>
                                        <p:cTn id="83" dur="1" fill="hold">
                                          <p:stCondLst>
                                            <p:cond delay="0"/>
                                          </p:stCondLst>
                                        </p:cTn>
                                        <p:tgtEl>
                                          <p:spTgt spid="79"/>
                                        </p:tgtEl>
                                        <p:attrNameLst>
                                          <p:attrName>style.visibility</p:attrName>
                                        </p:attrNameLst>
                                      </p:cBhvr>
                                      <p:to>
                                        <p:strVal val="visible"/>
                                      </p:to>
                                    </p:set>
                                    <p:animEffect transition="in" filter="fade">
                                      <p:cBhvr>
                                        <p:cTn id="84" dur="2000"/>
                                        <p:tgtEl>
                                          <p:spTgt spid="79"/>
                                        </p:tgtEl>
                                      </p:cBhvr>
                                    </p:animEffect>
                                  </p:childTnLst>
                                </p:cTn>
                              </p:par>
                              <p:par>
                                <p:cTn id="85" presetID="10" presetClass="entr" presetSubtype="0" fill="hold" nodeType="withEffect">
                                  <p:stCondLst>
                                    <p:cond delay="0"/>
                                  </p:stCondLst>
                                  <p:childTnLst>
                                    <p:set>
                                      <p:cBhvr>
                                        <p:cTn id="86" dur="1" fill="hold">
                                          <p:stCondLst>
                                            <p:cond delay="0"/>
                                          </p:stCondLst>
                                        </p:cTn>
                                        <p:tgtEl>
                                          <p:spTgt spid="80"/>
                                        </p:tgtEl>
                                        <p:attrNameLst>
                                          <p:attrName>style.visibility</p:attrName>
                                        </p:attrNameLst>
                                      </p:cBhvr>
                                      <p:to>
                                        <p:strVal val="visible"/>
                                      </p:to>
                                    </p:set>
                                    <p:animEffect transition="in" filter="fade">
                                      <p:cBhvr>
                                        <p:cTn id="87" dur="2000"/>
                                        <p:tgtEl>
                                          <p:spTgt spid="80"/>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2000"/>
                                        <p:tgtEl>
                                          <p:spTgt spid="30"/>
                                        </p:tgtEl>
                                      </p:cBhvr>
                                    </p:animEffect>
                                  </p:childTnLst>
                                </p:cTn>
                              </p:par>
                              <p:par>
                                <p:cTn id="93" presetID="10" presetClass="entr" presetSubtype="0" fill="hold" nodeType="withEffect">
                                  <p:stCondLst>
                                    <p:cond delay="0"/>
                                  </p:stCondLst>
                                  <p:childTnLst>
                                    <p:set>
                                      <p:cBhvr>
                                        <p:cTn id="94" dur="1" fill="hold">
                                          <p:stCondLst>
                                            <p:cond delay="0"/>
                                          </p:stCondLst>
                                        </p:cTn>
                                        <p:tgtEl>
                                          <p:spTgt spid="85"/>
                                        </p:tgtEl>
                                        <p:attrNameLst>
                                          <p:attrName>style.visibility</p:attrName>
                                        </p:attrNameLst>
                                      </p:cBhvr>
                                      <p:to>
                                        <p:strVal val="visible"/>
                                      </p:to>
                                    </p:set>
                                    <p:animEffect transition="in" filter="fade">
                                      <p:cBhvr>
                                        <p:cTn id="95" dur="2000"/>
                                        <p:tgtEl>
                                          <p:spTgt spid="85"/>
                                        </p:tgtEl>
                                      </p:cBhvr>
                                    </p:animEffect>
                                  </p:childTnLst>
                                </p:cTn>
                              </p:par>
                              <p:par>
                                <p:cTn id="96" presetID="10" presetClass="entr" presetSubtype="0" fill="hold" nodeType="withEffect">
                                  <p:stCondLst>
                                    <p:cond delay="0"/>
                                  </p:stCondLst>
                                  <p:childTnLst>
                                    <p:set>
                                      <p:cBhvr>
                                        <p:cTn id="97" dur="1" fill="hold">
                                          <p:stCondLst>
                                            <p:cond delay="0"/>
                                          </p:stCondLst>
                                        </p:cTn>
                                        <p:tgtEl>
                                          <p:spTgt spid="92"/>
                                        </p:tgtEl>
                                        <p:attrNameLst>
                                          <p:attrName>style.visibility</p:attrName>
                                        </p:attrNameLst>
                                      </p:cBhvr>
                                      <p:to>
                                        <p:strVal val="visible"/>
                                      </p:to>
                                    </p:set>
                                    <p:animEffect transition="in" filter="fade">
                                      <p:cBhvr>
                                        <p:cTn id="98" dur="2000"/>
                                        <p:tgtEl>
                                          <p:spTgt spid="92"/>
                                        </p:tgtEl>
                                      </p:cBhvr>
                                    </p:animEffect>
                                  </p:childTnLst>
                                </p:cTn>
                              </p:par>
                              <p:par>
                                <p:cTn id="99" presetID="10" presetClass="entr" presetSubtype="0" fill="hold" nodeType="withEffect">
                                  <p:stCondLst>
                                    <p:cond delay="0"/>
                                  </p:stCondLst>
                                  <p:childTnLst>
                                    <p:set>
                                      <p:cBhvr>
                                        <p:cTn id="100" dur="1" fill="hold">
                                          <p:stCondLst>
                                            <p:cond delay="0"/>
                                          </p:stCondLst>
                                        </p:cTn>
                                        <p:tgtEl>
                                          <p:spTgt spid="98"/>
                                        </p:tgtEl>
                                        <p:attrNameLst>
                                          <p:attrName>style.visibility</p:attrName>
                                        </p:attrNameLst>
                                      </p:cBhvr>
                                      <p:to>
                                        <p:strVal val="visible"/>
                                      </p:to>
                                    </p:set>
                                    <p:animEffect transition="in" filter="fade">
                                      <p:cBhvr>
                                        <p:cTn id="101" dur="2000"/>
                                        <p:tgtEl>
                                          <p:spTgt spid="98"/>
                                        </p:tgtEl>
                                      </p:cBhvr>
                                    </p:animEffect>
                                  </p:childTnLst>
                                </p:cTn>
                              </p:par>
                              <p:par>
                                <p:cTn id="102" presetID="10" presetClass="entr" presetSubtype="0" fill="hold" nodeType="withEffect">
                                  <p:stCondLst>
                                    <p:cond delay="0"/>
                                  </p:stCondLst>
                                  <p:childTnLst>
                                    <p:set>
                                      <p:cBhvr>
                                        <p:cTn id="103" dur="1" fill="hold">
                                          <p:stCondLst>
                                            <p:cond delay="0"/>
                                          </p:stCondLst>
                                        </p:cTn>
                                        <p:tgtEl>
                                          <p:spTgt spid="90"/>
                                        </p:tgtEl>
                                        <p:attrNameLst>
                                          <p:attrName>style.visibility</p:attrName>
                                        </p:attrNameLst>
                                      </p:cBhvr>
                                      <p:to>
                                        <p:strVal val="visible"/>
                                      </p:to>
                                    </p:set>
                                    <p:animEffect transition="in" filter="fade">
                                      <p:cBhvr>
                                        <p:cTn id="104" dur="2000"/>
                                        <p:tgtEl>
                                          <p:spTgt spid="90"/>
                                        </p:tgtEl>
                                      </p:cBhvr>
                                    </p:animEffect>
                                  </p:childTnLst>
                                </p:cTn>
                              </p:par>
                              <p:par>
                                <p:cTn id="105" presetID="10" presetClass="entr" presetSubtype="0" fill="hold" nodeType="withEffect">
                                  <p:stCondLst>
                                    <p:cond delay="0"/>
                                  </p:stCondLst>
                                  <p:childTnLst>
                                    <p:set>
                                      <p:cBhvr>
                                        <p:cTn id="106" dur="1" fill="hold">
                                          <p:stCondLst>
                                            <p:cond delay="0"/>
                                          </p:stCondLst>
                                        </p:cTn>
                                        <p:tgtEl>
                                          <p:spTgt spid="101"/>
                                        </p:tgtEl>
                                        <p:attrNameLst>
                                          <p:attrName>style.visibility</p:attrName>
                                        </p:attrNameLst>
                                      </p:cBhvr>
                                      <p:to>
                                        <p:strVal val="visible"/>
                                      </p:to>
                                    </p:set>
                                    <p:animEffect transition="in" filter="fade">
                                      <p:cBhvr>
                                        <p:cTn id="107" dur="2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4824"/>
            <a:ext cx="8435280" cy="4104456"/>
          </a:xfrm>
        </p:spPr>
        <p:txBody>
          <a:bodyPr vert="horz">
            <a:normAutofit lnSpcReduction="10000"/>
          </a:bodyPr>
          <a:lstStyle/>
          <a:p>
            <a:pPr>
              <a:tabLst>
                <a:tab pos="1614488" algn="l"/>
                <a:tab pos="2149475" algn="l"/>
              </a:tabLst>
            </a:pPr>
            <a:r>
              <a:rPr lang="de-DE" b="1" dirty="0" smtClean="0"/>
              <a:t>ca. 2%	… 	durch große Schwierigkeiten bzw. durch</a:t>
            </a:r>
            <a:br>
              <a:rPr lang="de-DE" b="1" dirty="0" smtClean="0"/>
            </a:br>
            <a:r>
              <a:rPr lang="de-DE" b="1" dirty="0" smtClean="0"/>
              <a:t>		ein Problem</a:t>
            </a:r>
          </a:p>
          <a:p>
            <a:pPr>
              <a:tabLst>
                <a:tab pos="1614488" algn="l"/>
                <a:tab pos="2149475" algn="l"/>
              </a:tabLst>
            </a:pPr>
            <a:r>
              <a:rPr lang="de-DE" b="1" dirty="0" smtClean="0"/>
              <a:t>ca. 5%	… 	durch die geistliche Arbeit mit Kindern</a:t>
            </a:r>
          </a:p>
          <a:p>
            <a:pPr>
              <a:tabLst>
                <a:tab pos="1614488" algn="l"/>
                <a:tab pos="2149475" algn="l"/>
              </a:tabLst>
            </a:pPr>
            <a:r>
              <a:rPr lang="de-DE" b="1" dirty="0" smtClean="0"/>
              <a:t>ca. 1%	… 	durch eine spezielle </a:t>
            </a:r>
            <a:r>
              <a:rPr lang="de-DE" b="1" dirty="0" err="1" smtClean="0"/>
              <a:t>evangelistische</a:t>
            </a:r>
            <a:r>
              <a:rPr lang="de-DE" b="1" dirty="0" smtClean="0"/>
              <a:t/>
            </a:r>
            <a:br>
              <a:rPr lang="de-DE" b="1" dirty="0" smtClean="0"/>
            </a:br>
            <a:r>
              <a:rPr lang="de-DE" b="1" dirty="0" smtClean="0"/>
              <a:t>		Kampagne</a:t>
            </a:r>
          </a:p>
          <a:p>
            <a:pPr>
              <a:tabLst>
                <a:tab pos="1614488" algn="l"/>
                <a:tab pos="2149475" algn="l"/>
              </a:tabLst>
            </a:pPr>
            <a:r>
              <a:rPr lang="de-DE" b="1" dirty="0" smtClean="0"/>
              <a:t>ca. 5%	… 	durch einen vollzeitlichen Evangelisten</a:t>
            </a:r>
            <a:br>
              <a:rPr lang="de-DE" b="1" dirty="0" smtClean="0"/>
            </a:br>
            <a:r>
              <a:rPr lang="de-DE" b="1" dirty="0" smtClean="0"/>
              <a:t>		oder Seelsorger</a:t>
            </a:r>
          </a:p>
          <a:p>
            <a:pPr>
              <a:tabLst>
                <a:tab pos="1614488" algn="l"/>
                <a:tab pos="2149475" algn="l"/>
              </a:tabLst>
            </a:pPr>
            <a:r>
              <a:rPr lang="de-DE" b="1" dirty="0" smtClean="0"/>
              <a:t>ca. 2%	… 	durch Gemeinde-Veranstaltungen und</a:t>
            </a:r>
            <a:br>
              <a:rPr lang="de-DE" b="1" dirty="0" smtClean="0"/>
            </a:br>
            <a:r>
              <a:rPr lang="de-DE" b="1" dirty="0" smtClean="0"/>
              <a:t>		-Programme</a:t>
            </a:r>
          </a:p>
          <a:p>
            <a:pPr>
              <a:tabLst>
                <a:tab pos="1614488" algn="l"/>
                <a:tab pos="2149475" algn="l"/>
              </a:tabLst>
            </a:pPr>
            <a:r>
              <a:rPr lang="de-DE" b="1" dirty="0" smtClean="0"/>
              <a:t>ca. 85%	… 	durch Freunde und Verwandte</a:t>
            </a:r>
          </a:p>
        </p:txBody>
      </p:sp>
      <p:sp>
        <p:nvSpPr>
          <p:cNvPr id="4" name="Titel 1"/>
          <p:cNvSpPr>
            <a:spLocks noGrp="1"/>
          </p:cNvSpPr>
          <p:nvPr>
            <p:ph type="title"/>
          </p:nvPr>
        </p:nvSpPr>
        <p:spPr>
          <a:xfrm>
            <a:off x="457200" y="274638"/>
            <a:ext cx="8686800" cy="562074"/>
          </a:xfrm>
        </p:spPr>
        <p:txBody>
          <a:bodyPr>
            <a:normAutofit fontScale="90000"/>
          </a:bodyPr>
          <a:lstStyle/>
          <a:p>
            <a:r>
              <a:rPr lang="de-DE" dirty="0" smtClean="0"/>
              <a:t>Umfrage</a:t>
            </a:r>
            <a:endParaRPr lang="de-DE" dirty="0"/>
          </a:p>
        </p:txBody>
      </p:sp>
      <p:sp>
        <p:nvSpPr>
          <p:cNvPr id="6" name="Titel 1"/>
          <p:cNvSpPr txBox="1">
            <a:spLocks/>
          </p:cNvSpPr>
          <p:nvPr/>
        </p:nvSpPr>
        <p:spPr>
          <a:xfrm>
            <a:off x="467544" y="836712"/>
            <a:ext cx="8229600" cy="72008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p>
            <a:pPr lvl="0">
              <a:spcBef>
                <a:spcPct val="0"/>
              </a:spcBef>
            </a:pPr>
            <a:r>
              <a:rPr lang="de-DE" sz="2400" b="1" dirty="0" smtClean="0">
                <a:solidFill>
                  <a:schemeClr val="bg1">
                    <a:lumMod val="50000"/>
                  </a:schemeClr>
                </a:solidFill>
              </a:rPr>
              <a:t>„Wie kamst Du mit dem Glauben in Berührung?“</a:t>
            </a:r>
          </a:p>
          <a:p>
            <a:pPr lvl="0">
              <a:spcBef>
                <a:spcPct val="0"/>
              </a:spcBef>
            </a:pPr>
            <a:r>
              <a:rPr kumimoji="0" lang="de-DE" sz="2400" b="1" i="0" u="none" strike="noStrike" kern="1200" cap="none" spc="0" normalizeH="0" baseline="0" noProof="0" dirty="0" smtClean="0">
                <a:ln>
                  <a:noFill/>
                </a:ln>
                <a:solidFill>
                  <a:schemeClr val="bg1">
                    <a:lumMod val="50000"/>
                  </a:schemeClr>
                </a:solidFill>
                <a:uLnTx/>
                <a:uFillTx/>
                <a:ea typeface="+mj-ea"/>
                <a:cs typeface="+mj-cs"/>
              </a:rPr>
              <a:t>„Wie kamst Du schließlich in die Gemeinde?“</a:t>
            </a:r>
            <a:r>
              <a:rPr kumimoji="0" lang="de-DE" sz="2400" b="1" i="0" u="none" strike="noStrike" kern="1200" cap="none" spc="0" normalizeH="0" baseline="0" noProof="0" dirty="0" smtClean="0">
                <a:ln>
                  <a:noFill/>
                </a:ln>
                <a:solidFill>
                  <a:schemeClr val="bg1">
                    <a:lumMod val="50000"/>
                  </a:schemeClr>
                </a:solidFill>
                <a:uLnTx/>
                <a:uFillTx/>
                <a:latin typeface="+mj-lt"/>
                <a:ea typeface="+mj-ea"/>
                <a:cs typeface="+mj-cs"/>
              </a:rPr>
              <a:t> </a:t>
            </a:r>
            <a:endParaRPr kumimoji="0" lang="de-DE" sz="2400" b="1" i="0" u="none" strike="noStrike" kern="1200" cap="none" spc="0" normalizeH="0" baseline="0" noProof="0" dirty="0">
              <a:ln>
                <a:noFill/>
              </a:ln>
              <a:solidFill>
                <a:schemeClr val="bg1">
                  <a:lumMod val="50000"/>
                </a:schemeClr>
              </a:solidFill>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8"/>
            <a:ext cx="8229600" cy="4827992"/>
          </a:xfrm>
        </p:spPr>
        <p:txBody>
          <a:bodyPr>
            <a:normAutofit fontScale="77500" lnSpcReduction="20000"/>
          </a:bodyPr>
          <a:lstStyle/>
          <a:p>
            <a:pPr>
              <a:buNone/>
            </a:pPr>
            <a:r>
              <a:rPr lang="de-DE" b="1" dirty="0" smtClean="0"/>
              <a:t>Was wäre, wenn wir alle</a:t>
            </a:r>
            <a:br>
              <a:rPr lang="de-DE" b="1" dirty="0" smtClean="0"/>
            </a:br>
            <a:r>
              <a:rPr lang="de-DE" dirty="0" smtClean="0"/>
              <a:t> </a:t>
            </a:r>
          </a:p>
          <a:p>
            <a:pPr lvl="0"/>
            <a:r>
              <a:rPr lang="de-DE" b="1" dirty="0" smtClean="0"/>
              <a:t>täglich für Möglichkeiten zum Zeugnisgeben beten würden?</a:t>
            </a:r>
            <a:endParaRPr lang="de-DE" dirty="0" smtClean="0"/>
          </a:p>
          <a:p>
            <a:pPr lvl="0"/>
            <a:r>
              <a:rPr lang="de-DE" b="1" dirty="0" smtClean="0"/>
              <a:t>freundlich und zuvorkommend auf unsere Bekannten eingehen würden?</a:t>
            </a:r>
            <a:endParaRPr lang="de-DE" dirty="0" smtClean="0"/>
          </a:p>
          <a:p>
            <a:pPr lvl="0"/>
            <a:r>
              <a:rPr lang="de-DE" b="1" dirty="0" smtClean="0"/>
              <a:t>beständig Beziehungen mit Bekannten, Nachbarn und Freunden pflegen würden? </a:t>
            </a:r>
            <a:endParaRPr lang="de-DE" dirty="0" smtClean="0"/>
          </a:p>
          <a:p>
            <a:pPr lvl="0"/>
            <a:r>
              <a:rPr lang="de-DE" b="1" dirty="0" smtClean="0"/>
              <a:t>nach Gelegenheiten suchen würden, Menschen zu dienen?</a:t>
            </a:r>
            <a:endParaRPr lang="de-DE" dirty="0" smtClean="0"/>
          </a:p>
          <a:p>
            <a:pPr lvl="0"/>
            <a:r>
              <a:rPr lang="de-DE" b="1" dirty="0" smtClean="0"/>
              <a:t>bereit wären, Menschen zuzuhören?</a:t>
            </a:r>
            <a:endParaRPr lang="de-DE" dirty="0" smtClean="0"/>
          </a:p>
          <a:p>
            <a:pPr lvl="0"/>
            <a:r>
              <a:rPr lang="de-DE" b="1" dirty="0" smtClean="0"/>
              <a:t>lernen würden, das Gespräch auf geistliche Themen zu bringen? </a:t>
            </a:r>
            <a:endParaRPr lang="de-DE" dirty="0" smtClean="0"/>
          </a:p>
          <a:p>
            <a:pPr lvl="0"/>
            <a:r>
              <a:rPr lang="de-DE" b="1" dirty="0" smtClean="0"/>
              <a:t>nicht predigten, sondern einfache Fragen stellten, ohne dabei bedrohlich zu wirken? </a:t>
            </a:r>
            <a:endParaRPr lang="de-DE" dirty="0" smtClean="0"/>
          </a:p>
          <a:p>
            <a:pPr lvl="0"/>
            <a:r>
              <a:rPr lang="de-DE" b="1" dirty="0" smtClean="0"/>
              <a:t>ein einfaches Zeugnis davon ablegen würden, wie Christus uns in unserm Leben segnet? </a:t>
            </a:r>
            <a:endParaRPr lang="de-DE" dirty="0" smtClean="0"/>
          </a:p>
          <a:p>
            <a:pPr lvl="0"/>
            <a:r>
              <a:rPr lang="de-DE" b="1" dirty="0" smtClean="0"/>
              <a:t>mit Geduld den guten Samen in die Herzen derer säen würden, die Christus brauchen?</a:t>
            </a:r>
            <a:endParaRPr lang="de-DE" dirty="0"/>
          </a:p>
        </p:txBody>
      </p:sp>
      <p:sp>
        <p:nvSpPr>
          <p:cNvPr id="4" name="Titel 1"/>
          <p:cNvSpPr>
            <a:spLocks noGrp="1"/>
          </p:cNvSpPr>
          <p:nvPr>
            <p:ph type="title"/>
          </p:nvPr>
        </p:nvSpPr>
        <p:spPr>
          <a:xfrm>
            <a:off x="457200" y="274638"/>
            <a:ext cx="8686800" cy="562074"/>
          </a:xfrm>
        </p:spPr>
        <p:txBody>
          <a:bodyPr>
            <a:normAutofit fontScale="90000"/>
          </a:bodyPr>
          <a:lstStyle/>
          <a:p>
            <a:r>
              <a:rPr lang="de-DE" dirty="0" smtClean="0"/>
              <a:t>Wichtigkeit von persönlichen Beziehungen</a:t>
            </a:r>
            <a:endParaRPr lang="de-DE" dirty="0"/>
          </a:p>
        </p:txBody>
      </p:sp>
      <p:sp>
        <p:nvSpPr>
          <p:cNvPr id="6" name="Titel 1"/>
          <p:cNvSpPr txBox="1">
            <a:spLocks/>
          </p:cNvSpPr>
          <p:nvPr/>
        </p:nvSpPr>
        <p:spPr>
          <a:xfrm>
            <a:off x="467544" y="692696"/>
            <a:ext cx="8229600" cy="562074"/>
          </a:xfrm>
          <a:prstGeom prst="rect">
            <a:avLst/>
          </a:prstGeom>
        </p:spPr>
        <p:txBody>
          <a:bodyPr vert="horz" rtlCol="0" anchor="ctr">
            <a:normAutofit fontScale="97500"/>
            <a:scene3d>
              <a:camera prst="orthographicFront"/>
              <a:lightRig rig="soft" dir="t"/>
            </a:scene3d>
            <a:sp3d prstMaterial="softEdge">
              <a:bevelT w="25400" h="25400"/>
            </a:sp3d>
          </a:bodyPr>
          <a:lstStyle/>
          <a:p>
            <a:pPr lvl="0">
              <a:spcBef>
                <a:spcPct val="0"/>
              </a:spcBef>
            </a:pPr>
            <a:r>
              <a:rPr lang="de-DE" sz="2400" b="1" dirty="0">
                <a:solidFill>
                  <a:schemeClr val="bg1">
                    <a:lumMod val="50000"/>
                  </a:schemeClr>
                </a:solidFill>
              </a:rPr>
              <a:t>als Basis für die Kommunikation des Evangeliums</a:t>
            </a:r>
            <a:endParaRPr kumimoji="0" lang="de-DE" sz="24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059712"/>
            <a:ext cx="8099240" cy="1828800"/>
          </a:xfrm>
        </p:spPr>
        <p:txBody>
          <a:bodyPr/>
          <a:lstStyle/>
          <a:p>
            <a:r>
              <a:rPr lang="de-DE" dirty="0" smtClean="0">
                <a:solidFill>
                  <a:schemeClr val="tx1"/>
                </a:solidFill>
              </a:rPr>
              <a:t>3. a) Allen alles werden</a:t>
            </a:r>
            <a:endParaRPr lang="de-DE" dirty="0">
              <a:solidFill>
                <a:schemeClr val="tx1"/>
              </a:solidFill>
            </a:endParaRPr>
          </a:p>
        </p:txBody>
      </p:sp>
      <p:sp>
        <p:nvSpPr>
          <p:cNvPr id="3" name="Textplatzhalter 2"/>
          <p:cNvSpPr>
            <a:spLocks noGrp="1"/>
          </p:cNvSpPr>
          <p:nvPr>
            <p:ph type="body" idx="1"/>
          </p:nvPr>
        </p:nvSpPr>
        <p:spPr/>
        <p:txBody>
          <a:bodyPr/>
          <a:lstStyle/>
          <a:p>
            <a:r>
              <a:rPr lang="de-DE" dirty="0" smtClean="0"/>
              <a:t>Evangelisation – persönlich </a:t>
            </a:r>
            <a:br>
              <a:rPr lang="de-DE" dirty="0" smtClean="0"/>
            </a:br>
            <a:r>
              <a:rPr lang="de-DE" dirty="0" smtClean="0"/>
              <a:t>und als Gemeinde</a:t>
            </a:r>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059712"/>
            <a:ext cx="8099240" cy="1828800"/>
          </a:xfrm>
        </p:spPr>
        <p:txBody>
          <a:bodyPr>
            <a:normAutofit fontScale="90000"/>
          </a:bodyPr>
          <a:lstStyle/>
          <a:p>
            <a:r>
              <a:rPr lang="de-DE" dirty="0" smtClean="0">
                <a:solidFill>
                  <a:schemeClr val="tx1"/>
                </a:solidFill>
              </a:rPr>
              <a:t>4. Die Verkündigung</a:t>
            </a:r>
            <a:br>
              <a:rPr lang="de-DE" dirty="0" smtClean="0">
                <a:solidFill>
                  <a:schemeClr val="tx1"/>
                </a:solidFill>
              </a:rPr>
            </a:br>
            <a:r>
              <a:rPr lang="de-DE" dirty="0" smtClean="0">
                <a:solidFill>
                  <a:schemeClr val="tx1"/>
                </a:solidFill>
              </a:rPr>
              <a:t> des Evangeliums in einer säkularisierenden Welt</a:t>
            </a:r>
            <a:endParaRPr lang="de-DE" dirty="0">
              <a:solidFill>
                <a:schemeClr val="tx1"/>
              </a:solidFill>
            </a:endParaRPr>
          </a:p>
        </p:txBody>
      </p:sp>
      <p:sp>
        <p:nvSpPr>
          <p:cNvPr id="3" name="Textplatzhalter 2"/>
          <p:cNvSpPr>
            <a:spLocks noGrp="1"/>
          </p:cNvSpPr>
          <p:nvPr>
            <p:ph type="body" idx="1"/>
          </p:nvPr>
        </p:nvSpPr>
        <p:spPr/>
        <p:txBody>
          <a:bodyPr/>
          <a:lstStyle/>
          <a:p>
            <a:r>
              <a:rPr lang="de-DE" dirty="0" smtClean="0"/>
              <a:t>Evangelisation – persönlich </a:t>
            </a:r>
            <a:br>
              <a:rPr lang="de-DE" dirty="0" smtClean="0"/>
            </a:br>
            <a:r>
              <a:rPr lang="de-DE" dirty="0" smtClean="0"/>
              <a:t>und als Gemeinde</a:t>
            </a: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8"/>
            <a:ext cx="8507288" cy="4525963"/>
          </a:xfrm>
        </p:spPr>
        <p:txBody>
          <a:bodyPr>
            <a:normAutofit fontScale="77500" lnSpcReduction="20000"/>
          </a:bodyPr>
          <a:lstStyle/>
          <a:p>
            <a:pPr marL="82550" lvl="0" indent="0">
              <a:buNone/>
            </a:pPr>
            <a:r>
              <a:rPr lang="de-DE" b="1" dirty="0" smtClean="0"/>
              <a:t>8 Sondern was sagt sie? „Das Wort ist dir nah, in deinen Mund und in deinem Herzen.“ Das ist das Wort des Glaubens, das wir predigen, </a:t>
            </a:r>
          </a:p>
          <a:p>
            <a:pPr marL="82550" lvl="0" indent="0">
              <a:buNone/>
            </a:pPr>
            <a:r>
              <a:rPr lang="de-DE" b="1" dirty="0" smtClean="0"/>
              <a:t>9 dass, wenn du mit deinem Mund Jesus als Herrn bekennen und in deinem Herzen glauben wirst, dass Gott ihn aus den Toten auferweckt hat, du errettet werden wirst.</a:t>
            </a:r>
          </a:p>
          <a:p>
            <a:pPr marL="82550" lvl="0" indent="0">
              <a:buNone/>
            </a:pPr>
            <a:r>
              <a:rPr lang="de-DE" b="1" dirty="0" smtClean="0"/>
              <a:t>10 Denn mit dem Herzen wird geglaubt zur Gerechtigkeit, und mit dem Mund wird bekannt zum Heil.</a:t>
            </a:r>
          </a:p>
          <a:p>
            <a:pPr marL="82550" lvl="0" indent="0">
              <a:buNone/>
            </a:pPr>
            <a:r>
              <a:rPr lang="de-DE" b="1" dirty="0" smtClean="0"/>
              <a:t>11 Denn dir Schrift sagt: „Jeder, der an ihn glaubt, wird nicht zuschanden werden.“</a:t>
            </a:r>
          </a:p>
          <a:p>
            <a:pPr marL="82550" lvl="0" indent="0">
              <a:buNone/>
            </a:pPr>
            <a:r>
              <a:rPr lang="de-DE" b="1" dirty="0" smtClean="0"/>
              <a:t>12 Denn es ist kein Unterschied zwischen Jude und Grieche, denn er ist Herr über alle, und er ist reich für alle, die ihn anrufen;</a:t>
            </a:r>
          </a:p>
          <a:p>
            <a:pPr marL="82550" lvl="0" indent="0">
              <a:buNone/>
            </a:pPr>
            <a:r>
              <a:rPr lang="de-DE" b="1" dirty="0" smtClean="0"/>
              <a:t>13 „Denn jeder, der den Namen des Herrn anrufen wird, wird errettet werden.“</a:t>
            </a:r>
          </a:p>
          <a:p>
            <a:pPr marL="82550" lvl="0" indent="0">
              <a:buNone/>
            </a:pPr>
            <a:r>
              <a:rPr lang="de-DE" b="1" dirty="0" smtClean="0"/>
              <a:t>14 Wie sollen sie nun den anrufen, an den sie nicht geglaubt haben? Wie aber sollen sie an den glauben, von dem sie nicht gehört haben? Wie aber sollen sie hören ohne einen Prediger?</a:t>
            </a:r>
          </a:p>
        </p:txBody>
      </p:sp>
      <p:sp>
        <p:nvSpPr>
          <p:cNvPr id="4" name="Titel 1"/>
          <p:cNvSpPr>
            <a:spLocks noGrp="1"/>
          </p:cNvSpPr>
          <p:nvPr>
            <p:ph type="title"/>
          </p:nvPr>
        </p:nvSpPr>
        <p:spPr>
          <a:xfrm>
            <a:off x="457200" y="274638"/>
            <a:ext cx="8229600" cy="562074"/>
          </a:xfrm>
        </p:spPr>
        <p:txBody>
          <a:bodyPr>
            <a:normAutofit fontScale="90000"/>
          </a:bodyPr>
          <a:lstStyle/>
          <a:p>
            <a:r>
              <a:rPr lang="de-DE" dirty="0" smtClean="0"/>
              <a:t>Der Glaube kommt aus der Verkündigung</a:t>
            </a:r>
            <a:endParaRPr lang="de-DE" dirty="0"/>
          </a:p>
        </p:txBody>
      </p:sp>
      <p:sp>
        <p:nvSpPr>
          <p:cNvPr id="6" name="Titel 1"/>
          <p:cNvSpPr txBox="1">
            <a:spLocks/>
          </p:cNvSpPr>
          <p:nvPr/>
        </p:nvSpPr>
        <p:spPr>
          <a:xfrm>
            <a:off x="467544" y="692696"/>
            <a:ext cx="8229600" cy="562074"/>
          </a:xfrm>
          <a:prstGeom prst="rect">
            <a:avLst/>
          </a:prstGeom>
        </p:spPr>
        <p:txBody>
          <a:bodyPr vert="horz" rtlCol="0" anchor="ctr">
            <a:normAutofit fontScale="97500"/>
            <a:scene3d>
              <a:camera prst="orthographicFront"/>
              <a:lightRig rig="soft" dir="t"/>
            </a:scene3d>
            <a:sp3d prstMaterial="softEdge">
              <a:bevelT w="25400" h="25400"/>
            </a:sp3d>
          </a:bodyPr>
          <a:lstStyle/>
          <a:p>
            <a:pPr lvl="0">
              <a:spcBef>
                <a:spcPct val="0"/>
              </a:spcBef>
            </a:pPr>
            <a:r>
              <a:rPr lang="de-DE" sz="2400" b="1" dirty="0" smtClean="0">
                <a:solidFill>
                  <a:schemeClr val="bg1">
                    <a:lumMod val="50000"/>
                  </a:schemeClr>
                </a:solidFill>
              </a:rPr>
              <a:t>Römer 10,8-21</a:t>
            </a:r>
            <a:endParaRPr kumimoji="0" lang="de-DE" sz="24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8"/>
            <a:ext cx="8507288" cy="4525963"/>
          </a:xfrm>
        </p:spPr>
        <p:txBody>
          <a:bodyPr>
            <a:normAutofit fontScale="70000" lnSpcReduction="20000"/>
          </a:bodyPr>
          <a:lstStyle/>
          <a:p>
            <a:pPr marL="82550" lvl="0" indent="0">
              <a:buNone/>
            </a:pPr>
            <a:r>
              <a:rPr lang="de-DE" b="1" dirty="0" smtClean="0"/>
              <a:t>15 Wie aber sollen sie predigen, wenn sie nicht gesandt sind? Wie geschrieben steht: „Wie lieblich sind die Füße derer, die Gutes verkündigen!“</a:t>
            </a:r>
          </a:p>
          <a:p>
            <a:pPr marL="82550" lvl="0" indent="0">
              <a:buNone/>
            </a:pPr>
            <a:r>
              <a:rPr lang="de-DE" b="1" dirty="0" smtClean="0"/>
              <a:t>16 Aber nicht alle haben dem Evangelium gehorcht. Denn </a:t>
            </a:r>
            <a:r>
              <a:rPr lang="de-DE" b="1" dirty="0" err="1" smtClean="0"/>
              <a:t>Jesaja</a:t>
            </a:r>
            <a:r>
              <a:rPr lang="de-DE" b="1" dirty="0" smtClean="0"/>
              <a:t> sagt: „Herr, wer hat unserer Verkündigung geglaubt?“</a:t>
            </a:r>
          </a:p>
          <a:p>
            <a:pPr marL="82550" lvl="0" indent="0">
              <a:buNone/>
            </a:pPr>
            <a:r>
              <a:rPr lang="de-DE" b="1" dirty="0" smtClean="0"/>
              <a:t>17 Also ist der Glaube aus der Verkündigung, die Verkündigung aber durch das Wort Christi.</a:t>
            </a:r>
          </a:p>
          <a:p>
            <a:pPr marL="82550" lvl="0" indent="0">
              <a:buNone/>
            </a:pPr>
            <a:r>
              <a:rPr lang="de-DE" b="1" dirty="0" smtClean="0"/>
              <a:t>18 Aber ich sage: Haben sie etwa nicht gehört? Ja, gewiss. „Ihr Schall ist hinausgegangen zu der ganzen Erde und ihre Reden zu den Grenzen des Erdkreises.“</a:t>
            </a:r>
          </a:p>
          <a:p>
            <a:pPr marL="82550" lvl="0" indent="0">
              <a:buNone/>
            </a:pPr>
            <a:r>
              <a:rPr lang="de-DE" b="1" dirty="0" smtClean="0"/>
              <a:t>19 Aber ich sage: Hat Israel es etwa nicht erkannt? Zuerst spricht Mose: „Ich will euch zur Eifersucht reizen über ein Nicht-Volk, über eine unverständige Nation will ich euch erbittern.“</a:t>
            </a:r>
          </a:p>
          <a:p>
            <a:pPr marL="82550" lvl="0" indent="0">
              <a:buNone/>
            </a:pPr>
            <a:r>
              <a:rPr lang="de-DE" b="1" dirty="0" smtClean="0"/>
              <a:t>20 </a:t>
            </a:r>
            <a:r>
              <a:rPr lang="de-DE" b="1" dirty="0" err="1" smtClean="0"/>
              <a:t>Jesaja</a:t>
            </a:r>
            <a:r>
              <a:rPr lang="de-DE" b="1" dirty="0" smtClean="0"/>
              <a:t> aber erkühnt sich und spricht: „Ich bin gefunden worden von denen, die mich nicht suchten, </a:t>
            </a:r>
            <a:r>
              <a:rPr lang="de-DE" b="1" smtClean="0"/>
              <a:t>ich bin </a:t>
            </a:r>
            <a:r>
              <a:rPr lang="de-DE" b="1" dirty="0" smtClean="0"/>
              <a:t>offenbar geworden denen, die nicht nach mir fragten.“</a:t>
            </a:r>
          </a:p>
          <a:p>
            <a:pPr marL="82550" lvl="0" indent="0">
              <a:buNone/>
            </a:pPr>
            <a:r>
              <a:rPr lang="de-DE" b="1" dirty="0" smtClean="0"/>
              <a:t>21 Zu Israel aber sagt er: „Den ganzen Tag habe ich meine Hände ausgestreckt zu einem ungehorsamen und widersprechenden Volk.“</a:t>
            </a:r>
            <a:endParaRPr lang="de-DE" b="1" dirty="0"/>
          </a:p>
        </p:txBody>
      </p:sp>
      <p:sp>
        <p:nvSpPr>
          <p:cNvPr id="4" name="Titel 1"/>
          <p:cNvSpPr>
            <a:spLocks noGrp="1"/>
          </p:cNvSpPr>
          <p:nvPr>
            <p:ph type="title"/>
          </p:nvPr>
        </p:nvSpPr>
        <p:spPr>
          <a:xfrm>
            <a:off x="457200" y="274638"/>
            <a:ext cx="8229600" cy="562074"/>
          </a:xfrm>
        </p:spPr>
        <p:txBody>
          <a:bodyPr>
            <a:normAutofit fontScale="90000"/>
          </a:bodyPr>
          <a:lstStyle/>
          <a:p>
            <a:r>
              <a:rPr lang="de-DE" dirty="0" smtClean="0"/>
              <a:t>Der Glaube kommt aus der Verkündigung</a:t>
            </a:r>
            <a:endParaRPr lang="de-DE" dirty="0"/>
          </a:p>
        </p:txBody>
      </p:sp>
      <p:sp>
        <p:nvSpPr>
          <p:cNvPr id="6" name="Titel 1"/>
          <p:cNvSpPr txBox="1">
            <a:spLocks/>
          </p:cNvSpPr>
          <p:nvPr/>
        </p:nvSpPr>
        <p:spPr>
          <a:xfrm>
            <a:off x="467544" y="692696"/>
            <a:ext cx="8229600" cy="562074"/>
          </a:xfrm>
          <a:prstGeom prst="rect">
            <a:avLst/>
          </a:prstGeom>
        </p:spPr>
        <p:txBody>
          <a:bodyPr vert="horz" rtlCol="0" anchor="ctr">
            <a:normAutofit fontScale="97500"/>
            <a:scene3d>
              <a:camera prst="orthographicFront"/>
              <a:lightRig rig="soft" dir="t"/>
            </a:scene3d>
            <a:sp3d prstMaterial="softEdge">
              <a:bevelT w="25400" h="25400"/>
            </a:sp3d>
          </a:bodyPr>
          <a:lstStyle/>
          <a:p>
            <a:pPr lvl="0">
              <a:spcBef>
                <a:spcPct val="0"/>
              </a:spcBef>
            </a:pPr>
            <a:r>
              <a:rPr lang="de-DE" sz="2400" b="1" dirty="0" smtClean="0">
                <a:solidFill>
                  <a:schemeClr val="bg1">
                    <a:lumMod val="50000"/>
                  </a:schemeClr>
                </a:solidFill>
              </a:rPr>
              <a:t>Römer 10,8-21</a:t>
            </a:r>
            <a:endParaRPr kumimoji="0" lang="de-DE" sz="24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059712"/>
            <a:ext cx="8099240" cy="1828800"/>
          </a:xfrm>
        </p:spPr>
        <p:txBody>
          <a:bodyPr/>
          <a:lstStyle/>
          <a:p>
            <a:r>
              <a:rPr lang="de-DE" dirty="0" smtClean="0">
                <a:solidFill>
                  <a:schemeClr val="tx1"/>
                </a:solidFill>
              </a:rPr>
              <a:t>1. Das Schicksal der Verlorenen</a:t>
            </a:r>
            <a:endParaRPr lang="de-DE" dirty="0">
              <a:solidFill>
                <a:schemeClr val="tx1"/>
              </a:solidFill>
            </a:endParaRPr>
          </a:p>
        </p:txBody>
      </p:sp>
      <p:sp>
        <p:nvSpPr>
          <p:cNvPr id="3" name="Textplatzhalter 2"/>
          <p:cNvSpPr>
            <a:spLocks noGrp="1"/>
          </p:cNvSpPr>
          <p:nvPr>
            <p:ph type="body" idx="1"/>
          </p:nvPr>
        </p:nvSpPr>
        <p:spPr/>
        <p:txBody>
          <a:bodyPr/>
          <a:lstStyle/>
          <a:p>
            <a:r>
              <a:rPr lang="de-DE" dirty="0" smtClean="0"/>
              <a:t>Evangelisation – persönlich </a:t>
            </a:r>
            <a:br>
              <a:rPr lang="de-DE" dirty="0" smtClean="0"/>
            </a:br>
            <a:r>
              <a:rPr lang="de-DE" dirty="0" smtClean="0"/>
              <a:t>und als Gemeinde</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059712"/>
            <a:ext cx="8099240" cy="1828800"/>
          </a:xfrm>
        </p:spPr>
        <p:txBody>
          <a:bodyPr/>
          <a:lstStyle/>
          <a:p>
            <a:r>
              <a:rPr lang="de-DE" dirty="0" smtClean="0">
                <a:solidFill>
                  <a:schemeClr val="tx1"/>
                </a:solidFill>
              </a:rPr>
              <a:t>4. a) Video „Multimedia Glaubenskurs Vertikal“</a:t>
            </a:r>
            <a:endParaRPr lang="de-DE" dirty="0">
              <a:solidFill>
                <a:schemeClr val="tx1"/>
              </a:solidFill>
            </a:endParaRPr>
          </a:p>
        </p:txBody>
      </p:sp>
      <p:sp>
        <p:nvSpPr>
          <p:cNvPr id="3" name="Textplatzhalter 2"/>
          <p:cNvSpPr>
            <a:spLocks noGrp="1"/>
          </p:cNvSpPr>
          <p:nvPr>
            <p:ph type="body" idx="1"/>
          </p:nvPr>
        </p:nvSpPr>
        <p:spPr/>
        <p:txBody>
          <a:bodyPr/>
          <a:lstStyle/>
          <a:p>
            <a:r>
              <a:rPr lang="de-DE" dirty="0" smtClean="0"/>
              <a:t>Evangelisation – persönlich </a:t>
            </a:r>
            <a:br>
              <a:rPr lang="de-DE" dirty="0" smtClean="0"/>
            </a:br>
            <a:r>
              <a:rPr lang="de-DE" dirty="0" smtClean="0"/>
              <a:t>und als Gemeinde</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059712"/>
            <a:ext cx="8099240" cy="1828800"/>
          </a:xfrm>
        </p:spPr>
        <p:txBody>
          <a:bodyPr/>
          <a:lstStyle/>
          <a:p>
            <a:r>
              <a:rPr lang="de-DE" dirty="0" smtClean="0">
                <a:solidFill>
                  <a:schemeClr val="tx1"/>
                </a:solidFill>
              </a:rPr>
              <a:t>4. b) Fragen</a:t>
            </a:r>
            <a:endParaRPr lang="de-DE" dirty="0">
              <a:solidFill>
                <a:schemeClr val="tx1"/>
              </a:solidFill>
            </a:endParaRPr>
          </a:p>
        </p:txBody>
      </p:sp>
      <p:sp>
        <p:nvSpPr>
          <p:cNvPr id="3" name="Textplatzhalter 2"/>
          <p:cNvSpPr>
            <a:spLocks noGrp="1"/>
          </p:cNvSpPr>
          <p:nvPr>
            <p:ph type="body" idx="1"/>
          </p:nvPr>
        </p:nvSpPr>
        <p:spPr/>
        <p:txBody>
          <a:bodyPr/>
          <a:lstStyle/>
          <a:p>
            <a:r>
              <a:rPr lang="de-DE" dirty="0" smtClean="0"/>
              <a:t>Evangelisation – persönlich </a:t>
            </a:r>
            <a:br>
              <a:rPr lang="de-DE" dirty="0" smtClean="0"/>
            </a:br>
            <a:r>
              <a:rPr lang="de-DE" dirty="0" smtClean="0"/>
              <a:t>und als Gemeinde</a:t>
            </a:r>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059712"/>
            <a:ext cx="8099240" cy="1828800"/>
          </a:xfrm>
        </p:spPr>
        <p:txBody>
          <a:bodyPr>
            <a:normAutofit fontScale="90000"/>
          </a:bodyPr>
          <a:lstStyle/>
          <a:p>
            <a:r>
              <a:rPr lang="de-DE" dirty="0" smtClean="0">
                <a:solidFill>
                  <a:schemeClr val="tx1"/>
                </a:solidFill>
              </a:rPr>
              <a:t>5. Wandel in Weisheit gegenüber denen, die draußen sind</a:t>
            </a:r>
            <a:endParaRPr lang="de-DE" dirty="0">
              <a:solidFill>
                <a:schemeClr val="tx1"/>
              </a:solidFill>
            </a:endParaRPr>
          </a:p>
        </p:txBody>
      </p:sp>
      <p:sp>
        <p:nvSpPr>
          <p:cNvPr id="3" name="Textplatzhalter 2"/>
          <p:cNvSpPr>
            <a:spLocks noGrp="1"/>
          </p:cNvSpPr>
          <p:nvPr>
            <p:ph type="body" idx="1"/>
          </p:nvPr>
        </p:nvSpPr>
        <p:spPr/>
        <p:txBody>
          <a:bodyPr/>
          <a:lstStyle/>
          <a:p>
            <a:r>
              <a:rPr lang="de-DE" dirty="0" smtClean="0"/>
              <a:t>Evangelisation – persönlich </a:t>
            </a:r>
            <a:br>
              <a:rPr lang="de-DE" dirty="0" smtClean="0"/>
            </a:br>
            <a:r>
              <a:rPr lang="de-DE" dirty="0" smtClean="0"/>
              <a:t>und als Gemeinde</a:t>
            </a: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8"/>
            <a:ext cx="8507288" cy="4525963"/>
          </a:xfrm>
        </p:spPr>
        <p:txBody>
          <a:bodyPr>
            <a:normAutofit/>
          </a:bodyPr>
          <a:lstStyle/>
          <a:p>
            <a:pPr marL="82550" lvl="0" indent="0">
              <a:buNone/>
            </a:pPr>
            <a:r>
              <a:rPr lang="de-DE" b="1" dirty="0" smtClean="0"/>
              <a:t>Und betet zugleich auch für uns, dass Gott uns eine Tür des Wortes öffne, das Geheimnis des Christus zu reden, dessentwegen ich auch gebunden bin, </a:t>
            </a:r>
          </a:p>
          <a:p>
            <a:pPr marL="82550" lvl="0" indent="0">
              <a:buNone/>
            </a:pPr>
            <a:r>
              <a:rPr lang="de-DE" b="1" dirty="0" smtClean="0"/>
              <a:t>Damit ich es kundmache, wie ich reden soll!</a:t>
            </a:r>
          </a:p>
          <a:p>
            <a:pPr marL="82550" lvl="0" indent="0">
              <a:buNone/>
            </a:pPr>
            <a:r>
              <a:rPr lang="de-DE" b="1" dirty="0" smtClean="0"/>
              <a:t>Wandelt in Weisheit gegenüber denen, die draußen sind, kauft die [rechte] Zeit aus!</a:t>
            </a:r>
          </a:p>
          <a:p>
            <a:pPr marL="82550" lvl="0" indent="0">
              <a:buNone/>
            </a:pPr>
            <a:r>
              <a:rPr lang="de-DE" b="1" dirty="0" smtClean="0"/>
              <a:t>Euer Wort sei allezeit in Gnade, mit Salz gewürzt; ihr sollt wissen, wie ihr jedem einzelnen antworten sollt!</a:t>
            </a:r>
            <a:endParaRPr lang="de-DE" b="1" dirty="0"/>
          </a:p>
        </p:txBody>
      </p:sp>
      <p:sp>
        <p:nvSpPr>
          <p:cNvPr id="4" name="Titel 1"/>
          <p:cNvSpPr>
            <a:spLocks noGrp="1"/>
          </p:cNvSpPr>
          <p:nvPr>
            <p:ph type="title"/>
          </p:nvPr>
        </p:nvSpPr>
        <p:spPr>
          <a:xfrm>
            <a:off x="457200" y="274638"/>
            <a:ext cx="8229600" cy="562074"/>
          </a:xfrm>
        </p:spPr>
        <p:txBody>
          <a:bodyPr>
            <a:normAutofit fontScale="90000"/>
          </a:bodyPr>
          <a:lstStyle/>
          <a:p>
            <a:r>
              <a:rPr lang="de-DE" dirty="0" smtClean="0"/>
              <a:t>Wandel in Weisheit</a:t>
            </a:r>
            <a:endParaRPr lang="de-DE" dirty="0"/>
          </a:p>
        </p:txBody>
      </p:sp>
      <p:sp>
        <p:nvSpPr>
          <p:cNvPr id="6" name="Titel 1"/>
          <p:cNvSpPr txBox="1">
            <a:spLocks/>
          </p:cNvSpPr>
          <p:nvPr/>
        </p:nvSpPr>
        <p:spPr>
          <a:xfrm>
            <a:off x="467544" y="692696"/>
            <a:ext cx="8229600" cy="562074"/>
          </a:xfrm>
          <a:prstGeom prst="rect">
            <a:avLst/>
          </a:prstGeom>
        </p:spPr>
        <p:txBody>
          <a:bodyPr vert="horz" rtlCol="0" anchor="ctr">
            <a:normAutofit fontScale="97500"/>
            <a:scene3d>
              <a:camera prst="orthographicFront"/>
              <a:lightRig rig="soft" dir="t"/>
            </a:scene3d>
            <a:sp3d prstMaterial="softEdge">
              <a:bevelT w="25400" h="25400"/>
            </a:sp3d>
          </a:bodyPr>
          <a:lstStyle/>
          <a:p>
            <a:pPr lvl="0">
              <a:spcBef>
                <a:spcPct val="0"/>
              </a:spcBef>
            </a:pPr>
            <a:r>
              <a:rPr lang="de-DE" sz="2400" b="1" dirty="0" smtClean="0">
                <a:solidFill>
                  <a:schemeClr val="bg1">
                    <a:lumMod val="50000"/>
                  </a:schemeClr>
                </a:solidFill>
              </a:rPr>
              <a:t>Kolosser 4,3-6</a:t>
            </a:r>
            <a:endParaRPr kumimoji="0" lang="de-DE" sz="24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8"/>
            <a:ext cx="8363272" cy="4525963"/>
          </a:xfrm>
        </p:spPr>
        <p:txBody>
          <a:bodyPr>
            <a:normAutofit/>
          </a:bodyPr>
          <a:lstStyle/>
          <a:p>
            <a:pPr>
              <a:spcBef>
                <a:spcPts val="2400"/>
              </a:spcBef>
              <a:tabLst>
                <a:tab pos="2422525" algn="l"/>
              </a:tabLst>
            </a:pPr>
            <a:r>
              <a:rPr lang="de-DE" dirty="0" smtClean="0">
                <a:solidFill>
                  <a:schemeClr val="bg2">
                    <a:lumMod val="25000"/>
                  </a:schemeClr>
                </a:solidFill>
              </a:rPr>
              <a:t>1.  </a:t>
            </a:r>
            <a:r>
              <a:rPr lang="de-DE" b="1" dirty="0" smtClean="0">
                <a:solidFill>
                  <a:schemeClr val="bg2">
                    <a:lumMod val="25000"/>
                  </a:schemeClr>
                </a:solidFill>
              </a:rPr>
              <a:t>Phrasen:</a:t>
            </a:r>
            <a:r>
              <a:rPr lang="de-DE" dirty="0" smtClean="0">
                <a:solidFill>
                  <a:schemeClr val="bg2">
                    <a:lumMod val="25000"/>
                  </a:schemeClr>
                </a:solidFill>
              </a:rPr>
              <a:t> 	</a:t>
            </a:r>
            <a:r>
              <a:rPr lang="de-DE" i="1" dirty="0" smtClean="0">
                <a:solidFill>
                  <a:schemeClr val="bg2">
                    <a:lumMod val="25000"/>
                  </a:schemeClr>
                </a:solidFill>
              </a:rPr>
              <a:t>„Wie geht es dir?“</a:t>
            </a:r>
            <a:r>
              <a:rPr lang="de-DE" dirty="0" smtClean="0">
                <a:solidFill>
                  <a:schemeClr val="bg2">
                    <a:lumMod val="50000"/>
                  </a:schemeClr>
                </a:solidFill>
              </a:rPr>
              <a:t> </a:t>
            </a:r>
          </a:p>
          <a:p>
            <a:pPr>
              <a:spcBef>
                <a:spcPts val="2400"/>
              </a:spcBef>
              <a:tabLst>
                <a:tab pos="2422525" algn="l"/>
              </a:tabLst>
            </a:pPr>
            <a:r>
              <a:rPr lang="de-DE" dirty="0" smtClean="0">
                <a:solidFill>
                  <a:schemeClr val="accent1">
                    <a:lumMod val="75000"/>
                  </a:schemeClr>
                </a:solidFill>
              </a:rPr>
              <a:t>2.  </a:t>
            </a:r>
            <a:r>
              <a:rPr lang="de-DE" b="1" dirty="0" smtClean="0">
                <a:solidFill>
                  <a:schemeClr val="accent1">
                    <a:lumMod val="75000"/>
                  </a:schemeClr>
                </a:solidFill>
              </a:rPr>
              <a:t>Fakten:</a:t>
            </a:r>
            <a:r>
              <a:rPr lang="de-DE" dirty="0" smtClean="0">
                <a:solidFill>
                  <a:schemeClr val="accent1">
                    <a:lumMod val="75000"/>
                  </a:schemeClr>
                </a:solidFill>
              </a:rPr>
              <a:t>  	</a:t>
            </a:r>
            <a:r>
              <a:rPr lang="de-DE" i="1" dirty="0" smtClean="0">
                <a:solidFill>
                  <a:schemeClr val="accent1">
                    <a:lumMod val="75000"/>
                  </a:schemeClr>
                </a:solidFill>
              </a:rPr>
              <a:t>„Wie viele PS hat dein Audi?“</a:t>
            </a:r>
            <a:r>
              <a:rPr lang="de-DE" dirty="0" smtClean="0">
                <a:solidFill>
                  <a:schemeClr val="accent1">
                    <a:lumMod val="75000"/>
                  </a:schemeClr>
                </a:solidFill>
              </a:rPr>
              <a:t> </a:t>
            </a:r>
          </a:p>
          <a:p>
            <a:pPr>
              <a:spcBef>
                <a:spcPts val="2400"/>
              </a:spcBef>
              <a:tabLst>
                <a:tab pos="2422525" algn="l"/>
              </a:tabLst>
            </a:pPr>
            <a:r>
              <a:rPr lang="de-DE" dirty="0" smtClean="0">
                <a:solidFill>
                  <a:schemeClr val="accent2">
                    <a:lumMod val="75000"/>
                  </a:schemeClr>
                </a:solidFill>
              </a:rPr>
              <a:t>3.  </a:t>
            </a:r>
            <a:r>
              <a:rPr lang="de-DE" b="1" dirty="0" smtClean="0">
                <a:solidFill>
                  <a:schemeClr val="accent2">
                    <a:lumMod val="75000"/>
                  </a:schemeClr>
                </a:solidFill>
              </a:rPr>
              <a:t>Ideen:</a:t>
            </a:r>
            <a:r>
              <a:rPr lang="de-DE" dirty="0" smtClean="0">
                <a:solidFill>
                  <a:schemeClr val="accent2">
                    <a:lumMod val="75000"/>
                  </a:schemeClr>
                </a:solidFill>
              </a:rPr>
              <a:t>	</a:t>
            </a:r>
            <a:r>
              <a:rPr lang="de-DE" i="1" dirty="0" smtClean="0">
                <a:solidFill>
                  <a:schemeClr val="accent2">
                    <a:lumMod val="75000"/>
                  </a:schemeClr>
                </a:solidFill>
              </a:rPr>
              <a:t>„Wie denkst du über Kommunismus?“</a:t>
            </a:r>
            <a:r>
              <a:rPr lang="de-DE" dirty="0" smtClean="0"/>
              <a:t> </a:t>
            </a:r>
          </a:p>
          <a:p>
            <a:pPr>
              <a:spcBef>
                <a:spcPts val="2400"/>
              </a:spcBef>
              <a:tabLst>
                <a:tab pos="2422525" algn="l"/>
              </a:tabLst>
            </a:pPr>
            <a:r>
              <a:rPr lang="de-DE" dirty="0" smtClean="0">
                <a:solidFill>
                  <a:schemeClr val="accent3">
                    <a:lumMod val="75000"/>
                  </a:schemeClr>
                </a:solidFill>
              </a:rPr>
              <a:t>4.  </a:t>
            </a:r>
            <a:r>
              <a:rPr lang="de-DE" b="1" dirty="0" smtClean="0">
                <a:solidFill>
                  <a:schemeClr val="accent3">
                    <a:lumMod val="75000"/>
                  </a:schemeClr>
                </a:solidFill>
              </a:rPr>
              <a:t>Gefühle:</a:t>
            </a:r>
            <a:r>
              <a:rPr lang="de-DE" dirty="0" smtClean="0">
                <a:solidFill>
                  <a:schemeClr val="accent3">
                    <a:lumMod val="75000"/>
                  </a:schemeClr>
                </a:solidFill>
              </a:rPr>
              <a:t>	</a:t>
            </a:r>
            <a:r>
              <a:rPr lang="de-DE" i="1" dirty="0" smtClean="0">
                <a:solidFill>
                  <a:schemeClr val="accent3">
                    <a:lumMod val="75000"/>
                  </a:schemeClr>
                </a:solidFill>
              </a:rPr>
              <a:t>„Wie fühlst du dich, wenn das passiert?“</a:t>
            </a:r>
            <a:r>
              <a:rPr lang="de-DE" dirty="0" smtClean="0">
                <a:solidFill>
                  <a:schemeClr val="accent3">
                    <a:lumMod val="75000"/>
                  </a:schemeClr>
                </a:solidFill>
              </a:rPr>
              <a:t> </a:t>
            </a:r>
          </a:p>
          <a:p>
            <a:pPr>
              <a:spcBef>
                <a:spcPts val="2400"/>
              </a:spcBef>
              <a:tabLst>
                <a:tab pos="2422525" algn="l"/>
              </a:tabLst>
            </a:pPr>
            <a:r>
              <a:rPr lang="de-DE" dirty="0" smtClean="0">
                <a:solidFill>
                  <a:schemeClr val="accent4">
                    <a:lumMod val="75000"/>
                  </a:schemeClr>
                </a:solidFill>
              </a:rPr>
              <a:t>5.  </a:t>
            </a:r>
            <a:r>
              <a:rPr lang="de-DE" b="1" dirty="0" smtClean="0">
                <a:solidFill>
                  <a:schemeClr val="accent4">
                    <a:lumMod val="75000"/>
                  </a:schemeClr>
                </a:solidFill>
              </a:rPr>
              <a:t>Intimes</a:t>
            </a:r>
            <a:br>
              <a:rPr lang="de-DE" b="1" dirty="0" smtClean="0">
                <a:solidFill>
                  <a:schemeClr val="accent4">
                    <a:lumMod val="75000"/>
                  </a:schemeClr>
                </a:solidFill>
              </a:rPr>
            </a:br>
            <a:r>
              <a:rPr lang="de-DE" b="1" dirty="0" smtClean="0">
                <a:solidFill>
                  <a:schemeClr val="accent4">
                    <a:lumMod val="75000"/>
                  </a:schemeClr>
                </a:solidFill>
              </a:rPr>
              <a:t>     Mitteilen:</a:t>
            </a:r>
            <a:r>
              <a:rPr lang="de-DE" dirty="0" smtClean="0">
                <a:solidFill>
                  <a:schemeClr val="accent4">
                    <a:lumMod val="75000"/>
                  </a:schemeClr>
                </a:solidFill>
              </a:rPr>
              <a:t>  	</a:t>
            </a:r>
            <a:r>
              <a:rPr lang="de-DE" i="1" dirty="0" smtClean="0">
                <a:solidFill>
                  <a:schemeClr val="accent4">
                    <a:lumMod val="75000"/>
                  </a:schemeClr>
                </a:solidFill>
              </a:rPr>
              <a:t>„Was liegt dir auf dem Herzen?“</a:t>
            </a:r>
            <a:endParaRPr lang="de-DE" dirty="0">
              <a:solidFill>
                <a:schemeClr val="accent4">
                  <a:lumMod val="75000"/>
                </a:schemeClr>
              </a:solidFill>
            </a:endParaRPr>
          </a:p>
        </p:txBody>
      </p:sp>
      <p:sp>
        <p:nvSpPr>
          <p:cNvPr id="4" name="Titel 1"/>
          <p:cNvSpPr>
            <a:spLocks noGrp="1"/>
          </p:cNvSpPr>
          <p:nvPr>
            <p:ph type="title"/>
          </p:nvPr>
        </p:nvSpPr>
        <p:spPr>
          <a:xfrm>
            <a:off x="457200" y="274638"/>
            <a:ext cx="8229600" cy="562074"/>
          </a:xfrm>
        </p:spPr>
        <p:txBody>
          <a:bodyPr>
            <a:normAutofit fontScale="90000"/>
          </a:bodyPr>
          <a:lstStyle/>
          <a:p>
            <a:pPr algn="l"/>
            <a:r>
              <a:rPr lang="de-DE" dirty="0" smtClean="0"/>
              <a:t>Fünf Kommunikationsebenen</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Problema 01a.tif"/>
          <p:cNvPicPr>
            <a:picLocks noChangeAspect="1"/>
          </p:cNvPicPr>
          <p:nvPr/>
        </p:nvPicPr>
        <p:blipFill>
          <a:blip r:embed="rId2" cstate="print"/>
          <a:stretch>
            <a:fillRect/>
          </a:stretch>
        </p:blipFill>
        <p:spPr>
          <a:xfrm>
            <a:off x="1166241" y="1480152"/>
            <a:ext cx="6811518" cy="4325112"/>
          </a:xfrm>
          <a:prstGeom prst="rect">
            <a:avLst/>
          </a:prstGeom>
        </p:spPr>
      </p:pic>
      <p:sp>
        <p:nvSpPr>
          <p:cNvPr id="4" name="Titel 1"/>
          <p:cNvSpPr>
            <a:spLocks noGrp="1"/>
          </p:cNvSpPr>
          <p:nvPr>
            <p:ph type="title"/>
          </p:nvPr>
        </p:nvSpPr>
        <p:spPr>
          <a:xfrm>
            <a:off x="457200" y="274638"/>
            <a:ext cx="8229600" cy="562074"/>
          </a:xfrm>
        </p:spPr>
        <p:txBody>
          <a:bodyPr>
            <a:normAutofit fontScale="90000"/>
          </a:bodyPr>
          <a:lstStyle/>
          <a:p>
            <a:pPr algn="l"/>
            <a:r>
              <a:rPr lang="de-DE" dirty="0" err="1" smtClean="0"/>
              <a:t>Problema</a:t>
            </a:r>
            <a:endParaRPr lang="de-DE" dirty="0"/>
          </a:p>
        </p:txBody>
      </p:sp>
      <p:pic>
        <p:nvPicPr>
          <p:cNvPr id="8" name="Grafik 7" descr="Problema 01b.tif"/>
          <p:cNvPicPr>
            <a:picLocks noChangeAspect="1"/>
          </p:cNvPicPr>
          <p:nvPr/>
        </p:nvPicPr>
        <p:blipFill>
          <a:blip r:embed="rId3" cstate="print"/>
          <a:stretch>
            <a:fillRect/>
          </a:stretch>
        </p:blipFill>
        <p:spPr>
          <a:xfrm>
            <a:off x="3593208" y="1800112"/>
            <a:ext cx="1194816" cy="37048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ppt_x"/>
                                          </p:val>
                                        </p:tav>
                                        <p:tav tm="100000">
                                          <p:val>
                                            <p:strVal val="#ppt_x"/>
                                          </p:val>
                                        </p:tav>
                                      </p:tavLst>
                                    </p:anim>
                                    <p:anim calcmode="lin" valueType="num">
                                      <p:cBhvr additive="base">
                                        <p:cTn id="13"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274638"/>
            <a:ext cx="8229600" cy="562074"/>
          </a:xfrm>
        </p:spPr>
        <p:txBody>
          <a:bodyPr>
            <a:normAutofit fontScale="90000"/>
          </a:bodyPr>
          <a:lstStyle/>
          <a:p>
            <a:pPr algn="l"/>
            <a:r>
              <a:rPr lang="de-DE" dirty="0" err="1" smtClean="0"/>
              <a:t>Problema</a:t>
            </a:r>
            <a:endParaRPr lang="de-DE" dirty="0"/>
          </a:p>
        </p:txBody>
      </p:sp>
      <p:pic>
        <p:nvPicPr>
          <p:cNvPr id="7" name="Inhaltsplatzhalter 6" descr="Problema 02.tif"/>
          <p:cNvPicPr>
            <a:picLocks noGrp="1" noChangeAspect="1"/>
          </p:cNvPicPr>
          <p:nvPr>
            <p:ph idx="1"/>
          </p:nvPr>
        </p:nvPicPr>
        <p:blipFill>
          <a:blip r:embed="rId2" cstate="print"/>
          <a:stretch>
            <a:fillRect/>
          </a:stretch>
        </p:blipFill>
        <p:spPr>
          <a:xfrm>
            <a:off x="922401" y="1589183"/>
            <a:ext cx="7299198" cy="4309872"/>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pPr lvl="0"/>
            <a:r>
              <a:rPr lang="de-DE" b="1" dirty="0" smtClean="0"/>
              <a:t>Wir heiligen den Herrn Jesus in unseren Herzen. </a:t>
            </a:r>
            <a:endParaRPr lang="de-DE" dirty="0" smtClean="0"/>
          </a:p>
          <a:p>
            <a:pPr lvl="0"/>
            <a:r>
              <a:rPr lang="de-DE" b="1" dirty="0" smtClean="0"/>
              <a:t>Wir leben in Beziehung mit anderen Menschen.  </a:t>
            </a:r>
            <a:endParaRPr lang="de-DE" dirty="0" smtClean="0"/>
          </a:p>
          <a:p>
            <a:pPr lvl="0"/>
            <a:r>
              <a:rPr lang="de-DE" b="1" dirty="0" smtClean="0"/>
              <a:t>Wir lassen das Licht unserer guten Werke vor den Menschen leuchten.  </a:t>
            </a:r>
            <a:endParaRPr lang="de-DE" dirty="0" smtClean="0"/>
          </a:p>
          <a:p>
            <a:pPr lvl="0"/>
            <a:r>
              <a:rPr lang="de-DE" b="1" dirty="0" smtClean="0"/>
              <a:t>Menschen stellen Fragen über unseren Glauben. </a:t>
            </a:r>
            <a:endParaRPr lang="de-DE" dirty="0" smtClean="0"/>
          </a:p>
          <a:p>
            <a:r>
              <a:rPr lang="de-DE" b="1" dirty="0" smtClean="0"/>
              <a:t>Sie fordern Rechenschaft über die Hoffnung die in uns ist. </a:t>
            </a:r>
            <a:endParaRPr lang="de-DE" dirty="0" smtClean="0"/>
          </a:p>
          <a:p>
            <a:pPr lvl="0"/>
            <a:r>
              <a:rPr lang="de-DE" b="1" dirty="0" smtClean="0"/>
              <a:t>Wir verkündigen ihnen das Evangelium.</a:t>
            </a:r>
            <a:endParaRPr lang="de-DE" dirty="0" smtClean="0"/>
          </a:p>
          <a:p>
            <a:pPr lvl="1"/>
            <a:r>
              <a:rPr lang="de-DE" b="1" dirty="0" smtClean="0"/>
              <a:t>Wir wissen wie wir jedem Einzelnen antworten sollen.</a:t>
            </a:r>
            <a:endParaRPr lang="de-DE" dirty="0" smtClean="0"/>
          </a:p>
          <a:p>
            <a:pPr lvl="1"/>
            <a:r>
              <a:rPr lang="de-DE" b="1" dirty="0" smtClean="0"/>
              <a:t>Wir reden allezeit in Gnade, mit Sanftmut und Ehrerbietung. </a:t>
            </a:r>
            <a:endParaRPr lang="de-DE" dirty="0" smtClean="0"/>
          </a:p>
          <a:p>
            <a:pPr lvl="1"/>
            <a:r>
              <a:rPr lang="de-DE" b="1" dirty="0" smtClean="0"/>
              <a:t>Wir reden allezeit mit Salz gewürzt.</a:t>
            </a:r>
            <a:endParaRPr lang="de-DE" dirty="0"/>
          </a:p>
        </p:txBody>
      </p:sp>
      <p:sp>
        <p:nvSpPr>
          <p:cNvPr id="4" name="Titel 1"/>
          <p:cNvSpPr>
            <a:spLocks noGrp="1"/>
          </p:cNvSpPr>
          <p:nvPr>
            <p:ph type="title"/>
          </p:nvPr>
        </p:nvSpPr>
        <p:spPr>
          <a:xfrm>
            <a:off x="457200" y="274638"/>
            <a:ext cx="8229600" cy="562074"/>
          </a:xfrm>
        </p:spPr>
        <p:txBody>
          <a:bodyPr>
            <a:normAutofit fontScale="90000"/>
          </a:bodyPr>
          <a:lstStyle/>
          <a:p>
            <a:r>
              <a:rPr lang="de-DE" dirty="0" smtClean="0"/>
              <a:t>Der Prozess des Evangelisierens</a:t>
            </a:r>
            <a:endParaRPr lang="de-DE" dirty="0"/>
          </a:p>
        </p:txBody>
      </p:sp>
      <p:sp>
        <p:nvSpPr>
          <p:cNvPr id="6" name="Titel 1"/>
          <p:cNvSpPr txBox="1">
            <a:spLocks/>
          </p:cNvSpPr>
          <p:nvPr/>
        </p:nvSpPr>
        <p:spPr>
          <a:xfrm>
            <a:off x="467544" y="692696"/>
            <a:ext cx="8229600" cy="562074"/>
          </a:xfrm>
          <a:prstGeom prst="rect">
            <a:avLst/>
          </a:prstGeom>
        </p:spPr>
        <p:txBody>
          <a:bodyPr vert="horz" rtlCol="0" anchor="ctr">
            <a:normAutofit fontScale="97500"/>
            <a:scene3d>
              <a:camera prst="orthographicFront"/>
              <a:lightRig rig="soft" dir="t"/>
            </a:scene3d>
            <a:sp3d prstMaterial="softEdge">
              <a:bevelT w="25400" h="25400"/>
            </a:sp3d>
          </a:bodyPr>
          <a:lstStyle/>
          <a:p>
            <a:pPr lvl="0">
              <a:spcBef>
                <a:spcPct val="0"/>
              </a:spcBef>
            </a:pPr>
            <a:r>
              <a:rPr lang="de-DE" sz="2400" b="1" dirty="0">
                <a:solidFill>
                  <a:schemeClr val="bg1">
                    <a:lumMod val="50000"/>
                  </a:schemeClr>
                </a:solidFill>
              </a:rPr>
              <a:t>gemäß Kolosser 4,5-6 und 1.Petrus 3,15</a:t>
            </a:r>
            <a:endParaRPr kumimoji="0" lang="de-DE" sz="24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20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059712"/>
            <a:ext cx="8099240" cy="1828800"/>
          </a:xfrm>
        </p:spPr>
        <p:txBody>
          <a:bodyPr>
            <a:normAutofit/>
          </a:bodyPr>
          <a:lstStyle/>
          <a:p>
            <a:r>
              <a:rPr lang="de-DE" dirty="0" smtClean="0">
                <a:solidFill>
                  <a:schemeClr val="tx1"/>
                </a:solidFill>
              </a:rPr>
              <a:t>6. Evangelisieren, nicht moralisieren</a:t>
            </a:r>
            <a:endParaRPr lang="de-DE" dirty="0">
              <a:solidFill>
                <a:schemeClr val="tx1"/>
              </a:solidFill>
            </a:endParaRPr>
          </a:p>
        </p:txBody>
      </p:sp>
      <p:sp>
        <p:nvSpPr>
          <p:cNvPr id="3" name="Textplatzhalter 2"/>
          <p:cNvSpPr>
            <a:spLocks noGrp="1"/>
          </p:cNvSpPr>
          <p:nvPr>
            <p:ph type="body" idx="1"/>
          </p:nvPr>
        </p:nvSpPr>
        <p:spPr/>
        <p:txBody>
          <a:bodyPr/>
          <a:lstStyle/>
          <a:p>
            <a:r>
              <a:rPr lang="de-DE" dirty="0" smtClean="0"/>
              <a:t>Evangelisation – persönlich </a:t>
            </a:r>
            <a:br>
              <a:rPr lang="de-DE" dirty="0" smtClean="0"/>
            </a:br>
            <a:r>
              <a:rPr lang="de-DE" dirty="0" smtClean="0"/>
              <a:t>und als Gemeinde</a:t>
            </a:r>
            <a:endParaRPr lang="de-D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85000" lnSpcReduction="20000"/>
          </a:bodyPr>
          <a:lstStyle/>
          <a:p>
            <a:pPr>
              <a:buNone/>
            </a:pPr>
            <a:r>
              <a:rPr lang="de-DE" b="1" dirty="0"/>
              <a:t>Einige Fragen zum Nachdenken</a:t>
            </a:r>
            <a:r>
              <a:rPr lang="de-DE" b="1" dirty="0" smtClean="0"/>
              <a:t>:</a:t>
            </a:r>
          </a:p>
          <a:p>
            <a:pPr>
              <a:buNone/>
            </a:pPr>
            <a:r>
              <a:rPr lang="de-DE" b="1" dirty="0" smtClean="0"/>
              <a:t> </a:t>
            </a:r>
            <a:endParaRPr lang="de-DE" dirty="0"/>
          </a:p>
          <a:p>
            <a:pPr lvl="0"/>
            <a:r>
              <a:rPr lang="de-DE" b="1" dirty="0"/>
              <a:t>In welchen Bereichen stehen wir in Gefahr zu moralisieren? </a:t>
            </a:r>
            <a:endParaRPr lang="de-DE" dirty="0"/>
          </a:p>
          <a:p>
            <a:pPr lvl="0"/>
            <a:r>
              <a:rPr lang="de-DE" b="1" dirty="0" smtClean="0"/>
              <a:t>Welche </a:t>
            </a:r>
            <a:r>
              <a:rPr lang="de-DE" b="1" dirty="0"/>
              <a:t>Zerrbilder über den christlichen Glauben haben unsere </a:t>
            </a:r>
            <a:r>
              <a:rPr lang="de-DE" b="1" dirty="0" smtClean="0"/>
              <a:t>Bekannten</a:t>
            </a:r>
            <a:r>
              <a:rPr lang="de-DE" b="1" dirty="0"/>
              <a:t>?  </a:t>
            </a:r>
            <a:endParaRPr lang="de-DE" dirty="0"/>
          </a:p>
          <a:p>
            <a:r>
              <a:rPr lang="de-DE" b="1" dirty="0" smtClean="0"/>
              <a:t>Was </a:t>
            </a:r>
            <a:r>
              <a:rPr lang="de-DE" b="1" dirty="0"/>
              <a:t>haben wir durch unser Verhalten dazu beigetragen, dass </a:t>
            </a:r>
            <a:r>
              <a:rPr lang="de-DE" b="1" dirty="0" smtClean="0"/>
              <a:t>diese </a:t>
            </a:r>
            <a:r>
              <a:rPr lang="de-DE" b="1" dirty="0"/>
              <a:t>Zerrbilder entstanden sind</a:t>
            </a:r>
            <a:r>
              <a:rPr lang="de-DE" b="1" dirty="0" smtClean="0"/>
              <a:t>?</a:t>
            </a:r>
            <a:r>
              <a:rPr lang="de-DE" b="1" dirty="0"/>
              <a:t> </a:t>
            </a:r>
            <a:endParaRPr lang="de-DE" dirty="0"/>
          </a:p>
          <a:p>
            <a:pPr lvl="0"/>
            <a:r>
              <a:rPr lang="de-DE" b="1" dirty="0"/>
              <a:t>Was könnten </a:t>
            </a:r>
            <a:r>
              <a:rPr lang="de-DE" b="1" dirty="0" smtClean="0"/>
              <a:t>wir, </a:t>
            </a:r>
            <a:r>
              <a:rPr lang="de-DE" b="1" dirty="0"/>
              <a:t>tun um diese Zerrbilder abzubauen</a:t>
            </a:r>
            <a:r>
              <a:rPr lang="de-DE" b="1" dirty="0" smtClean="0"/>
              <a:t>. </a:t>
            </a:r>
            <a:r>
              <a:rPr lang="de-DE" b="1" dirty="0"/>
              <a:t> </a:t>
            </a:r>
            <a:endParaRPr lang="de-DE" dirty="0"/>
          </a:p>
          <a:p>
            <a:pPr lvl="0"/>
            <a:r>
              <a:rPr lang="de-DE" b="1" dirty="0"/>
              <a:t>Was müssen wir </a:t>
            </a:r>
            <a:r>
              <a:rPr lang="de-DE" b="1" dirty="0" smtClean="0"/>
              <a:t>persönlich </a:t>
            </a:r>
            <a:r>
              <a:rPr lang="de-DE" b="1" dirty="0"/>
              <a:t>oder als Gemeinde in unserem Verhalten ändern, damit nicht bei den Menschen um uns herum Zerrbilder über unseren Glauben entstehen</a:t>
            </a:r>
            <a:r>
              <a:rPr lang="de-DE" b="1" dirty="0" smtClean="0"/>
              <a:t>? </a:t>
            </a:r>
            <a:r>
              <a:rPr lang="de-DE" b="1" dirty="0"/>
              <a:t> </a:t>
            </a:r>
            <a:endParaRPr lang="de-DE" dirty="0"/>
          </a:p>
          <a:p>
            <a:pPr lvl="0"/>
            <a:r>
              <a:rPr lang="de-DE" b="1" dirty="0"/>
              <a:t>Was ist meine Überzeugung darüber, was das Neue Testament in Bezug auf gute Werke lehrt</a:t>
            </a:r>
            <a:r>
              <a:rPr lang="de-DE" b="1" dirty="0" smtClean="0"/>
              <a:t>?</a:t>
            </a:r>
            <a:endParaRPr lang="de-DE" dirty="0"/>
          </a:p>
        </p:txBody>
      </p:sp>
      <p:sp>
        <p:nvSpPr>
          <p:cNvPr id="4" name="Titel 1"/>
          <p:cNvSpPr>
            <a:spLocks noGrp="1"/>
          </p:cNvSpPr>
          <p:nvPr>
            <p:ph type="title"/>
          </p:nvPr>
        </p:nvSpPr>
        <p:spPr>
          <a:xfrm>
            <a:off x="457200" y="274638"/>
            <a:ext cx="8229600" cy="562074"/>
          </a:xfrm>
        </p:spPr>
        <p:txBody>
          <a:bodyPr>
            <a:normAutofit fontScale="90000"/>
          </a:bodyPr>
          <a:lstStyle/>
          <a:p>
            <a:pPr algn="l"/>
            <a:r>
              <a:rPr lang="de-DE" dirty="0" smtClean="0"/>
              <a:t>Evangelisieren, nicht </a:t>
            </a:r>
            <a:r>
              <a:rPr lang="de-DE" dirty="0"/>
              <a:t>moralisieren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solidFill>
                  <a:schemeClr val="tx1"/>
                </a:solidFill>
              </a:rPr>
              <a:t>2. Definition unserer Aufgabe</a:t>
            </a:r>
            <a:endParaRPr lang="de-DE" dirty="0">
              <a:solidFill>
                <a:schemeClr val="tx1"/>
              </a:solidFill>
            </a:endParaRPr>
          </a:p>
        </p:txBody>
      </p:sp>
      <p:sp>
        <p:nvSpPr>
          <p:cNvPr id="3" name="Textplatzhalter 2"/>
          <p:cNvSpPr>
            <a:spLocks noGrp="1"/>
          </p:cNvSpPr>
          <p:nvPr>
            <p:ph type="body" idx="1"/>
          </p:nvPr>
        </p:nvSpPr>
        <p:spPr/>
        <p:txBody>
          <a:bodyPr/>
          <a:lstStyle/>
          <a:p>
            <a:r>
              <a:rPr lang="de-DE" dirty="0" smtClean="0"/>
              <a:t>Evangelisation – persönlich </a:t>
            </a:r>
            <a:br>
              <a:rPr lang="de-DE" dirty="0" smtClean="0"/>
            </a:br>
            <a:r>
              <a:rPr lang="de-DE" dirty="0" smtClean="0"/>
              <a:t>und als Gemeinde</a:t>
            </a:r>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059712"/>
            <a:ext cx="8099240" cy="1828800"/>
          </a:xfrm>
        </p:spPr>
        <p:txBody>
          <a:bodyPr>
            <a:normAutofit/>
          </a:bodyPr>
          <a:lstStyle/>
          <a:p>
            <a:r>
              <a:rPr lang="de-DE" dirty="0" smtClean="0">
                <a:solidFill>
                  <a:schemeClr val="tx1"/>
                </a:solidFill>
              </a:rPr>
              <a:t>7. Evangelisation ist ein Prozess</a:t>
            </a:r>
            <a:endParaRPr lang="de-DE" dirty="0">
              <a:solidFill>
                <a:schemeClr val="tx1"/>
              </a:solidFill>
            </a:endParaRPr>
          </a:p>
        </p:txBody>
      </p:sp>
      <p:sp>
        <p:nvSpPr>
          <p:cNvPr id="3" name="Textplatzhalter 2"/>
          <p:cNvSpPr>
            <a:spLocks noGrp="1"/>
          </p:cNvSpPr>
          <p:nvPr>
            <p:ph type="body" idx="1"/>
          </p:nvPr>
        </p:nvSpPr>
        <p:spPr/>
        <p:txBody>
          <a:bodyPr/>
          <a:lstStyle/>
          <a:p>
            <a:r>
              <a:rPr lang="de-DE" dirty="0" smtClean="0"/>
              <a:t>Evangelisation – persönlich </a:t>
            </a:r>
            <a:br>
              <a:rPr lang="de-DE" dirty="0" smtClean="0"/>
            </a:br>
            <a:r>
              <a:rPr lang="de-DE" dirty="0" smtClean="0"/>
              <a:t>und als Gemeinde</a:t>
            </a:r>
            <a:endParaRPr lang="de-D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67544" y="968466"/>
          <a:ext cx="8280920" cy="5704358"/>
        </p:xfrm>
        <a:graphic>
          <a:graphicData uri="http://schemas.openxmlformats.org/drawingml/2006/table">
            <a:tbl>
              <a:tblPr firstRow="1" bandRow="1">
                <a:tableStyleId>{5C22544A-7EE6-4342-B048-85BDC9FD1C3A}</a:tableStyleId>
              </a:tblPr>
              <a:tblGrid>
                <a:gridCol w="1919894"/>
                <a:gridCol w="2220566"/>
                <a:gridCol w="806959"/>
                <a:gridCol w="3333501"/>
              </a:tblGrid>
              <a:tr h="432048">
                <a:tc>
                  <a:txBody>
                    <a:bodyPr/>
                    <a:lstStyle/>
                    <a:p>
                      <a:pPr algn="ctr">
                        <a:lnSpc>
                          <a:spcPct val="100000"/>
                        </a:lnSpc>
                        <a:spcAft>
                          <a:spcPts val="0"/>
                        </a:spcAft>
                      </a:pPr>
                      <a:r>
                        <a:rPr lang="de-DE" sz="1400" b="1" dirty="0" smtClean="0">
                          <a:solidFill>
                            <a:schemeClr val="bg1"/>
                          </a:solidFill>
                          <a:latin typeface="+mn-lt"/>
                          <a:ea typeface="PMingLiU"/>
                          <a:cs typeface="Times New Roman"/>
                        </a:rPr>
                        <a:t>Gottes Rolle</a:t>
                      </a:r>
                      <a:endParaRPr lang="de-DE" sz="1400" b="1" dirty="0">
                        <a:solidFill>
                          <a:schemeClr val="bg1"/>
                        </a:solidFill>
                        <a:latin typeface="+mn-lt"/>
                        <a:ea typeface="PMingLiU"/>
                        <a:cs typeface="Times New Roman"/>
                      </a:endParaRPr>
                    </a:p>
                  </a:txBody>
                  <a:tcPr marL="68580" marR="68580" marT="0" marB="0" anchor="ctr">
                    <a:solidFill>
                      <a:schemeClr val="accent2">
                        <a:lumMod val="50000"/>
                      </a:schemeClr>
                    </a:solidFill>
                  </a:tcPr>
                </a:tc>
                <a:tc>
                  <a:txBody>
                    <a:bodyPr/>
                    <a:lstStyle/>
                    <a:p>
                      <a:pPr marL="0" algn="ctr" defTabSz="914400" rtl="0" eaLnBrk="1" latinLnBrk="0" hangingPunct="1">
                        <a:lnSpc>
                          <a:spcPct val="100000"/>
                        </a:lnSpc>
                        <a:spcAft>
                          <a:spcPts val="0"/>
                        </a:spcAft>
                      </a:pPr>
                      <a:r>
                        <a:rPr lang="de-DE" sz="1400" b="1" kern="1200" spc="100" dirty="0" smtClean="0">
                          <a:solidFill>
                            <a:schemeClr val="bg1"/>
                          </a:solidFill>
                          <a:latin typeface="+mn-lt"/>
                          <a:ea typeface="PMingLiU"/>
                          <a:cs typeface="Times New Roman"/>
                        </a:rPr>
                        <a:t>Rolle des Evangelisten</a:t>
                      </a:r>
                    </a:p>
                  </a:txBody>
                  <a:tcPr marL="68580" marR="68580" marT="0" marB="0" anchor="ctr">
                    <a:solidFill>
                      <a:schemeClr val="tx2">
                        <a:lumMod val="75000"/>
                      </a:schemeClr>
                    </a:solidFill>
                  </a:tcPr>
                </a:tc>
                <a:tc gridSpan="2">
                  <a:txBody>
                    <a:bodyPr/>
                    <a:lstStyle/>
                    <a:p>
                      <a:pPr algn="ctr">
                        <a:lnSpc>
                          <a:spcPct val="100000"/>
                        </a:lnSpc>
                        <a:spcAft>
                          <a:spcPts val="0"/>
                        </a:spcAft>
                      </a:pPr>
                      <a:r>
                        <a:rPr lang="de-DE" sz="1400" b="1" dirty="0" smtClean="0">
                          <a:solidFill>
                            <a:schemeClr val="bg1"/>
                          </a:solidFill>
                          <a:latin typeface="+mn-lt"/>
                          <a:ea typeface="PMingLiU"/>
                          <a:cs typeface="Times New Roman"/>
                        </a:rPr>
                        <a:t>Die Antwort des Menschen</a:t>
                      </a:r>
                      <a:endParaRPr lang="de-DE" sz="1400" b="1" dirty="0">
                        <a:solidFill>
                          <a:schemeClr val="bg1"/>
                        </a:solidFill>
                        <a:latin typeface="+mn-lt"/>
                        <a:ea typeface="PMingLiU"/>
                        <a:cs typeface="Times New Roman"/>
                      </a:endParaRPr>
                    </a:p>
                  </a:txBody>
                  <a:tcPr marL="68580" marR="68580" marT="0" marB="0" anchor="ctr">
                    <a:solidFill>
                      <a:schemeClr val="accent3">
                        <a:lumMod val="50000"/>
                      </a:schemeClr>
                    </a:solidFill>
                  </a:tcPr>
                </a:tc>
                <a:tc hMerge="1">
                  <a:txBody>
                    <a:bodyPr/>
                    <a:lstStyle/>
                    <a:p>
                      <a:pPr algn="l">
                        <a:lnSpc>
                          <a:spcPct val="100000"/>
                        </a:lnSpc>
                        <a:spcAft>
                          <a:spcPts val="0"/>
                        </a:spcAft>
                      </a:pPr>
                      <a:endParaRPr lang="de-DE" sz="1400" b="1" dirty="0">
                        <a:solidFill>
                          <a:schemeClr val="bg1"/>
                        </a:solidFill>
                        <a:latin typeface="+mn-lt"/>
                        <a:ea typeface="PMingLiU"/>
                        <a:cs typeface="Times New Roman"/>
                      </a:endParaRPr>
                    </a:p>
                  </a:txBody>
                  <a:tcPr marL="68580" marR="68580" marT="0" marB="0" anchor="ctr">
                    <a:solidFill>
                      <a:schemeClr val="accent3">
                        <a:lumMod val="50000"/>
                      </a:schemeClr>
                    </a:solidFill>
                  </a:tcPr>
                </a:tc>
              </a:tr>
              <a:tr h="360040">
                <a:tc rowSpan="7">
                  <a:txBody>
                    <a:bodyPr/>
                    <a:lstStyle/>
                    <a:p>
                      <a:pPr algn="ctr">
                        <a:lnSpc>
                          <a:spcPct val="100000"/>
                        </a:lnSpc>
                        <a:spcBef>
                          <a:spcPts val="600"/>
                        </a:spcBef>
                        <a:spcAft>
                          <a:spcPts val="0"/>
                        </a:spcAft>
                      </a:pPr>
                      <a:endParaRPr lang="de-DE" sz="100" b="1" spc="100" dirty="0" smtClean="0">
                        <a:latin typeface="+mn-lt"/>
                        <a:ea typeface="PMingLiU"/>
                        <a:cs typeface="Times New Roman"/>
                      </a:endParaRPr>
                    </a:p>
                    <a:p>
                      <a:pPr algn="ctr">
                        <a:lnSpc>
                          <a:spcPct val="100000"/>
                        </a:lnSpc>
                        <a:spcBef>
                          <a:spcPts val="600"/>
                        </a:spcBef>
                        <a:spcAft>
                          <a:spcPts val="0"/>
                        </a:spcAft>
                      </a:pPr>
                      <a:r>
                        <a:rPr lang="de-DE" sz="1400" b="1" spc="100" dirty="0" smtClean="0">
                          <a:latin typeface="+mn-lt"/>
                          <a:ea typeface="PMingLiU"/>
                          <a:cs typeface="Times New Roman"/>
                        </a:rPr>
                        <a:t>Überführung</a:t>
                      </a:r>
                      <a:endParaRPr lang="de-DE" sz="1400" b="1" dirty="0">
                        <a:latin typeface="+mn-lt"/>
                        <a:ea typeface="PMingLiU"/>
                        <a:cs typeface="Times New Roman"/>
                      </a:endParaRPr>
                    </a:p>
                    <a:p>
                      <a:pPr algn="ctr">
                        <a:lnSpc>
                          <a:spcPct val="115000"/>
                        </a:lnSpc>
                        <a:spcAft>
                          <a:spcPts val="0"/>
                        </a:spcAft>
                      </a:pPr>
                      <a:r>
                        <a:rPr lang="de-DE" sz="1400" b="1" spc="100" dirty="0" smtClean="0">
                          <a:latin typeface="+mn-lt"/>
                          <a:ea typeface="PMingLiU"/>
                          <a:cs typeface="Times New Roman"/>
                        </a:rPr>
                        <a:t>von </a:t>
                      </a:r>
                      <a:r>
                        <a:rPr lang="de-DE" sz="1400" b="1" spc="100" dirty="0">
                          <a:latin typeface="+mn-lt"/>
                          <a:ea typeface="PMingLiU"/>
                          <a:cs typeface="Times New Roman"/>
                        </a:rPr>
                        <a:t>der </a:t>
                      </a:r>
                      <a:r>
                        <a:rPr lang="de-DE" sz="1400" b="1" spc="100" dirty="0" smtClean="0">
                          <a:latin typeface="+mn-lt"/>
                          <a:ea typeface="PMingLiU"/>
                          <a:cs typeface="Times New Roman"/>
                        </a:rPr>
                        <a:t>Sünde</a:t>
                      </a:r>
                      <a:endParaRPr lang="de-DE" sz="1400" b="1" dirty="0">
                        <a:latin typeface="+mn-lt"/>
                        <a:ea typeface="PMingLiU"/>
                        <a:cs typeface="Times New Roman"/>
                      </a:endParaRPr>
                    </a:p>
                  </a:txBody>
                  <a:tcPr marL="68580" marR="68580" marT="0" marB="0">
                    <a:solidFill>
                      <a:schemeClr val="accent2">
                        <a:lumMod val="40000"/>
                        <a:lumOff val="60000"/>
                      </a:schemeClr>
                    </a:solidFill>
                  </a:tcPr>
                </a:tc>
                <a:tc rowSpan="7">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de-DE" sz="400" b="1" kern="1200" spc="100" dirty="0" smtClean="0">
                        <a:solidFill>
                          <a:schemeClr val="tx1"/>
                        </a:solidFill>
                        <a:latin typeface="+mn-lt"/>
                        <a:ea typeface="PMingLiU"/>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de-DE" sz="1400" b="1" kern="1200" spc="100" dirty="0" smtClean="0">
                          <a:solidFill>
                            <a:schemeClr val="tx1"/>
                          </a:solidFill>
                          <a:latin typeface="+mn-lt"/>
                          <a:ea typeface="PMingLiU"/>
                          <a:cs typeface="Times New Roman"/>
                        </a:rPr>
                        <a:t>Verkündigung des Evangeliums</a:t>
                      </a:r>
                    </a:p>
                    <a:p>
                      <a:pPr marL="0" algn="ctr" defTabSz="914400" rtl="0" eaLnBrk="1" latinLnBrk="0" hangingPunct="1">
                        <a:lnSpc>
                          <a:spcPct val="115000"/>
                        </a:lnSpc>
                        <a:spcAft>
                          <a:spcPts val="0"/>
                        </a:spcAft>
                      </a:pPr>
                      <a:endParaRPr lang="de-DE" sz="1400" b="1" kern="1200" spc="100" dirty="0" smtClean="0">
                        <a:solidFill>
                          <a:schemeClr val="tx1"/>
                        </a:solidFill>
                        <a:latin typeface="+mn-lt"/>
                        <a:ea typeface="PMingLiU"/>
                        <a:cs typeface="Times New Roman"/>
                      </a:endParaRPr>
                    </a:p>
                    <a:p>
                      <a:pPr marL="0" algn="ctr" defTabSz="914400" rtl="0" eaLnBrk="1" latinLnBrk="0" hangingPunct="1">
                        <a:lnSpc>
                          <a:spcPct val="115000"/>
                        </a:lnSpc>
                        <a:spcAft>
                          <a:spcPts val="0"/>
                        </a:spcAft>
                      </a:pPr>
                      <a:endParaRPr lang="de-DE" sz="1400" b="1" kern="1200" spc="100" dirty="0" smtClean="0">
                        <a:solidFill>
                          <a:schemeClr val="tx1"/>
                        </a:solidFill>
                        <a:latin typeface="+mn-lt"/>
                        <a:ea typeface="PMingLiU"/>
                        <a:cs typeface="Times New Roman"/>
                      </a:endParaRPr>
                    </a:p>
                    <a:p>
                      <a:pPr marL="0" algn="ctr" defTabSz="914400" rtl="0" eaLnBrk="1" latinLnBrk="0" hangingPunct="1">
                        <a:lnSpc>
                          <a:spcPct val="115000"/>
                        </a:lnSpc>
                        <a:spcAft>
                          <a:spcPts val="0"/>
                        </a:spcAft>
                      </a:pPr>
                      <a:endParaRPr lang="de-DE" sz="1400" b="1" kern="1200" spc="100" dirty="0" smtClean="0">
                        <a:solidFill>
                          <a:schemeClr val="tx1"/>
                        </a:solidFill>
                        <a:latin typeface="+mn-lt"/>
                        <a:ea typeface="PMingLiU"/>
                        <a:cs typeface="Times New Roman"/>
                      </a:endParaRPr>
                    </a:p>
                    <a:p>
                      <a:pPr marL="0" algn="ctr" defTabSz="914400" rtl="0" eaLnBrk="1" latinLnBrk="0" hangingPunct="1">
                        <a:lnSpc>
                          <a:spcPct val="115000"/>
                        </a:lnSpc>
                        <a:spcAft>
                          <a:spcPts val="0"/>
                        </a:spcAft>
                      </a:pPr>
                      <a:endParaRPr lang="de-DE" sz="1400" b="1" kern="1200" spc="100" dirty="0" smtClean="0">
                        <a:solidFill>
                          <a:schemeClr val="tx1"/>
                        </a:solidFill>
                        <a:latin typeface="+mn-lt"/>
                        <a:ea typeface="PMingLiU"/>
                        <a:cs typeface="Times New Roman"/>
                      </a:endParaRPr>
                    </a:p>
                    <a:p>
                      <a:pPr marL="0" algn="ctr" defTabSz="914400" rtl="0" eaLnBrk="1" latinLnBrk="0" hangingPunct="1">
                        <a:lnSpc>
                          <a:spcPct val="115000"/>
                        </a:lnSpc>
                        <a:spcAft>
                          <a:spcPts val="0"/>
                        </a:spcAft>
                      </a:pPr>
                      <a:endParaRPr lang="de-DE" sz="1400" b="1" kern="1200" spc="100" dirty="0" smtClean="0">
                        <a:solidFill>
                          <a:schemeClr val="tx1"/>
                        </a:solidFill>
                        <a:latin typeface="+mn-lt"/>
                        <a:ea typeface="PMingLiU"/>
                        <a:cs typeface="Times New Roman"/>
                      </a:endParaRPr>
                    </a:p>
                    <a:p>
                      <a:pPr marL="0" algn="ctr" defTabSz="914400" rtl="0" eaLnBrk="1" latinLnBrk="0" hangingPunct="1">
                        <a:lnSpc>
                          <a:spcPct val="115000"/>
                        </a:lnSpc>
                        <a:spcAft>
                          <a:spcPts val="0"/>
                        </a:spcAft>
                      </a:pPr>
                      <a:endParaRPr lang="de-DE" sz="1400" b="1" kern="1200" spc="100" dirty="0" smtClean="0">
                        <a:solidFill>
                          <a:schemeClr val="tx1"/>
                        </a:solidFill>
                        <a:latin typeface="+mn-lt"/>
                        <a:ea typeface="PMingLiU"/>
                        <a:cs typeface="Times New Roman"/>
                      </a:endParaRPr>
                    </a:p>
                    <a:p>
                      <a:pPr marL="0" algn="ctr" defTabSz="914400" rtl="0" eaLnBrk="1" latinLnBrk="0" hangingPunct="1">
                        <a:lnSpc>
                          <a:spcPct val="115000"/>
                        </a:lnSpc>
                        <a:spcAft>
                          <a:spcPts val="0"/>
                        </a:spcAft>
                      </a:pPr>
                      <a:endParaRPr lang="de-DE" sz="1400" b="1" kern="1200" spc="100" dirty="0" smtClean="0">
                        <a:solidFill>
                          <a:schemeClr val="tx1"/>
                        </a:solidFill>
                        <a:latin typeface="+mn-lt"/>
                        <a:ea typeface="PMingLiU"/>
                        <a:cs typeface="Times New Roman"/>
                      </a:endParaRPr>
                    </a:p>
                    <a:p>
                      <a:pPr marL="0" algn="ctr" defTabSz="914400" rtl="0" eaLnBrk="1" latinLnBrk="0" hangingPunct="1">
                        <a:lnSpc>
                          <a:spcPct val="115000"/>
                        </a:lnSpc>
                        <a:spcAft>
                          <a:spcPts val="0"/>
                        </a:spcAft>
                      </a:pPr>
                      <a:r>
                        <a:rPr lang="de-DE" sz="1400" b="1" kern="1200" spc="100" dirty="0" smtClean="0">
                          <a:solidFill>
                            <a:schemeClr val="tx1"/>
                          </a:solidFill>
                          <a:latin typeface="+mn-lt"/>
                          <a:ea typeface="PMingLiU"/>
                          <a:cs typeface="Times New Roman"/>
                        </a:rPr>
                        <a:t>Aufruf zur  Bekehrung</a:t>
                      </a:r>
                    </a:p>
                  </a:txBody>
                  <a:tcPr marL="68580" marR="68580" marT="0" marB="0">
                    <a:solidFill>
                      <a:schemeClr val="tx2">
                        <a:lumMod val="40000"/>
                        <a:lumOff val="60000"/>
                      </a:schemeClr>
                    </a:solidFill>
                  </a:tcPr>
                </a:tc>
                <a:tc>
                  <a:txBody>
                    <a:bodyPr/>
                    <a:lstStyle/>
                    <a:p>
                      <a:pPr algn="ctr">
                        <a:lnSpc>
                          <a:spcPct val="115000"/>
                        </a:lnSpc>
                        <a:spcAft>
                          <a:spcPts val="0"/>
                        </a:spcAft>
                      </a:pPr>
                      <a:r>
                        <a:rPr lang="de-DE" sz="1400" b="1" spc="100" dirty="0" smtClean="0">
                          <a:solidFill>
                            <a:schemeClr val="bg1"/>
                          </a:solidFill>
                          <a:latin typeface="+mn-lt"/>
                          <a:ea typeface="PMingLiU"/>
                          <a:cs typeface="Times New Roman"/>
                        </a:rPr>
                        <a:t>- </a:t>
                      </a:r>
                      <a:r>
                        <a:rPr lang="de-DE" sz="1400" b="1" spc="100" dirty="0">
                          <a:solidFill>
                            <a:schemeClr val="bg1"/>
                          </a:solidFill>
                          <a:latin typeface="+mn-lt"/>
                          <a:ea typeface="PMingLiU"/>
                          <a:cs typeface="Times New Roman"/>
                        </a:rPr>
                        <a:t>7</a:t>
                      </a:r>
                      <a:endParaRPr lang="de-DE" sz="1100" dirty="0">
                        <a:solidFill>
                          <a:schemeClr val="bg1"/>
                        </a:solidFill>
                        <a:latin typeface="+mn-lt"/>
                        <a:ea typeface="PMingLiU"/>
                        <a:cs typeface="Times New Roman"/>
                      </a:endParaRPr>
                    </a:p>
                  </a:txBody>
                  <a:tcPr marL="68580" marR="68580" marT="0" marB="0" anchor="ctr">
                    <a:solidFill>
                      <a:schemeClr val="accent3">
                        <a:lumMod val="75000"/>
                      </a:schemeClr>
                    </a:solidFill>
                  </a:tcPr>
                </a:tc>
                <a:tc>
                  <a:txBody>
                    <a:bodyPr/>
                    <a:lstStyle/>
                    <a:p>
                      <a:pPr>
                        <a:lnSpc>
                          <a:spcPct val="100000"/>
                        </a:lnSpc>
                        <a:spcAft>
                          <a:spcPts val="0"/>
                        </a:spcAft>
                      </a:pPr>
                      <a:r>
                        <a:rPr lang="de-DE" sz="1400" b="0" spc="100" dirty="0">
                          <a:solidFill>
                            <a:schemeClr val="tx1"/>
                          </a:solidFill>
                          <a:latin typeface="+mn-lt"/>
                          <a:ea typeface="PMingLiU"/>
                          <a:cs typeface="Times New Roman"/>
                        </a:rPr>
                        <a:t>Erstkontakt mit dem Evangelium</a:t>
                      </a:r>
                      <a:endParaRPr lang="de-DE" sz="1400" b="0" dirty="0">
                        <a:solidFill>
                          <a:schemeClr val="tx1"/>
                        </a:solidFill>
                        <a:latin typeface="+mn-lt"/>
                        <a:ea typeface="PMingLiU"/>
                        <a:cs typeface="Times New Roman"/>
                      </a:endParaRPr>
                    </a:p>
                  </a:txBody>
                  <a:tcPr marL="68580" marR="68580" marT="0" marB="0" anchor="ctr">
                    <a:solidFill>
                      <a:schemeClr val="accent3">
                        <a:lumMod val="60000"/>
                        <a:lumOff val="40000"/>
                      </a:schemeClr>
                    </a:solidFill>
                  </a:tcPr>
                </a:tc>
              </a:tr>
              <a:tr h="360040">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- 6</a:t>
                      </a:r>
                      <a:endParaRPr lang="de-DE" sz="1100" dirty="0">
                        <a:solidFill>
                          <a:schemeClr val="bg1"/>
                        </a:solidFill>
                        <a:latin typeface="+mn-lt"/>
                        <a:ea typeface="PMingLiU"/>
                        <a:cs typeface="Times New Roman"/>
                      </a:endParaRPr>
                    </a:p>
                  </a:txBody>
                  <a:tcPr marL="68580" marR="68580" marT="0" marB="0" anchor="ctr">
                    <a:solidFill>
                      <a:schemeClr val="accent3">
                        <a:lumMod val="75000"/>
                      </a:schemeClr>
                    </a:solidFill>
                  </a:tcPr>
                </a:tc>
                <a:tc>
                  <a:txBody>
                    <a:bodyPr/>
                    <a:lstStyle/>
                    <a:p>
                      <a:pPr>
                        <a:lnSpc>
                          <a:spcPct val="100000"/>
                        </a:lnSpc>
                        <a:spcAft>
                          <a:spcPts val="0"/>
                        </a:spcAft>
                      </a:pPr>
                      <a:r>
                        <a:rPr lang="de-DE" sz="1400" spc="100" dirty="0">
                          <a:latin typeface="+mn-lt"/>
                          <a:ea typeface="PMingLiU"/>
                          <a:cs typeface="Times New Roman"/>
                        </a:rPr>
                        <a:t>Wissen um Grundwahrheiten</a:t>
                      </a:r>
                      <a:endParaRPr lang="de-DE" sz="1400" dirty="0">
                        <a:latin typeface="+mn-lt"/>
                        <a:ea typeface="PMingLiU"/>
                        <a:cs typeface="Times New Roman"/>
                      </a:endParaRPr>
                    </a:p>
                  </a:txBody>
                  <a:tcPr marL="68580" marR="68580" marT="0" marB="0" anchor="ctr">
                    <a:solidFill>
                      <a:schemeClr val="accent3">
                        <a:lumMod val="40000"/>
                        <a:lumOff val="60000"/>
                      </a:schemeClr>
                    </a:solidFill>
                  </a:tcPr>
                </a:tc>
              </a:tr>
              <a:tr h="360040">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- 5</a:t>
                      </a:r>
                      <a:endParaRPr lang="de-DE" sz="1100" dirty="0">
                        <a:solidFill>
                          <a:schemeClr val="bg1"/>
                        </a:solidFill>
                        <a:latin typeface="+mn-lt"/>
                        <a:ea typeface="PMingLiU"/>
                        <a:cs typeface="Times New Roman"/>
                      </a:endParaRPr>
                    </a:p>
                  </a:txBody>
                  <a:tcPr marL="68580" marR="68580" marT="0" marB="0" anchor="ctr">
                    <a:solidFill>
                      <a:schemeClr val="accent3">
                        <a:lumMod val="75000"/>
                      </a:schemeClr>
                    </a:solidFill>
                  </a:tcPr>
                </a:tc>
                <a:tc>
                  <a:txBody>
                    <a:bodyPr/>
                    <a:lstStyle/>
                    <a:p>
                      <a:pPr>
                        <a:lnSpc>
                          <a:spcPct val="100000"/>
                        </a:lnSpc>
                        <a:spcAft>
                          <a:spcPts val="0"/>
                        </a:spcAft>
                      </a:pPr>
                      <a:r>
                        <a:rPr lang="de-DE" sz="1400" spc="100" dirty="0">
                          <a:latin typeface="+mn-lt"/>
                          <a:ea typeface="PMingLiU"/>
                          <a:cs typeface="Times New Roman"/>
                        </a:rPr>
                        <a:t>Das Evangelium verstehen</a:t>
                      </a:r>
                      <a:endParaRPr lang="de-DE" sz="1400" dirty="0">
                        <a:latin typeface="+mn-lt"/>
                        <a:ea typeface="PMingLiU"/>
                        <a:cs typeface="Times New Roman"/>
                      </a:endParaRPr>
                    </a:p>
                  </a:txBody>
                  <a:tcPr marL="68580" marR="68580" marT="0" marB="0" anchor="ctr">
                    <a:solidFill>
                      <a:schemeClr val="accent3">
                        <a:lumMod val="60000"/>
                        <a:lumOff val="40000"/>
                      </a:schemeClr>
                    </a:solidFill>
                  </a:tcPr>
                </a:tc>
              </a:tr>
              <a:tr h="360040">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- 4</a:t>
                      </a:r>
                      <a:endParaRPr lang="de-DE" sz="1100" dirty="0">
                        <a:solidFill>
                          <a:schemeClr val="bg1"/>
                        </a:solidFill>
                        <a:latin typeface="+mn-lt"/>
                        <a:ea typeface="PMingLiU"/>
                        <a:cs typeface="Times New Roman"/>
                      </a:endParaRPr>
                    </a:p>
                  </a:txBody>
                  <a:tcPr marL="68580" marR="68580" marT="0" marB="0" anchor="ctr">
                    <a:solidFill>
                      <a:schemeClr val="accent3">
                        <a:lumMod val="75000"/>
                      </a:schemeClr>
                    </a:solidFill>
                  </a:tcPr>
                </a:tc>
                <a:tc>
                  <a:txBody>
                    <a:bodyPr/>
                    <a:lstStyle/>
                    <a:p>
                      <a:pPr>
                        <a:lnSpc>
                          <a:spcPct val="100000"/>
                        </a:lnSpc>
                        <a:spcAft>
                          <a:spcPts val="0"/>
                        </a:spcAft>
                      </a:pPr>
                      <a:r>
                        <a:rPr lang="de-DE" sz="1400" spc="100" dirty="0">
                          <a:latin typeface="+mn-lt"/>
                          <a:ea typeface="PMingLiU"/>
                          <a:cs typeface="Times New Roman"/>
                        </a:rPr>
                        <a:t>Positive Einstellung zum Evangelium</a:t>
                      </a:r>
                      <a:endParaRPr lang="de-DE" sz="1400" dirty="0">
                        <a:latin typeface="+mn-lt"/>
                        <a:ea typeface="PMingLiU"/>
                        <a:cs typeface="Times New Roman"/>
                      </a:endParaRPr>
                    </a:p>
                  </a:txBody>
                  <a:tcPr marL="68580" marR="68580" marT="0" marB="0" anchor="ctr">
                    <a:solidFill>
                      <a:schemeClr val="accent3">
                        <a:lumMod val="40000"/>
                        <a:lumOff val="60000"/>
                      </a:schemeClr>
                    </a:solidFill>
                  </a:tcPr>
                </a:tc>
              </a:tr>
              <a:tr h="360040">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- 3</a:t>
                      </a:r>
                      <a:endParaRPr lang="de-DE" sz="1100" dirty="0">
                        <a:solidFill>
                          <a:schemeClr val="bg1"/>
                        </a:solidFill>
                        <a:latin typeface="+mn-lt"/>
                        <a:ea typeface="PMingLiU"/>
                        <a:cs typeface="Times New Roman"/>
                      </a:endParaRPr>
                    </a:p>
                  </a:txBody>
                  <a:tcPr marL="68580" marR="68580" marT="0" marB="0" anchor="ctr">
                    <a:solidFill>
                      <a:schemeClr val="accent3">
                        <a:lumMod val="75000"/>
                      </a:schemeClr>
                    </a:solidFill>
                  </a:tcPr>
                </a:tc>
                <a:tc>
                  <a:txBody>
                    <a:bodyPr/>
                    <a:lstStyle/>
                    <a:p>
                      <a:pPr>
                        <a:lnSpc>
                          <a:spcPct val="100000"/>
                        </a:lnSpc>
                        <a:spcAft>
                          <a:spcPts val="0"/>
                        </a:spcAft>
                      </a:pPr>
                      <a:r>
                        <a:rPr lang="de-DE" sz="1400" spc="100" dirty="0">
                          <a:latin typeface="+mn-lt"/>
                          <a:ea typeface="PMingLiU"/>
                          <a:cs typeface="Times New Roman"/>
                        </a:rPr>
                        <a:t>Begreifen des persönlichen Problems </a:t>
                      </a:r>
                      <a:endParaRPr lang="de-DE" sz="1400" dirty="0">
                        <a:latin typeface="+mn-lt"/>
                        <a:ea typeface="PMingLiU"/>
                        <a:cs typeface="Times New Roman"/>
                      </a:endParaRPr>
                    </a:p>
                  </a:txBody>
                  <a:tcPr marL="68580" marR="68580" marT="0" marB="0" anchor="ctr">
                    <a:solidFill>
                      <a:schemeClr val="accent3">
                        <a:lumMod val="60000"/>
                        <a:lumOff val="40000"/>
                      </a:schemeClr>
                    </a:solidFill>
                  </a:tcPr>
                </a:tc>
              </a:tr>
              <a:tr h="364282">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- 2</a:t>
                      </a:r>
                      <a:endParaRPr lang="de-DE" sz="1100" dirty="0">
                        <a:solidFill>
                          <a:schemeClr val="bg1"/>
                        </a:solidFill>
                        <a:latin typeface="+mn-lt"/>
                        <a:ea typeface="PMingLiU"/>
                        <a:cs typeface="Times New Roman"/>
                      </a:endParaRPr>
                    </a:p>
                  </a:txBody>
                  <a:tcPr marL="68580" marR="68580" marT="0" marB="0" anchor="ctr">
                    <a:solidFill>
                      <a:schemeClr val="accent3">
                        <a:lumMod val="75000"/>
                      </a:schemeClr>
                    </a:solidFill>
                  </a:tcPr>
                </a:tc>
                <a:tc>
                  <a:txBody>
                    <a:bodyPr/>
                    <a:lstStyle/>
                    <a:p>
                      <a:pPr>
                        <a:lnSpc>
                          <a:spcPct val="100000"/>
                        </a:lnSpc>
                        <a:spcAft>
                          <a:spcPts val="0"/>
                        </a:spcAft>
                      </a:pPr>
                      <a:r>
                        <a:rPr lang="de-DE" sz="1400" spc="100" dirty="0">
                          <a:latin typeface="+mn-lt"/>
                          <a:ea typeface="PMingLiU"/>
                          <a:cs typeface="Times New Roman"/>
                        </a:rPr>
                        <a:t>Entschluss zum Handeln</a:t>
                      </a:r>
                      <a:endParaRPr lang="de-DE" sz="1400" dirty="0">
                        <a:latin typeface="+mn-lt"/>
                        <a:ea typeface="PMingLiU"/>
                        <a:cs typeface="Times New Roman"/>
                      </a:endParaRPr>
                    </a:p>
                  </a:txBody>
                  <a:tcPr marL="68580" marR="68580" marT="0" marB="0" anchor="ctr">
                    <a:solidFill>
                      <a:schemeClr val="accent3">
                        <a:lumMod val="40000"/>
                        <a:lumOff val="60000"/>
                      </a:schemeClr>
                    </a:solidFill>
                  </a:tcPr>
                </a:tc>
              </a:tr>
              <a:tr h="355798">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- 1</a:t>
                      </a:r>
                      <a:endParaRPr lang="de-DE" sz="1100" dirty="0">
                        <a:solidFill>
                          <a:schemeClr val="bg1"/>
                        </a:solidFill>
                        <a:latin typeface="+mn-lt"/>
                        <a:ea typeface="PMingLiU"/>
                        <a:cs typeface="Times New Roman"/>
                      </a:endParaRPr>
                    </a:p>
                  </a:txBody>
                  <a:tcPr marL="68580" marR="68580" marT="0" marB="0" anchor="ctr">
                    <a:solidFill>
                      <a:schemeClr val="accent3">
                        <a:lumMod val="75000"/>
                      </a:schemeClr>
                    </a:solidFill>
                  </a:tcPr>
                </a:tc>
                <a:tc>
                  <a:txBody>
                    <a:bodyPr/>
                    <a:lstStyle/>
                    <a:p>
                      <a:pPr>
                        <a:lnSpc>
                          <a:spcPct val="100000"/>
                        </a:lnSpc>
                        <a:spcAft>
                          <a:spcPts val="0"/>
                        </a:spcAft>
                      </a:pPr>
                      <a:r>
                        <a:rPr lang="de-DE" sz="1400" spc="100" dirty="0">
                          <a:latin typeface="+mn-lt"/>
                          <a:ea typeface="PMingLiU"/>
                          <a:cs typeface="Times New Roman"/>
                        </a:rPr>
                        <a:t>Buße, Glaube und Bekehrung</a:t>
                      </a:r>
                      <a:endParaRPr lang="de-DE" sz="1400" dirty="0">
                        <a:latin typeface="+mn-lt"/>
                        <a:ea typeface="PMingLiU"/>
                        <a:cs typeface="Times New Roman"/>
                      </a:endParaRPr>
                    </a:p>
                  </a:txBody>
                  <a:tcPr marL="68580" marR="68580" marT="0" marB="0" anchor="ctr">
                    <a:solidFill>
                      <a:schemeClr val="accent3">
                        <a:lumMod val="60000"/>
                        <a:lumOff val="40000"/>
                      </a:schemeClr>
                    </a:solidFill>
                  </a:tcPr>
                </a:tc>
              </a:tr>
              <a:tr h="360040">
                <a:tc gridSpan="2">
                  <a:txBody>
                    <a:bodyPr/>
                    <a:lstStyle/>
                    <a:p>
                      <a:pPr algn="ctr">
                        <a:lnSpc>
                          <a:spcPct val="115000"/>
                        </a:lnSpc>
                        <a:spcAft>
                          <a:spcPts val="0"/>
                        </a:spcAft>
                      </a:pPr>
                      <a:r>
                        <a:rPr lang="de-DE" sz="1400" b="1" spc="100" dirty="0" smtClean="0">
                          <a:latin typeface="+mn-lt"/>
                          <a:ea typeface="PMingLiU"/>
                          <a:cs typeface="Times New Roman"/>
                        </a:rPr>
                        <a:t>W  i  e  d  e  r  g  e  b  u  r  t</a:t>
                      </a:r>
                      <a:endParaRPr lang="de-DE" sz="1400" b="1" dirty="0">
                        <a:latin typeface="+mn-lt"/>
                        <a:ea typeface="PMingLiU"/>
                        <a:cs typeface="Times New Roman"/>
                      </a:endParaRPr>
                    </a:p>
                  </a:txBody>
                  <a:tcPr marL="68580" marR="68580" marT="0" marB="0" anchor="ctr">
                    <a:solidFill>
                      <a:schemeClr val="accent2">
                        <a:lumMod val="60000"/>
                        <a:lumOff val="40000"/>
                      </a:schemeClr>
                    </a:solidFill>
                  </a:tcPr>
                </a:tc>
                <a:tc hMerge="1">
                  <a:txBody>
                    <a:bodyPr/>
                    <a:lstStyle/>
                    <a:p>
                      <a:pPr algn="ctr">
                        <a:lnSpc>
                          <a:spcPct val="115000"/>
                        </a:lnSpc>
                        <a:spcAft>
                          <a:spcPts val="0"/>
                        </a:spcAft>
                      </a:pPr>
                      <a:endParaRPr lang="de-DE" sz="1400" b="1" dirty="0">
                        <a:solidFill>
                          <a:schemeClr val="tx1"/>
                        </a:solidFill>
                        <a:latin typeface="+mn-lt"/>
                        <a:ea typeface="PMingLiU"/>
                        <a:cs typeface="Times New Roman"/>
                      </a:endParaRPr>
                    </a:p>
                  </a:txBody>
                  <a:tcPr marL="68580" marR="68580" marT="0" marB="0" anchor="ctr">
                    <a:solidFill>
                      <a:schemeClr val="accent2">
                        <a:lumMod val="60000"/>
                        <a:lumOff val="40000"/>
                      </a:schemeClr>
                    </a:solidFill>
                  </a:tcPr>
                </a:tc>
                <a:tc>
                  <a:txBody>
                    <a:bodyPr/>
                    <a:lstStyle/>
                    <a:p>
                      <a:pPr algn="ctr">
                        <a:lnSpc>
                          <a:spcPct val="115000"/>
                        </a:lnSpc>
                        <a:spcAft>
                          <a:spcPts val="0"/>
                        </a:spcAft>
                      </a:pPr>
                      <a:endParaRPr lang="de-DE" sz="1200" spc="100" dirty="0">
                        <a:latin typeface="+mn-lt"/>
                        <a:ea typeface="PMingLiU"/>
                        <a:cs typeface="Times New Roman"/>
                      </a:endParaRPr>
                    </a:p>
                  </a:txBody>
                  <a:tcPr marL="68580" marR="68580" marT="0" marB="0" anchor="ctr">
                    <a:solidFill>
                      <a:schemeClr val="accent2">
                        <a:lumMod val="75000"/>
                      </a:schemeClr>
                    </a:solidFill>
                  </a:tcPr>
                </a:tc>
                <a:tc>
                  <a:txBody>
                    <a:bodyPr/>
                    <a:lstStyle/>
                    <a:p>
                      <a:pPr algn="ctr">
                        <a:lnSpc>
                          <a:spcPct val="115000"/>
                        </a:lnSpc>
                        <a:spcAft>
                          <a:spcPts val="0"/>
                        </a:spcAft>
                      </a:pPr>
                      <a:r>
                        <a:rPr lang="de-DE" sz="1400" b="1" spc="100" dirty="0" smtClean="0">
                          <a:latin typeface="+mn-lt"/>
                          <a:ea typeface="PMingLiU"/>
                          <a:cs typeface="Times New Roman"/>
                        </a:rPr>
                        <a:t>N e u e r   M e n s c h </a:t>
                      </a:r>
                      <a:endParaRPr lang="de-DE" sz="1400" dirty="0">
                        <a:latin typeface="+mn-lt"/>
                        <a:ea typeface="PMingLiU"/>
                        <a:cs typeface="Times New Roman"/>
                      </a:endParaRPr>
                    </a:p>
                  </a:txBody>
                  <a:tcPr marL="68580" marR="68580" marT="0" marB="0" anchor="ctr">
                    <a:solidFill>
                      <a:schemeClr val="accent2">
                        <a:lumMod val="60000"/>
                        <a:lumOff val="40000"/>
                      </a:schemeClr>
                    </a:solidFill>
                  </a:tcPr>
                </a:tc>
              </a:tr>
              <a:tr h="329894">
                <a:tc rowSpan="7">
                  <a:txBody>
                    <a:bodyPr/>
                    <a:lstStyle/>
                    <a:p>
                      <a:pPr algn="ctr">
                        <a:lnSpc>
                          <a:spcPct val="115000"/>
                        </a:lnSpc>
                        <a:spcAft>
                          <a:spcPts val="0"/>
                        </a:spcAft>
                      </a:pPr>
                      <a:endParaRPr lang="de-DE" sz="400" b="1" spc="100" dirty="0">
                        <a:latin typeface="+mn-lt"/>
                        <a:ea typeface="PMingLiU"/>
                        <a:cs typeface="Times New Roman"/>
                      </a:endParaRPr>
                    </a:p>
                    <a:p>
                      <a:pPr algn="ctr">
                        <a:lnSpc>
                          <a:spcPct val="115000"/>
                        </a:lnSpc>
                        <a:spcAft>
                          <a:spcPts val="0"/>
                        </a:spcAft>
                      </a:pPr>
                      <a:r>
                        <a:rPr lang="de-DE" sz="1400" b="1" spc="100" dirty="0" smtClean="0">
                          <a:latin typeface="+mn-lt"/>
                          <a:ea typeface="PMingLiU"/>
                          <a:cs typeface="Times New Roman"/>
                        </a:rPr>
                        <a:t>Heiligung</a:t>
                      </a:r>
                      <a:endParaRPr lang="de-DE" sz="1400" b="1" dirty="0">
                        <a:latin typeface="+mn-lt"/>
                        <a:ea typeface="PMingLiU"/>
                        <a:cs typeface="Times New Roman"/>
                      </a:endParaRPr>
                    </a:p>
                    <a:p>
                      <a:pPr algn="ctr">
                        <a:lnSpc>
                          <a:spcPct val="115000"/>
                        </a:lnSpc>
                        <a:spcAft>
                          <a:spcPts val="0"/>
                        </a:spcAft>
                      </a:pPr>
                      <a:r>
                        <a:rPr lang="de-DE" sz="1400" b="1" spc="100" dirty="0">
                          <a:latin typeface="+mn-lt"/>
                          <a:ea typeface="PMingLiU"/>
                          <a:cs typeface="Times New Roman"/>
                        </a:rPr>
                        <a:t>                              </a:t>
                      </a:r>
                      <a:endParaRPr lang="de-DE" sz="1400" b="1" dirty="0">
                        <a:latin typeface="+mn-lt"/>
                        <a:ea typeface="PMingLiU"/>
                        <a:cs typeface="Times New Roman"/>
                      </a:endParaRPr>
                    </a:p>
                  </a:txBody>
                  <a:tcPr marL="68580" marR="68580" marT="0" marB="0">
                    <a:solidFill>
                      <a:schemeClr val="accent2">
                        <a:lumMod val="40000"/>
                        <a:lumOff val="60000"/>
                      </a:schemeClr>
                    </a:solidFill>
                  </a:tcPr>
                </a:tc>
                <a:tc rowSpan="7">
                  <a:txBody>
                    <a:bodyPr/>
                    <a:lstStyle/>
                    <a:p>
                      <a:pPr algn="ctr">
                        <a:lnSpc>
                          <a:spcPct val="115000"/>
                        </a:lnSpc>
                        <a:spcAft>
                          <a:spcPts val="0"/>
                        </a:spcAft>
                      </a:pPr>
                      <a:endParaRPr lang="de-DE" sz="400" b="1" spc="100" dirty="0" smtClean="0">
                        <a:solidFill>
                          <a:schemeClr val="tx1"/>
                        </a:solidFill>
                        <a:latin typeface="+mn-lt"/>
                        <a:ea typeface="PMingLiU"/>
                        <a:cs typeface="Times New Roman"/>
                      </a:endParaRPr>
                    </a:p>
                    <a:p>
                      <a:pPr algn="ctr">
                        <a:lnSpc>
                          <a:spcPct val="115000"/>
                        </a:lnSpc>
                        <a:spcAft>
                          <a:spcPts val="0"/>
                        </a:spcAft>
                      </a:pPr>
                      <a:r>
                        <a:rPr lang="de-DE" sz="1400" b="1" spc="100" dirty="0" smtClean="0">
                          <a:solidFill>
                            <a:schemeClr val="tx1"/>
                          </a:solidFill>
                          <a:latin typeface="+mn-lt"/>
                          <a:ea typeface="PMingLiU"/>
                          <a:cs typeface="Times New Roman"/>
                        </a:rPr>
                        <a:t>Nacharbeit /</a:t>
                      </a:r>
                    </a:p>
                    <a:p>
                      <a:pPr algn="ctr">
                        <a:lnSpc>
                          <a:spcPct val="115000"/>
                        </a:lnSpc>
                        <a:spcAft>
                          <a:spcPts val="0"/>
                        </a:spcAft>
                      </a:pPr>
                      <a:r>
                        <a:rPr lang="de-DE" sz="1400" b="1" spc="100" dirty="0" smtClean="0">
                          <a:solidFill>
                            <a:schemeClr val="tx1"/>
                          </a:solidFill>
                          <a:latin typeface="+mn-lt"/>
                          <a:ea typeface="PMingLiU"/>
                          <a:cs typeface="Times New Roman"/>
                        </a:rPr>
                        <a:t>Unterweisung</a:t>
                      </a:r>
                      <a:endParaRPr lang="de-DE" sz="1400" b="1" dirty="0">
                        <a:solidFill>
                          <a:schemeClr val="tx1"/>
                        </a:solidFill>
                        <a:latin typeface="+mn-lt"/>
                        <a:ea typeface="PMingLiU"/>
                        <a:cs typeface="Times New Roman"/>
                      </a:endParaRPr>
                    </a:p>
                  </a:txBody>
                  <a:tcPr marL="68580" marR="68580" marT="0" marB="0">
                    <a:solidFill>
                      <a:schemeClr val="tx2">
                        <a:lumMod val="40000"/>
                        <a:lumOff val="60000"/>
                      </a:schemeClr>
                    </a:solidFill>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+1</a:t>
                      </a:r>
                      <a:endParaRPr lang="de-DE" sz="1100" dirty="0">
                        <a:solidFill>
                          <a:schemeClr val="bg1"/>
                        </a:solidFill>
                        <a:latin typeface="+mn-lt"/>
                        <a:ea typeface="PMingLiU"/>
                        <a:cs typeface="Times New Roman"/>
                      </a:endParaRPr>
                    </a:p>
                  </a:txBody>
                  <a:tcPr marL="68580" marR="68580" marT="0" marB="0" anchor="ctr">
                    <a:solidFill>
                      <a:schemeClr val="accent3">
                        <a:lumMod val="50000"/>
                      </a:schemeClr>
                    </a:solidFill>
                  </a:tcPr>
                </a:tc>
                <a:tc>
                  <a:txBody>
                    <a:bodyPr/>
                    <a:lstStyle/>
                    <a:p>
                      <a:pPr>
                        <a:lnSpc>
                          <a:spcPct val="100000"/>
                        </a:lnSpc>
                        <a:spcAft>
                          <a:spcPts val="0"/>
                        </a:spcAft>
                      </a:pPr>
                      <a:r>
                        <a:rPr lang="de-DE" sz="1400" spc="100" dirty="0">
                          <a:solidFill>
                            <a:schemeClr val="bg1"/>
                          </a:solidFill>
                          <a:latin typeface="+mn-lt"/>
                          <a:ea typeface="PMingLiU"/>
                          <a:cs typeface="Times New Roman"/>
                        </a:rPr>
                        <a:t>Taufe</a:t>
                      </a:r>
                      <a:endParaRPr lang="de-DE" sz="1400" dirty="0">
                        <a:solidFill>
                          <a:schemeClr val="bg1"/>
                        </a:solidFill>
                        <a:latin typeface="+mn-lt"/>
                        <a:ea typeface="PMingLiU"/>
                        <a:cs typeface="Times New Roman"/>
                      </a:endParaRPr>
                    </a:p>
                  </a:txBody>
                  <a:tcPr marL="68580" marR="68580" marT="0" marB="0" anchor="ctr">
                    <a:solidFill>
                      <a:schemeClr val="accent3">
                        <a:lumMod val="75000"/>
                      </a:schemeClr>
                    </a:solidFill>
                  </a:tcPr>
                </a:tc>
              </a:tr>
              <a:tr h="360040">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+2</a:t>
                      </a:r>
                      <a:endParaRPr lang="de-DE" sz="1100" dirty="0">
                        <a:solidFill>
                          <a:schemeClr val="bg1"/>
                        </a:solidFill>
                        <a:latin typeface="+mn-lt"/>
                        <a:ea typeface="PMingLiU"/>
                        <a:cs typeface="Times New Roman"/>
                      </a:endParaRPr>
                    </a:p>
                  </a:txBody>
                  <a:tcPr marL="68580" marR="68580" marT="0" marB="0" anchor="ctr">
                    <a:solidFill>
                      <a:schemeClr val="accent3">
                        <a:lumMod val="50000"/>
                      </a:schemeClr>
                    </a:solidFill>
                  </a:tcPr>
                </a:tc>
                <a:tc>
                  <a:txBody>
                    <a:bodyPr/>
                    <a:lstStyle/>
                    <a:p>
                      <a:pPr>
                        <a:lnSpc>
                          <a:spcPct val="100000"/>
                        </a:lnSpc>
                        <a:spcAft>
                          <a:spcPts val="0"/>
                        </a:spcAft>
                      </a:pPr>
                      <a:r>
                        <a:rPr lang="de-DE" sz="1400" spc="100" dirty="0">
                          <a:solidFill>
                            <a:schemeClr val="bg1"/>
                          </a:solidFill>
                          <a:latin typeface="+mn-lt"/>
                          <a:ea typeface="PMingLiU"/>
                          <a:cs typeface="Times New Roman"/>
                        </a:rPr>
                        <a:t>Eingliederung in die Gemeinde</a:t>
                      </a:r>
                      <a:endParaRPr lang="de-DE" sz="1400" dirty="0">
                        <a:solidFill>
                          <a:schemeClr val="bg1"/>
                        </a:solidFill>
                        <a:latin typeface="+mn-lt"/>
                        <a:ea typeface="PMingLiU"/>
                        <a:cs typeface="Times New Roman"/>
                      </a:endParaRPr>
                    </a:p>
                  </a:txBody>
                  <a:tcPr marL="68580" marR="68580" marT="0" marB="0" anchor="ctr">
                    <a:solidFill>
                      <a:schemeClr val="accent3">
                        <a:lumMod val="50000"/>
                      </a:schemeClr>
                    </a:solidFill>
                  </a:tcPr>
                </a:tc>
              </a:tr>
              <a:tr h="356077">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+3</a:t>
                      </a:r>
                      <a:endParaRPr lang="de-DE" sz="1100" dirty="0">
                        <a:solidFill>
                          <a:schemeClr val="bg1"/>
                        </a:solidFill>
                        <a:latin typeface="+mn-lt"/>
                        <a:ea typeface="PMingLiU"/>
                        <a:cs typeface="Times New Roman"/>
                      </a:endParaRPr>
                    </a:p>
                  </a:txBody>
                  <a:tcPr marL="68580" marR="68580" marT="0" marB="0" anchor="ctr">
                    <a:solidFill>
                      <a:schemeClr val="accent3">
                        <a:lumMod val="50000"/>
                      </a:schemeClr>
                    </a:solidFill>
                  </a:tcPr>
                </a:tc>
                <a:tc>
                  <a:txBody>
                    <a:bodyPr/>
                    <a:lstStyle/>
                    <a:p>
                      <a:pPr>
                        <a:lnSpc>
                          <a:spcPct val="100000"/>
                        </a:lnSpc>
                        <a:spcAft>
                          <a:spcPts val="0"/>
                        </a:spcAft>
                      </a:pPr>
                      <a:r>
                        <a:rPr lang="de-DE" sz="1400" spc="100" dirty="0">
                          <a:solidFill>
                            <a:schemeClr val="bg1"/>
                          </a:solidFill>
                          <a:latin typeface="+mn-lt"/>
                          <a:ea typeface="PMingLiU"/>
                          <a:cs typeface="Times New Roman"/>
                        </a:rPr>
                        <a:t>Wachstum in der Erkenntnis und im Verhalten</a:t>
                      </a:r>
                      <a:endParaRPr lang="de-DE" sz="1400" dirty="0">
                        <a:solidFill>
                          <a:schemeClr val="bg1"/>
                        </a:solidFill>
                        <a:latin typeface="+mn-lt"/>
                        <a:ea typeface="PMingLiU"/>
                        <a:cs typeface="Times New Roman"/>
                      </a:endParaRPr>
                    </a:p>
                  </a:txBody>
                  <a:tcPr marL="68580" marR="68580" marT="0" marB="0" anchor="ctr">
                    <a:solidFill>
                      <a:schemeClr val="accent3">
                        <a:lumMod val="75000"/>
                      </a:schemeClr>
                    </a:solidFill>
                  </a:tcPr>
                </a:tc>
              </a:tr>
              <a:tr h="323506">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+4</a:t>
                      </a:r>
                      <a:endParaRPr lang="de-DE" sz="1100" dirty="0">
                        <a:solidFill>
                          <a:schemeClr val="bg1"/>
                        </a:solidFill>
                        <a:latin typeface="+mn-lt"/>
                        <a:ea typeface="PMingLiU"/>
                        <a:cs typeface="Times New Roman"/>
                      </a:endParaRPr>
                    </a:p>
                  </a:txBody>
                  <a:tcPr marL="68580" marR="68580" marT="0" marB="0" anchor="ctr">
                    <a:solidFill>
                      <a:schemeClr val="accent3">
                        <a:lumMod val="50000"/>
                      </a:schemeClr>
                    </a:solidFill>
                  </a:tcPr>
                </a:tc>
                <a:tc>
                  <a:txBody>
                    <a:bodyPr/>
                    <a:lstStyle/>
                    <a:p>
                      <a:pPr>
                        <a:lnSpc>
                          <a:spcPct val="100000"/>
                        </a:lnSpc>
                        <a:spcAft>
                          <a:spcPts val="0"/>
                        </a:spcAft>
                      </a:pPr>
                      <a:r>
                        <a:rPr lang="de-DE" sz="1400" spc="100" dirty="0">
                          <a:solidFill>
                            <a:schemeClr val="bg1"/>
                          </a:solidFill>
                          <a:latin typeface="+mn-lt"/>
                          <a:ea typeface="PMingLiU"/>
                          <a:cs typeface="Times New Roman"/>
                        </a:rPr>
                        <a:t>Gemeinschaft mit Gott </a:t>
                      </a:r>
                      <a:endParaRPr lang="de-DE" sz="1400" dirty="0">
                        <a:solidFill>
                          <a:schemeClr val="bg1"/>
                        </a:solidFill>
                        <a:latin typeface="+mn-lt"/>
                        <a:ea typeface="PMingLiU"/>
                        <a:cs typeface="Times New Roman"/>
                      </a:endParaRPr>
                    </a:p>
                  </a:txBody>
                  <a:tcPr marL="68580" marR="68580" marT="0" marB="0" anchor="ctr">
                    <a:solidFill>
                      <a:schemeClr val="accent3">
                        <a:lumMod val="50000"/>
                      </a:schemeClr>
                    </a:solidFill>
                  </a:tcPr>
                </a:tc>
              </a:tr>
              <a:tr h="360040">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400" b="1" spc="100" dirty="0">
                          <a:solidFill>
                            <a:schemeClr val="bg1"/>
                          </a:solidFill>
                          <a:latin typeface="+mn-lt"/>
                          <a:ea typeface="PMingLiU"/>
                          <a:cs typeface="Times New Roman"/>
                        </a:rPr>
                        <a:t>+5</a:t>
                      </a:r>
                      <a:endParaRPr lang="de-DE" sz="1100" dirty="0">
                        <a:solidFill>
                          <a:schemeClr val="bg1"/>
                        </a:solidFill>
                        <a:latin typeface="+mn-lt"/>
                        <a:ea typeface="PMingLiU"/>
                        <a:cs typeface="Times New Roman"/>
                      </a:endParaRPr>
                    </a:p>
                  </a:txBody>
                  <a:tcPr marL="68580" marR="68580" marT="0" marB="0" anchor="ctr">
                    <a:solidFill>
                      <a:schemeClr val="accent3">
                        <a:lumMod val="50000"/>
                      </a:schemeClr>
                    </a:solidFill>
                  </a:tcPr>
                </a:tc>
                <a:tc>
                  <a:txBody>
                    <a:bodyPr/>
                    <a:lstStyle/>
                    <a:p>
                      <a:pPr>
                        <a:lnSpc>
                          <a:spcPct val="100000"/>
                        </a:lnSpc>
                        <a:spcAft>
                          <a:spcPts val="0"/>
                        </a:spcAft>
                      </a:pPr>
                      <a:r>
                        <a:rPr lang="de-DE" sz="1400" spc="100" dirty="0">
                          <a:solidFill>
                            <a:schemeClr val="bg1"/>
                          </a:solidFill>
                          <a:latin typeface="+mn-lt"/>
                          <a:ea typeface="PMingLiU"/>
                          <a:cs typeface="Times New Roman"/>
                        </a:rPr>
                        <a:t>Weitersagen des Evangeliums</a:t>
                      </a:r>
                      <a:endParaRPr lang="de-DE" sz="1400" dirty="0">
                        <a:solidFill>
                          <a:schemeClr val="bg1"/>
                        </a:solidFill>
                        <a:latin typeface="+mn-lt"/>
                        <a:ea typeface="PMingLiU"/>
                        <a:cs typeface="Times New Roman"/>
                      </a:endParaRPr>
                    </a:p>
                  </a:txBody>
                  <a:tcPr marL="68580" marR="68580" marT="0" marB="0" anchor="ctr">
                    <a:solidFill>
                      <a:schemeClr val="accent3">
                        <a:lumMod val="75000"/>
                      </a:schemeClr>
                    </a:solidFill>
                  </a:tcPr>
                </a:tc>
              </a:tr>
              <a:tr h="300294">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200" spc="100" dirty="0">
                          <a:solidFill>
                            <a:schemeClr val="bg1"/>
                          </a:solidFill>
                          <a:latin typeface="+mn-lt"/>
                          <a:ea typeface="PMingLiU"/>
                          <a:cs typeface="Times New Roman"/>
                        </a:rPr>
                        <a:t>…</a:t>
                      </a:r>
                      <a:endParaRPr lang="de-DE" sz="1100" dirty="0">
                        <a:solidFill>
                          <a:schemeClr val="bg1"/>
                        </a:solidFill>
                        <a:latin typeface="+mn-lt"/>
                        <a:ea typeface="PMingLiU"/>
                        <a:cs typeface="Times New Roman"/>
                      </a:endParaRPr>
                    </a:p>
                  </a:txBody>
                  <a:tcPr marL="68580" marR="68580" marT="0" marB="0" anchor="ctr">
                    <a:solidFill>
                      <a:schemeClr val="accent3">
                        <a:lumMod val="50000"/>
                      </a:schemeClr>
                    </a:solidFill>
                  </a:tcPr>
                </a:tc>
                <a:tc>
                  <a:txBody>
                    <a:bodyPr/>
                    <a:lstStyle/>
                    <a:p>
                      <a:pPr>
                        <a:lnSpc>
                          <a:spcPct val="100000"/>
                        </a:lnSpc>
                        <a:spcAft>
                          <a:spcPts val="0"/>
                        </a:spcAft>
                      </a:pPr>
                      <a:r>
                        <a:rPr lang="de-DE" sz="1400" spc="100" dirty="0">
                          <a:solidFill>
                            <a:schemeClr val="bg1"/>
                          </a:solidFill>
                          <a:latin typeface="+mn-lt"/>
                          <a:ea typeface="PMingLiU"/>
                          <a:cs typeface="Times New Roman"/>
                        </a:rPr>
                        <a:t>Mitarbeit im Reich Gottes </a:t>
                      </a:r>
                      <a:endParaRPr lang="de-DE" sz="1400" dirty="0">
                        <a:solidFill>
                          <a:schemeClr val="bg1"/>
                        </a:solidFill>
                        <a:latin typeface="+mn-lt"/>
                        <a:ea typeface="PMingLiU"/>
                        <a:cs typeface="Times New Roman"/>
                      </a:endParaRPr>
                    </a:p>
                  </a:txBody>
                  <a:tcPr marL="68580" marR="68580" marT="0" marB="0" anchor="ctr">
                    <a:solidFill>
                      <a:schemeClr val="accent3">
                        <a:lumMod val="50000"/>
                      </a:schemeClr>
                    </a:solidFill>
                  </a:tcPr>
                </a:tc>
              </a:tr>
              <a:tr h="288032">
                <a:tc vMerge="1">
                  <a:txBody>
                    <a:bodyPr/>
                    <a:lstStyle/>
                    <a:p>
                      <a:endParaRPr lang="de-DE"/>
                    </a:p>
                  </a:txBody>
                  <a:tcPr/>
                </a:tc>
                <a:tc vMerge="1">
                  <a:txBody>
                    <a:bodyPr/>
                    <a:lstStyle/>
                    <a:p>
                      <a:endParaRPr lang="de-DE"/>
                    </a:p>
                  </a:txBody>
                  <a:tcPr/>
                </a:tc>
                <a:tc>
                  <a:txBody>
                    <a:bodyPr/>
                    <a:lstStyle/>
                    <a:p>
                      <a:pPr algn="ctr">
                        <a:lnSpc>
                          <a:spcPct val="115000"/>
                        </a:lnSpc>
                        <a:spcAft>
                          <a:spcPts val="0"/>
                        </a:spcAft>
                      </a:pPr>
                      <a:r>
                        <a:rPr lang="de-DE" sz="1200" spc="100" dirty="0" smtClean="0">
                          <a:solidFill>
                            <a:schemeClr val="bg1"/>
                          </a:solidFill>
                          <a:latin typeface="+mn-lt"/>
                          <a:ea typeface="PMingLiU"/>
                          <a:cs typeface="Times New Roman"/>
                        </a:rPr>
                        <a:t>…</a:t>
                      </a:r>
                      <a:endParaRPr lang="de-DE" sz="1100" dirty="0">
                        <a:solidFill>
                          <a:schemeClr val="bg1"/>
                        </a:solidFill>
                        <a:latin typeface="+mn-lt"/>
                        <a:ea typeface="PMingLiU"/>
                        <a:cs typeface="Times New Roman"/>
                      </a:endParaRPr>
                    </a:p>
                  </a:txBody>
                  <a:tcPr marL="68580" marR="68580" marT="0" marB="0" anchor="ctr">
                    <a:solidFill>
                      <a:schemeClr val="accent3">
                        <a:lumMod val="50000"/>
                      </a:schemeClr>
                    </a:solidFill>
                  </a:tcPr>
                </a:tc>
                <a:tc>
                  <a:txBody>
                    <a:bodyPr/>
                    <a:lstStyle/>
                    <a:p>
                      <a:pPr algn="ctr">
                        <a:lnSpc>
                          <a:spcPct val="115000"/>
                        </a:lnSpc>
                        <a:spcAft>
                          <a:spcPts val="0"/>
                        </a:spcAft>
                      </a:pPr>
                      <a:endParaRPr lang="de-DE" sz="1400" spc="100" dirty="0">
                        <a:solidFill>
                          <a:schemeClr val="bg1"/>
                        </a:solidFill>
                        <a:latin typeface="+mn-lt"/>
                        <a:ea typeface="PMingLiU"/>
                        <a:cs typeface="Times New Roman"/>
                      </a:endParaRPr>
                    </a:p>
                  </a:txBody>
                  <a:tcPr marL="68580" marR="68580" marT="0" marB="0" anchor="ctr">
                    <a:solidFill>
                      <a:schemeClr val="accent3">
                        <a:lumMod val="75000"/>
                      </a:schemeClr>
                    </a:solidFill>
                  </a:tcPr>
                </a:tc>
              </a:tr>
            </a:tbl>
          </a:graphicData>
        </a:graphic>
      </p:graphicFrame>
      <p:sp>
        <p:nvSpPr>
          <p:cNvPr id="2" name="Titel 1"/>
          <p:cNvSpPr>
            <a:spLocks noGrp="1"/>
          </p:cNvSpPr>
          <p:nvPr>
            <p:ph type="title"/>
          </p:nvPr>
        </p:nvSpPr>
        <p:spPr>
          <a:xfrm>
            <a:off x="457200" y="274638"/>
            <a:ext cx="8229600" cy="562074"/>
          </a:xfrm>
        </p:spPr>
        <p:txBody>
          <a:bodyPr>
            <a:normAutofit fontScale="90000"/>
          </a:bodyPr>
          <a:lstStyle/>
          <a:p>
            <a:pPr algn="l"/>
            <a:r>
              <a:rPr lang="de-DE" dirty="0" smtClean="0"/>
              <a:t>Die Skala von Dr. Engel</a:t>
            </a:r>
            <a:endParaRPr lang="de-DE" dirty="0"/>
          </a:p>
        </p:txBody>
      </p:sp>
      <p:cxnSp>
        <p:nvCxnSpPr>
          <p:cNvPr id="6" name="Gerade Verbindung mit Pfeil 5"/>
          <p:cNvCxnSpPr/>
          <p:nvPr/>
        </p:nvCxnSpPr>
        <p:spPr>
          <a:xfrm>
            <a:off x="1403648" y="2060848"/>
            <a:ext cx="0" cy="1800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a:off x="3419872" y="2060848"/>
            <a:ext cx="0" cy="158417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 name="Gerade Verbindung mit Pfeil 8"/>
          <p:cNvCxnSpPr/>
          <p:nvPr/>
        </p:nvCxnSpPr>
        <p:spPr>
          <a:xfrm>
            <a:off x="1403648" y="4725144"/>
            <a:ext cx="0" cy="1800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a:off x="3419872" y="4941168"/>
            <a:ext cx="0" cy="158417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solidFill>
                  <a:schemeClr val="bg1">
                    <a:lumMod val="85000"/>
                  </a:schemeClr>
                </a:solidFill>
              </a:rPr>
              <a:t>Evangelisation – persönlich und als Gemeinde</a:t>
            </a:r>
            <a:endParaRPr lang="de-DE" dirty="0">
              <a:solidFill>
                <a:schemeClr val="bg1">
                  <a:lumMod val="85000"/>
                </a:schemeClr>
              </a:solidFill>
            </a:endParaRPr>
          </a:p>
        </p:txBody>
      </p:sp>
      <p:sp>
        <p:nvSpPr>
          <p:cNvPr id="3" name="Untertitel 2"/>
          <p:cNvSpPr>
            <a:spLocks noGrp="1"/>
          </p:cNvSpPr>
          <p:nvPr>
            <p:ph type="subTitle" idx="1"/>
          </p:nvPr>
        </p:nvSpPr>
        <p:spPr>
          <a:xfrm>
            <a:off x="685800" y="3933055"/>
            <a:ext cx="7772400" cy="878255"/>
          </a:xfrm>
        </p:spPr>
        <p:txBody>
          <a:bodyPr>
            <a:normAutofit/>
          </a:bodyPr>
          <a:lstStyle/>
          <a:p>
            <a:r>
              <a:rPr lang="de-DE" sz="2000" dirty="0" smtClean="0">
                <a:solidFill>
                  <a:schemeClr val="bg1">
                    <a:lumMod val="65000"/>
                  </a:schemeClr>
                </a:solidFill>
              </a:rPr>
              <a:t>11. </a:t>
            </a:r>
            <a:r>
              <a:rPr lang="de-DE" sz="2000" dirty="0" err="1" smtClean="0">
                <a:solidFill>
                  <a:schemeClr val="bg1">
                    <a:lumMod val="65000"/>
                  </a:schemeClr>
                </a:solidFill>
              </a:rPr>
              <a:t>KfG</a:t>
            </a:r>
            <a:r>
              <a:rPr lang="de-DE" sz="2000" dirty="0" smtClean="0">
                <a:solidFill>
                  <a:schemeClr val="bg1">
                    <a:lumMod val="65000"/>
                  </a:schemeClr>
                </a:solidFill>
              </a:rPr>
              <a:t> Frühjahrskonferenz | Christoph Hochmuth</a:t>
            </a:r>
          </a:p>
          <a:p>
            <a:r>
              <a:rPr lang="de-DE" sz="2000" dirty="0" smtClean="0">
                <a:solidFill>
                  <a:schemeClr val="bg1">
                    <a:lumMod val="65000"/>
                  </a:schemeClr>
                </a:solidFill>
              </a:rPr>
              <a:t>16.-18. März 2012 | Groß </a:t>
            </a:r>
            <a:r>
              <a:rPr lang="de-DE" sz="2000" dirty="0" err="1" smtClean="0">
                <a:solidFill>
                  <a:schemeClr val="bg1">
                    <a:lumMod val="65000"/>
                  </a:schemeClr>
                </a:solidFill>
              </a:rPr>
              <a:t>Dölln</a:t>
            </a:r>
            <a:endParaRPr lang="de-DE" sz="20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8"/>
            <a:ext cx="8507288" cy="4525963"/>
          </a:xfrm>
        </p:spPr>
        <p:txBody>
          <a:bodyPr>
            <a:normAutofit/>
          </a:bodyPr>
          <a:lstStyle/>
          <a:p>
            <a:pPr marL="628650" lvl="0" indent="-519113">
              <a:buNone/>
            </a:pPr>
            <a:r>
              <a:rPr lang="de-DE" b="1" dirty="0" smtClean="0"/>
              <a:t>Und Jesus trat herzu, und redete mit ihnen und sprach</a:t>
            </a:r>
            <a:r>
              <a:rPr lang="de-DE" b="1" i="1" dirty="0" smtClean="0"/>
              <a:t>: </a:t>
            </a:r>
            <a:r>
              <a:rPr lang="de-DE" b="1" dirty="0" smtClean="0"/>
              <a:t>Mir ist alle Gewalt gegeben im Himmel und auf Erden.</a:t>
            </a:r>
          </a:p>
          <a:p>
            <a:pPr marL="628650" indent="-519113">
              <a:buNone/>
            </a:pPr>
            <a:r>
              <a:rPr lang="de-DE" b="1" dirty="0" smtClean="0">
                <a:solidFill>
                  <a:srgbClr val="FF0000"/>
                </a:solidFill>
              </a:rPr>
              <a:t>GEHT nun hin </a:t>
            </a:r>
            <a:r>
              <a:rPr lang="de-DE" b="1" dirty="0" smtClean="0"/>
              <a:t>und</a:t>
            </a:r>
          </a:p>
          <a:p>
            <a:pPr marL="628650" indent="-519113">
              <a:buNone/>
            </a:pPr>
            <a:r>
              <a:rPr lang="de-DE" b="1" dirty="0" smtClean="0">
                <a:solidFill>
                  <a:srgbClr val="FF0000"/>
                </a:solidFill>
              </a:rPr>
              <a:t>MACHT alle Nationen zu Jüngern</a:t>
            </a:r>
            <a:r>
              <a:rPr lang="de-DE" b="1" dirty="0" smtClean="0"/>
              <a:t>, und TAUFT sie auf den Namen des Vaters und des Sohnes und des Heiligen Geistes, und LEHRT sie, alles zu bewahren, was ich euch geboten habe.</a:t>
            </a:r>
          </a:p>
          <a:p>
            <a:pPr marL="628650" indent="-519113">
              <a:buNone/>
            </a:pPr>
            <a:r>
              <a:rPr lang="de-DE" b="1" dirty="0" smtClean="0"/>
              <a:t>Und siehe, ich bin bei euch alle Tage bis zur Vollendung des Zeitalters.</a:t>
            </a:r>
            <a:endParaRPr lang="de-DE" b="1" dirty="0"/>
          </a:p>
        </p:txBody>
      </p:sp>
      <p:sp>
        <p:nvSpPr>
          <p:cNvPr id="4" name="Titel 1"/>
          <p:cNvSpPr>
            <a:spLocks noGrp="1"/>
          </p:cNvSpPr>
          <p:nvPr>
            <p:ph type="title"/>
          </p:nvPr>
        </p:nvSpPr>
        <p:spPr>
          <a:xfrm>
            <a:off x="457200" y="274638"/>
            <a:ext cx="8229600" cy="562074"/>
          </a:xfrm>
        </p:spPr>
        <p:txBody>
          <a:bodyPr>
            <a:normAutofit fontScale="90000"/>
          </a:bodyPr>
          <a:lstStyle/>
          <a:p>
            <a:r>
              <a:rPr lang="de-DE" dirty="0" smtClean="0"/>
              <a:t>Der Missionsbefehl</a:t>
            </a:r>
            <a:endParaRPr lang="de-DE" dirty="0"/>
          </a:p>
        </p:txBody>
      </p:sp>
      <p:sp>
        <p:nvSpPr>
          <p:cNvPr id="6" name="Titel 1"/>
          <p:cNvSpPr txBox="1">
            <a:spLocks/>
          </p:cNvSpPr>
          <p:nvPr/>
        </p:nvSpPr>
        <p:spPr>
          <a:xfrm>
            <a:off x="467544" y="692696"/>
            <a:ext cx="8229600" cy="562074"/>
          </a:xfrm>
          <a:prstGeom prst="rect">
            <a:avLst/>
          </a:prstGeom>
        </p:spPr>
        <p:txBody>
          <a:bodyPr vert="horz" rtlCol="0" anchor="ctr">
            <a:normAutofit fontScale="97500"/>
            <a:scene3d>
              <a:camera prst="orthographicFront"/>
              <a:lightRig rig="soft" dir="t"/>
            </a:scene3d>
            <a:sp3d prstMaterial="softEdge">
              <a:bevelT w="25400" h="25400"/>
            </a:sp3d>
          </a:bodyPr>
          <a:lstStyle/>
          <a:p>
            <a:pPr lvl="0">
              <a:spcBef>
                <a:spcPct val="0"/>
              </a:spcBef>
            </a:pPr>
            <a:r>
              <a:rPr lang="de-DE" sz="2400" b="1" dirty="0" smtClean="0">
                <a:solidFill>
                  <a:schemeClr val="bg1">
                    <a:lumMod val="50000"/>
                  </a:schemeClr>
                </a:solidFill>
              </a:rPr>
              <a:t>Matthäus 28,18-20 </a:t>
            </a:r>
            <a:endParaRPr kumimoji="0" lang="de-DE" sz="24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8"/>
            <a:ext cx="8507288" cy="4525963"/>
          </a:xfrm>
        </p:spPr>
        <p:txBody>
          <a:bodyPr>
            <a:normAutofit fontScale="77500" lnSpcReduction="20000"/>
          </a:bodyPr>
          <a:lstStyle/>
          <a:p>
            <a:pPr marL="628650" indent="-546100">
              <a:buNone/>
            </a:pPr>
            <a:r>
              <a:rPr lang="de-DE" b="1" dirty="0" smtClean="0"/>
              <a:t>Und er sprach zu ihnen:</a:t>
            </a:r>
          </a:p>
          <a:p>
            <a:pPr marL="628650" indent="-546100">
              <a:buNone/>
            </a:pPr>
            <a:r>
              <a:rPr lang="de-DE" b="1" dirty="0" smtClean="0">
                <a:solidFill>
                  <a:srgbClr val="FF0000"/>
                </a:solidFill>
              </a:rPr>
              <a:t>Geht hin </a:t>
            </a:r>
            <a:r>
              <a:rPr lang="de-DE" b="1" dirty="0" smtClean="0"/>
              <a:t>in die ganze Welt und</a:t>
            </a:r>
          </a:p>
          <a:p>
            <a:pPr marL="628650" indent="-519113">
              <a:buNone/>
            </a:pPr>
            <a:r>
              <a:rPr lang="de-DE" b="1" dirty="0" smtClean="0">
                <a:solidFill>
                  <a:srgbClr val="FF0000"/>
                </a:solidFill>
              </a:rPr>
              <a:t>predigt</a:t>
            </a:r>
            <a:r>
              <a:rPr lang="de-DE" b="1" dirty="0" smtClean="0"/>
              <a:t> das Evangelium der ganzen Schöpfung.</a:t>
            </a:r>
            <a:br>
              <a:rPr lang="de-DE" b="1" dirty="0" smtClean="0"/>
            </a:br>
            <a:r>
              <a:rPr lang="de-DE" b="1" dirty="0" smtClean="0"/>
              <a:t>Wer da glaubt und getauft wird, wird errettet werden; wer aber nicht glaubt, wird verdammt werden.</a:t>
            </a:r>
          </a:p>
          <a:p>
            <a:pPr marL="628650" indent="-546100">
              <a:buNone/>
            </a:pPr>
            <a:r>
              <a:rPr lang="de-DE" b="1" dirty="0" smtClean="0"/>
              <a:t>Diese Zeichen aber werden denen folgen, welche glauben:</a:t>
            </a:r>
            <a:br>
              <a:rPr lang="de-DE" b="1" dirty="0" smtClean="0"/>
            </a:br>
            <a:r>
              <a:rPr lang="de-DE" b="1" dirty="0" smtClean="0"/>
              <a:t>In meinem Namen werden sie Dämonen austreiben:</a:t>
            </a:r>
            <a:br>
              <a:rPr lang="de-DE" b="1" dirty="0" smtClean="0"/>
            </a:br>
            <a:r>
              <a:rPr lang="de-DE" b="1" dirty="0" smtClean="0"/>
              <a:t>sie werden in neuen Sprachen reden,</a:t>
            </a:r>
            <a:br>
              <a:rPr lang="de-DE" b="1" dirty="0" smtClean="0"/>
            </a:br>
            <a:r>
              <a:rPr lang="de-DE" b="1" dirty="0" smtClean="0"/>
              <a:t>werden Schlangen aufnehmen, und wenn sie etwas Tödliches trinken, so wird es ihnen nicht schaden;</a:t>
            </a:r>
            <a:br>
              <a:rPr lang="de-DE" b="1" dirty="0" smtClean="0"/>
            </a:br>
            <a:r>
              <a:rPr lang="de-DE" b="1" dirty="0" smtClean="0"/>
              <a:t>Schwachen werden sie die Hände auflegen, und sie werden sich wohl befinden.</a:t>
            </a:r>
          </a:p>
          <a:p>
            <a:pPr marL="82550" indent="0">
              <a:buNone/>
            </a:pPr>
            <a:r>
              <a:rPr lang="de-DE" b="1" dirty="0" smtClean="0"/>
              <a:t>Der Herr nun wurde, nachdem er mit ihnen geredet hatte, in den Himmel aufgenommen und setzte sich zur Rechten Gottes.</a:t>
            </a:r>
          </a:p>
          <a:p>
            <a:pPr marL="82550" indent="0">
              <a:buNone/>
            </a:pPr>
            <a:r>
              <a:rPr lang="de-DE" b="1" dirty="0" smtClean="0"/>
              <a:t>Jene aber gingen aus und </a:t>
            </a:r>
            <a:r>
              <a:rPr lang="de-DE" b="1" dirty="0" smtClean="0">
                <a:solidFill>
                  <a:srgbClr val="FF0000"/>
                </a:solidFill>
              </a:rPr>
              <a:t>predigten</a:t>
            </a:r>
            <a:r>
              <a:rPr lang="de-DE" b="1" dirty="0" smtClean="0"/>
              <a:t> allenthalben, indem der Herr mitwirkte und das Wort bestätigte durch die darauf folgenden Zeichen!</a:t>
            </a:r>
            <a:endParaRPr lang="de-DE" b="1" dirty="0"/>
          </a:p>
        </p:txBody>
      </p:sp>
      <p:sp>
        <p:nvSpPr>
          <p:cNvPr id="4" name="Titel 1"/>
          <p:cNvSpPr>
            <a:spLocks noGrp="1"/>
          </p:cNvSpPr>
          <p:nvPr>
            <p:ph type="title"/>
          </p:nvPr>
        </p:nvSpPr>
        <p:spPr>
          <a:xfrm>
            <a:off x="457200" y="274638"/>
            <a:ext cx="8229600" cy="562074"/>
          </a:xfrm>
        </p:spPr>
        <p:txBody>
          <a:bodyPr>
            <a:normAutofit fontScale="90000"/>
          </a:bodyPr>
          <a:lstStyle/>
          <a:p>
            <a:r>
              <a:rPr lang="de-DE" dirty="0" smtClean="0"/>
              <a:t>Der Missionsbefehl</a:t>
            </a:r>
            <a:endParaRPr lang="de-DE" dirty="0"/>
          </a:p>
        </p:txBody>
      </p:sp>
      <p:sp>
        <p:nvSpPr>
          <p:cNvPr id="6" name="Titel 1"/>
          <p:cNvSpPr txBox="1">
            <a:spLocks/>
          </p:cNvSpPr>
          <p:nvPr/>
        </p:nvSpPr>
        <p:spPr>
          <a:xfrm>
            <a:off x="467544" y="692696"/>
            <a:ext cx="8229600" cy="562074"/>
          </a:xfrm>
          <a:prstGeom prst="rect">
            <a:avLst/>
          </a:prstGeom>
        </p:spPr>
        <p:txBody>
          <a:bodyPr vert="horz" rtlCol="0" anchor="ctr">
            <a:normAutofit fontScale="97500"/>
            <a:scene3d>
              <a:camera prst="orthographicFront"/>
              <a:lightRig rig="soft" dir="t"/>
            </a:scene3d>
            <a:sp3d prstMaterial="softEdge">
              <a:bevelT w="25400" h="25400"/>
            </a:sp3d>
          </a:bodyPr>
          <a:lstStyle/>
          <a:p>
            <a:pPr lvl="0">
              <a:spcBef>
                <a:spcPct val="0"/>
              </a:spcBef>
            </a:pPr>
            <a:r>
              <a:rPr lang="de-DE" sz="2400" b="1" dirty="0" smtClean="0">
                <a:solidFill>
                  <a:schemeClr val="bg1">
                    <a:lumMod val="50000"/>
                  </a:schemeClr>
                </a:solidFill>
              </a:rPr>
              <a:t>Markus 16,15-20</a:t>
            </a:r>
            <a:endParaRPr kumimoji="0" lang="de-DE" sz="24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8"/>
            <a:ext cx="8507288" cy="4525963"/>
          </a:xfrm>
        </p:spPr>
        <p:txBody>
          <a:bodyPr>
            <a:normAutofit lnSpcReduction="10000"/>
          </a:bodyPr>
          <a:lstStyle/>
          <a:p>
            <a:pPr marL="82550" lvl="0" indent="0">
              <a:buNone/>
            </a:pPr>
            <a:r>
              <a:rPr lang="de-DE" b="1" dirty="0" smtClean="0"/>
              <a:t>Dann öffnete er ihnen das Verständnis, um die Schriften zu verstehen, und sprach zu ihnen: Also steht geschrieben, und also musste der Christus leiden und am dritten Tage auferstehen aus den Toten, und</a:t>
            </a:r>
          </a:p>
          <a:p>
            <a:pPr marL="82550" lvl="0" indent="0">
              <a:buNone/>
            </a:pPr>
            <a:r>
              <a:rPr lang="de-DE" b="1" dirty="0" smtClean="0">
                <a:solidFill>
                  <a:srgbClr val="FF0000"/>
                </a:solidFill>
              </a:rPr>
              <a:t>in seinem Namen Buße und Vergebung der Sünden gepredigt werden, allen Nationen, anfangend von Jerusalem. </a:t>
            </a:r>
          </a:p>
          <a:p>
            <a:pPr marL="628650" lvl="0" indent="-519113">
              <a:buNone/>
            </a:pPr>
            <a:r>
              <a:rPr lang="de-DE" b="1" dirty="0" smtClean="0">
                <a:solidFill>
                  <a:srgbClr val="FF0000"/>
                </a:solidFill>
              </a:rPr>
              <a:t>Ihr aber seid Zeugen hiervon;</a:t>
            </a:r>
            <a:r>
              <a:rPr lang="de-DE" b="1" dirty="0" smtClean="0"/>
              <a:t/>
            </a:r>
            <a:br>
              <a:rPr lang="de-DE" b="1" dirty="0" smtClean="0"/>
            </a:br>
            <a:r>
              <a:rPr lang="de-DE" b="1" dirty="0" smtClean="0"/>
              <a:t>und siehe, ich sende die Verheißung meines Vaters auf euch. Ihr aber, bleibt in der Stadt bis ihr angetan werdet mit Kraft aus der Höhe.</a:t>
            </a:r>
            <a:endParaRPr lang="de-DE" b="1" dirty="0"/>
          </a:p>
        </p:txBody>
      </p:sp>
      <p:sp>
        <p:nvSpPr>
          <p:cNvPr id="4" name="Titel 1"/>
          <p:cNvSpPr>
            <a:spLocks noGrp="1"/>
          </p:cNvSpPr>
          <p:nvPr>
            <p:ph type="title"/>
          </p:nvPr>
        </p:nvSpPr>
        <p:spPr>
          <a:xfrm>
            <a:off x="457200" y="274638"/>
            <a:ext cx="8229600" cy="562074"/>
          </a:xfrm>
        </p:spPr>
        <p:txBody>
          <a:bodyPr>
            <a:normAutofit fontScale="90000"/>
          </a:bodyPr>
          <a:lstStyle/>
          <a:p>
            <a:r>
              <a:rPr lang="de-DE" dirty="0" smtClean="0"/>
              <a:t>Der Missionsbefehl</a:t>
            </a:r>
            <a:endParaRPr lang="de-DE" dirty="0"/>
          </a:p>
        </p:txBody>
      </p:sp>
      <p:sp>
        <p:nvSpPr>
          <p:cNvPr id="6" name="Titel 1"/>
          <p:cNvSpPr txBox="1">
            <a:spLocks/>
          </p:cNvSpPr>
          <p:nvPr/>
        </p:nvSpPr>
        <p:spPr>
          <a:xfrm>
            <a:off x="467544" y="692696"/>
            <a:ext cx="8229600" cy="562074"/>
          </a:xfrm>
          <a:prstGeom prst="rect">
            <a:avLst/>
          </a:prstGeom>
        </p:spPr>
        <p:txBody>
          <a:bodyPr vert="horz" rtlCol="0" anchor="ctr">
            <a:normAutofit fontScale="97500"/>
            <a:scene3d>
              <a:camera prst="orthographicFront"/>
              <a:lightRig rig="soft" dir="t"/>
            </a:scene3d>
            <a:sp3d prstMaterial="softEdge">
              <a:bevelT w="25400" h="25400"/>
            </a:sp3d>
          </a:bodyPr>
          <a:lstStyle/>
          <a:p>
            <a:pPr lvl="0">
              <a:spcBef>
                <a:spcPct val="0"/>
              </a:spcBef>
            </a:pPr>
            <a:r>
              <a:rPr lang="de-DE" sz="2400" b="1" dirty="0" smtClean="0">
                <a:solidFill>
                  <a:schemeClr val="bg1">
                    <a:lumMod val="50000"/>
                  </a:schemeClr>
                </a:solidFill>
              </a:rPr>
              <a:t>Lukas 24,45-48</a:t>
            </a:r>
            <a:endParaRPr kumimoji="0" lang="de-DE" sz="24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8"/>
            <a:ext cx="8507288" cy="4525963"/>
          </a:xfrm>
        </p:spPr>
        <p:txBody>
          <a:bodyPr>
            <a:normAutofit fontScale="85000" lnSpcReduction="10000"/>
          </a:bodyPr>
          <a:lstStyle/>
          <a:p>
            <a:pPr marL="82550" indent="0">
              <a:buNone/>
            </a:pPr>
            <a:r>
              <a:rPr lang="de-DE" b="1" dirty="0" smtClean="0"/>
              <a:t>Als es nun Abend war an jenem Tage, dem ersten der Woche, und die Türen, wo die Jünger waren, aus Furcht vor den Juden verschlossen waren, kam Jesus und stand in der Mitte und spricht zu ihnen: Friede euch! Und als er dies gesagt hatte, zeigte er ihnen seine Hände und seine Seite. </a:t>
            </a:r>
          </a:p>
          <a:p>
            <a:pPr marL="82550" indent="0">
              <a:buNone/>
            </a:pPr>
            <a:r>
              <a:rPr lang="de-DE" b="1" dirty="0" smtClean="0"/>
              <a:t>Da freuten sich die Jünger, als die den Herrn sahen.</a:t>
            </a:r>
          </a:p>
          <a:p>
            <a:pPr marL="82550" indent="0">
              <a:buNone/>
            </a:pPr>
            <a:r>
              <a:rPr lang="de-DE" b="1" dirty="0" smtClean="0"/>
              <a:t>Jesus sprach nun wiederum zu ihnen: Friede euch!</a:t>
            </a:r>
          </a:p>
          <a:p>
            <a:pPr marL="82550" indent="0">
              <a:buNone/>
            </a:pPr>
            <a:r>
              <a:rPr lang="de-DE" b="1" dirty="0" smtClean="0">
                <a:solidFill>
                  <a:srgbClr val="FF0000"/>
                </a:solidFill>
              </a:rPr>
              <a:t>Gleichwie der Vater mich ausgesandt hat, sende ich auch euch.</a:t>
            </a:r>
          </a:p>
          <a:p>
            <a:pPr marL="82550" indent="0">
              <a:buNone/>
            </a:pPr>
            <a:r>
              <a:rPr lang="de-DE" b="1" dirty="0" smtClean="0"/>
              <a:t>Und als er dies gesagt hatte, hauchte er in sie und spricht zu ihnen:</a:t>
            </a:r>
          </a:p>
          <a:p>
            <a:pPr marL="82550" indent="0">
              <a:buNone/>
            </a:pPr>
            <a:r>
              <a:rPr lang="de-DE" b="1" dirty="0" smtClean="0"/>
              <a:t>Empfangt den </a:t>
            </a:r>
            <a:r>
              <a:rPr lang="de-DE" b="1" dirty="0" smtClean="0">
                <a:solidFill>
                  <a:srgbClr val="FF0000"/>
                </a:solidFill>
              </a:rPr>
              <a:t>Heiligen Geist!</a:t>
            </a:r>
            <a:r>
              <a:rPr lang="de-DE" b="1" dirty="0" smtClean="0"/>
              <a:t> </a:t>
            </a:r>
          </a:p>
          <a:p>
            <a:pPr marL="82550" indent="0">
              <a:buNone/>
            </a:pPr>
            <a:r>
              <a:rPr lang="de-DE" b="1" dirty="0" smtClean="0">
                <a:solidFill>
                  <a:srgbClr val="FF0000"/>
                </a:solidFill>
              </a:rPr>
              <a:t>Welchen irgend ihr die Sünden vergebet, denen sind sie vergeben, welchen irgend ihr sie behaltet, sind sie behalten.</a:t>
            </a:r>
            <a:endParaRPr lang="de-DE" b="1" dirty="0">
              <a:solidFill>
                <a:srgbClr val="FF0000"/>
              </a:solidFill>
            </a:endParaRPr>
          </a:p>
        </p:txBody>
      </p:sp>
      <p:sp>
        <p:nvSpPr>
          <p:cNvPr id="4" name="Titel 1"/>
          <p:cNvSpPr>
            <a:spLocks noGrp="1"/>
          </p:cNvSpPr>
          <p:nvPr>
            <p:ph type="title"/>
          </p:nvPr>
        </p:nvSpPr>
        <p:spPr>
          <a:xfrm>
            <a:off x="457200" y="274638"/>
            <a:ext cx="8229600" cy="562074"/>
          </a:xfrm>
        </p:spPr>
        <p:txBody>
          <a:bodyPr>
            <a:normAutofit fontScale="90000"/>
          </a:bodyPr>
          <a:lstStyle/>
          <a:p>
            <a:r>
              <a:rPr lang="de-DE" dirty="0" smtClean="0"/>
              <a:t>Der Missionsbefehl</a:t>
            </a:r>
            <a:endParaRPr lang="de-DE" dirty="0"/>
          </a:p>
        </p:txBody>
      </p:sp>
      <p:sp>
        <p:nvSpPr>
          <p:cNvPr id="6" name="Titel 1"/>
          <p:cNvSpPr txBox="1">
            <a:spLocks/>
          </p:cNvSpPr>
          <p:nvPr/>
        </p:nvSpPr>
        <p:spPr>
          <a:xfrm>
            <a:off x="467544" y="692696"/>
            <a:ext cx="8229600" cy="562074"/>
          </a:xfrm>
          <a:prstGeom prst="rect">
            <a:avLst/>
          </a:prstGeom>
        </p:spPr>
        <p:txBody>
          <a:bodyPr vert="horz" rtlCol="0" anchor="ctr">
            <a:normAutofit fontScale="97500"/>
            <a:scene3d>
              <a:camera prst="orthographicFront"/>
              <a:lightRig rig="soft" dir="t"/>
            </a:scene3d>
            <a:sp3d prstMaterial="softEdge">
              <a:bevelT w="25400" h="25400"/>
            </a:sp3d>
          </a:bodyPr>
          <a:lstStyle/>
          <a:p>
            <a:pPr lvl="0">
              <a:spcBef>
                <a:spcPct val="0"/>
              </a:spcBef>
            </a:pPr>
            <a:r>
              <a:rPr lang="de-DE" sz="2400" b="1" dirty="0" smtClean="0">
                <a:solidFill>
                  <a:schemeClr val="bg1">
                    <a:lumMod val="50000"/>
                  </a:schemeClr>
                </a:solidFill>
              </a:rPr>
              <a:t>Johannes 20,19-23</a:t>
            </a:r>
            <a:endParaRPr kumimoji="0" lang="de-DE" sz="24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8"/>
            <a:ext cx="8507288" cy="4525963"/>
          </a:xfrm>
        </p:spPr>
        <p:txBody>
          <a:bodyPr>
            <a:normAutofit/>
          </a:bodyPr>
          <a:lstStyle/>
          <a:p>
            <a:pPr marL="82550" lvl="0" indent="0">
              <a:buNone/>
            </a:pPr>
            <a:r>
              <a:rPr lang="de-DE" b="1" dirty="0" smtClean="0">
                <a:solidFill>
                  <a:srgbClr val="FF0000"/>
                </a:solidFill>
              </a:rPr>
              <a:t>Aber ihr werdet Kraft empfangen, wenn der Heilige Geist auf euch gekommen ist;</a:t>
            </a:r>
          </a:p>
          <a:p>
            <a:pPr marL="82550" lvl="0" indent="0">
              <a:buNone/>
            </a:pPr>
            <a:r>
              <a:rPr lang="de-DE" b="1" dirty="0" smtClean="0"/>
              <a:t>und </a:t>
            </a:r>
            <a:r>
              <a:rPr lang="de-DE" b="1" dirty="0" smtClean="0">
                <a:solidFill>
                  <a:srgbClr val="FF0000"/>
                </a:solidFill>
              </a:rPr>
              <a:t>ihr werdet meine Zeugen sein</a:t>
            </a:r>
            <a:r>
              <a:rPr lang="de-DE" b="1" dirty="0" smtClean="0"/>
              <a:t>,</a:t>
            </a:r>
          </a:p>
          <a:p>
            <a:pPr marL="82550" lvl="0" indent="0">
              <a:buNone/>
            </a:pPr>
            <a:r>
              <a:rPr lang="de-DE" b="1" dirty="0" smtClean="0"/>
              <a:t>sowohl in Jerusalem, als auch in ganz Judäa und Samaria und bis an das Ende der Erde.</a:t>
            </a:r>
          </a:p>
          <a:p>
            <a:pPr marL="82550" lvl="0" indent="0">
              <a:buNone/>
            </a:pPr>
            <a:r>
              <a:rPr lang="de-DE" b="1" dirty="0" smtClean="0"/>
              <a:t>Und als er dies gesagt hatte, wurde er emporgehoben, indem sie es sahen, und eine Wolke nahm ihn auf vor ihren Augen hinweg.</a:t>
            </a:r>
            <a:endParaRPr lang="de-DE" b="1" dirty="0"/>
          </a:p>
        </p:txBody>
      </p:sp>
      <p:sp>
        <p:nvSpPr>
          <p:cNvPr id="4" name="Titel 1"/>
          <p:cNvSpPr>
            <a:spLocks noGrp="1"/>
          </p:cNvSpPr>
          <p:nvPr>
            <p:ph type="title"/>
          </p:nvPr>
        </p:nvSpPr>
        <p:spPr>
          <a:xfrm>
            <a:off x="457200" y="274638"/>
            <a:ext cx="8229600" cy="562074"/>
          </a:xfrm>
        </p:spPr>
        <p:txBody>
          <a:bodyPr>
            <a:normAutofit fontScale="90000"/>
          </a:bodyPr>
          <a:lstStyle/>
          <a:p>
            <a:r>
              <a:rPr lang="de-DE" dirty="0" smtClean="0"/>
              <a:t>Der Missionsbefehl</a:t>
            </a:r>
            <a:endParaRPr lang="de-DE" dirty="0"/>
          </a:p>
        </p:txBody>
      </p:sp>
      <p:sp>
        <p:nvSpPr>
          <p:cNvPr id="6" name="Titel 1"/>
          <p:cNvSpPr txBox="1">
            <a:spLocks/>
          </p:cNvSpPr>
          <p:nvPr/>
        </p:nvSpPr>
        <p:spPr>
          <a:xfrm>
            <a:off x="467544" y="692696"/>
            <a:ext cx="8229600" cy="562074"/>
          </a:xfrm>
          <a:prstGeom prst="rect">
            <a:avLst/>
          </a:prstGeom>
        </p:spPr>
        <p:txBody>
          <a:bodyPr vert="horz" rtlCol="0" anchor="ctr">
            <a:normAutofit fontScale="97500"/>
            <a:scene3d>
              <a:camera prst="orthographicFront"/>
              <a:lightRig rig="soft" dir="t"/>
            </a:scene3d>
            <a:sp3d prstMaterial="softEdge">
              <a:bevelT w="25400" h="25400"/>
            </a:sp3d>
          </a:bodyPr>
          <a:lstStyle/>
          <a:p>
            <a:pPr lvl="0">
              <a:spcBef>
                <a:spcPct val="0"/>
              </a:spcBef>
            </a:pPr>
            <a:r>
              <a:rPr lang="de-DE" sz="2400" b="1" dirty="0" smtClean="0">
                <a:solidFill>
                  <a:schemeClr val="bg1">
                    <a:lumMod val="50000"/>
                  </a:schemeClr>
                </a:solidFill>
              </a:rPr>
              <a:t>Apostelgeschichte 1,8-9</a:t>
            </a:r>
            <a:endParaRPr kumimoji="0" lang="de-DE" sz="2400" b="1" i="0" u="none" strike="noStrike" kern="1200" cap="none" spc="0" normalizeH="0" baseline="0" noProof="0" dirty="0">
              <a:ln>
                <a:noFill/>
              </a:ln>
              <a:solidFill>
                <a:schemeClr val="bg1">
                  <a:lumMod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196752"/>
          <a:ext cx="8291264" cy="4248472"/>
        </p:xfrm>
        <a:graphic>
          <a:graphicData uri="http://schemas.openxmlformats.org/drawingml/2006/table">
            <a:tbl>
              <a:tblPr firstRow="1" bandRow="1">
                <a:tableStyleId>{5C22544A-7EE6-4342-B048-85BDC9FD1C3A}</a:tableStyleId>
              </a:tblPr>
              <a:tblGrid>
                <a:gridCol w="1658253"/>
                <a:gridCol w="590450"/>
                <a:gridCol w="1939588"/>
                <a:gridCol w="2163387"/>
                <a:gridCol w="1939586"/>
              </a:tblGrid>
              <a:tr h="413182">
                <a:tc>
                  <a:txBody>
                    <a:bodyPr/>
                    <a:lstStyle/>
                    <a:p>
                      <a:r>
                        <a:rPr lang="de-DE" dirty="0" smtClean="0"/>
                        <a:t>Das Ziel</a:t>
                      </a:r>
                      <a:endParaRPr lang="de-DE" dirty="0"/>
                    </a:p>
                  </a:txBody>
                  <a:tcPr/>
                </a:tc>
                <a:tc>
                  <a:txBody>
                    <a:bodyPr/>
                    <a:lstStyle/>
                    <a:p>
                      <a:endParaRPr lang="de-DE" dirty="0"/>
                    </a:p>
                  </a:txBody>
                  <a:tcPr/>
                </a:tc>
                <a:tc gridSpan="3">
                  <a:txBody>
                    <a:bodyPr/>
                    <a:lstStyle/>
                    <a:p>
                      <a:r>
                        <a:rPr lang="de-DE" dirty="0" smtClean="0"/>
                        <a:t>Die einzelnen Schritte zu diesem Ziel</a:t>
                      </a:r>
                      <a:endParaRPr lang="de-DE" dirty="0"/>
                    </a:p>
                  </a:txBody>
                  <a:tcPr/>
                </a:tc>
                <a:tc hMerge="1">
                  <a:txBody>
                    <a:bodyPr/>
                    <a:lstStyle/>
                    <a:p>
                      <a:endParaRPr lang="de-DE" dirty="0"/>
                    </a:p>
                  </a:txBody>
                  <a:tcPr/>
                </a:tc>
                <a:tc hMerge="1">
                  <a:txBody>
                    <a:bodyPr/>
                    <a:lstStyle/>
                    <a:p>
                      <a:endParaRPr lang="de-DE" dirty="0"/>
                    </a:p>
                  </a:txBody>
                  <a:tcPr/>
                </a:tc>
              </a:tr>
              <a:tr h="1030624">
                <a:tc rowSpan="2">
                  <a:txBody>
                    <a:bodyPr/>
                    <a:lstStyle/>
                    <a:p>
                      <a:endParaRPr lang="de-DE" b="1" dirty="0" smtClean="0"/>
                    </a:p>
                    <a:p>
                      <a:r>
                        <a:rPr lang="de-DE" b="1" dirty="0" smtClean="0"/>
                        <a:t>Jünger machen</a:t>
                      </a:r>
                    </a:p>
                    <a:p>
                      <a:endParaRPr lang="de-DE" dirty="0" smtClean="0"/>
                    </a:p>
                    <a:p>
                      <a:endParaRPr lang="de-DE" dirty="0"/>
                    </a:p>
                    <a:p>
                      <a:r>
                        <a:rPr lang="de-DE" b="0" dirty="0" smtClean="0"/>
                        <a:t>Wie?</a:t>
                      </a:r>
                    </a:p>
                    <a:p>
                      <a:r>
                        <a:rPr lang="de-DE" b="1" dirty="0" smtClean="0"/>
                        <a:t>taufen </a:t>
                      </a:r>
                      <a:r>
                        <a:rPr lang="de-DE" sz="1500" b="1" dirty="0" smtClean="0"/>
                        <a:t>&amp;</a:t>
                      </a:r>
                    </a:p>
                    <a:p>
                      <a:r>
                        <a:rPr lang="de-DE" b="1" dirty="0" smtClean="0"/>
                        <a:t>lehren</a:t>
                      </a:r>
                      <a:r>
                        <a:rPr lang="de-DE" dirty="0" smtClean="0"/>
                        <a:t>,</a:t>
                      </a:r>
                    </a:p>
                    <a:p>
                      <a:r>
                        <a:rPr lang="de-DE" sz="1200" dirty="0" smtClean="0"/>
                        <a:t>alles zu bewahren, was der Herr geboten hat</a:t>
                      </a:r>
                      <a:endParaRPr lang="de-DE" sz="1200" dirty="0"/>
                    </a:p>
                  </a:txBody>
                  <a:tcPr>
                    <a:solidFill>
                      <a:schemeClr val="accent6">
                        <a:lumMod val="60000"/>
                        <a:lumOff val="40000"/>
                      </a:schemeClr>
                    </a:solidFill>
                  </a:tcPr>
                </a:tc>
                <a:tc rowSpan="2">
                  <a:txBody>
                    <a:bodyPr/>
                    <a:lstStyle/>
                    <a:p>
                      <a:endParaRPr lang="de-DE" dirty="0"/>
                    </a:p>
                  </a:txBody>
                  <a:tcPr/>
                </a:tc>
                <a:tc>
                  <a:txBody>
                    <a:bodyPr/>
                    <a:lstStyle/>
                    <a:p>
                      <a:endParaRPr lang="de-DE" b="1" i="1" dirty="0" smtClean="0"/>
                    </a:p>
                    <a:p>
                      <a:r>
                        <a:rPr lang="de-DE" b="1" i="1" dirty="0" smtClean="0"/>
                        <a:t>1. Hingehen</a:t>
                      </a:r>
                      <a:endParaRPr lang="de-DE" b="1" i="1" dirty="0"/>
                    </a:p>
                  </a:txBody>
                  <a:tcPr/>
                </a:tc>
                <a:tc>
                  <a:txBody>
                    <a:bodyPr/>
                    <a:lstStyle/>
                    <a:p>
                      <a:endParaRPr lang="de-DE" b="1" i="1" dirty="0" smtClean="0"/>
                    </a:p>
                    <a:p>
                      <a:r>
                        <a:rPr lang="de-DE" b="1" i="1" dirty="0" smtClean="0"/>
                        <a:t>2. Predigen,</a:t>
                      </a:r>
                      <a:br>
                        <a:rPr lang="de-DE" b="1" i="1" dirty="0" smtClean="0"/>
                      </a:br>
                      <a:r>
                        <a:rPr lang="de-DE" b="1" i="1" dirty="0" smtClean="0"/>
                        <a:t>bezeugen</a:t>
                      </a:r>
                      <a:endParaRPr lang="de-DE" b="1" i="1" dirty="0"/>
                    </a:p>
                  </a:txBody>
                  <a:tcPr/>
                </a:tc>
                <a:tc>
                  <a:txBody>
                    <a:bodyPr/>
                    <a:lstStyle/>
                    <a:p>
                      <a:endParaRPr lang="de-DE" b="1" i="1" dirty="0" smtClean="0"/>
                    </a:p>
                    <a:p>
                      <a:r>
                        <a:rPr lang="de-DE" b="1" i="1" dirty="0" smtClean="0"/>
                        <a:t>3. Sünden vergeben</a:t>
                      </a:r>
                      <a:endParaRPr lang="de-DE" b="1" i="1" dirty="0"/>
                    </a:p>
                  </a:txBody>
                  <a:tcPr/>
                </a:tc>
              </a:tr>
              <a:tr h="2167885">
                <a:tc vMerge="1">
                  <a:txBody>
                    <a:bodyPr/>
                    <a:lstStyle/>
                    <a:p>
                      <a:endParaRPr lang="de-DE" sz="1200" dirty="0"/>
                    </a:p>
                  </a:txBody>
                  <a:tcPr/>
                </a:tc>
                <a:tc vMerge="1">
                  <a:txBody>
                    <a:bodyPr/>
                    <a:lstStyle/>
                    <a:p>
                      <a:endParaRPr lang="de-DE" dirty="0"/>
                    </a:p>
                  </a:txBody>
                  <a:tcPr/>
                </a:tc>
                <a:tc>
                  <a:txBody>
                    <a:bodyPr/>
                    <a:lstStyle/>
                    <a:p>
                      <a:r>
                        <a:rPr lang="de-DE" dirty="0" smtClean="0"/>
                        <a:t>Ich sende euch</a:t>
                      </a:r>
                    </a:p>
                    <a:p>
                      <a:r>
                        <a:rPr lang="de-DE" dirty="0" smtClean="0"/>
                        <a:t>in der Kraft des Heiligen Geistes, ausgehend</a:t>
                      </a:r>
                      <a:r>
                        <a:rPr lang="de-DE" baseline="0" dirty="0" smtClean="0"/>
                        <a:t> von Jerusalem bis an das Ende der Erde</a:t>
                      </a:r>
                      <a:endParaRPr lang="de-DE" dirty="0"/>
                    </a:p>
                  </a:txBody>
                  <a:tcPr/>
                </a:tc>
                <a:tc>
                  <a:txBody>
                    <a:bodyPr/>
                    <a:lstStyle/>
                    <a:p>
                      <a:pPr marL="177800" indent="-177800">
                        <a:buFont typeface="Arial" pitchFamily="34" charset="0"/>
                        <a:buChar char="•"/>
                      </a:pPr>
                      <a:r>
                        <a:rPr lang="de-DE" dirty="0" smtClean="0"/>
                        <a:t>Der ganzen Welt, Schöpfung</a:t>
                      </a:r>
                      <a:r>
                        <a:rPr lang="de-DE" baseline="0" dirty="0" smtClean="0"/>
                        <a:t> (allen Menschen)</a:t>
                      </a:r>
                    </a:p>
                    <a:p>
                      <a:pPr marL="177800" indent="-177800">
                        <a:buFont typeface="Arial" pitchFamily="34" charset="0"/>
                        <a:buChar char="•"/>
                      </a:pPr>
                      <a:r>
                        <a:rPr lang="de-DE" baseline="0" dirty="0" smtClean="0"/>
                        <a:t>Zeichen bestätig-</a:t>
                      </a:r>
                      <a:r>
                        <a:rPr lang="de-DE" baseline="0" dirty="0" err="1" smtClean="0"/>
                        <a:t>ten</a:t>
                      </a:r>
                      <a:r>
                        <a:rPr lang="de-DE" baseline="0" dirty="0" smtClean="0"/>
                        <a:t> die Predigt</a:t>
                      </a:r>
                      <a:endParaRPr lang="de-DE" dirty="0"/>
                    </a:p>
                  </a:txBody>
                  <a:tcPr/>
                </a:tc>
                <a:tc>
                  <a:txBody>
                    <a:bodyPr/>
                    <a:lstStyle/>
                    <a:p>
                      <a:r>
                        <a:rPr lang="de-DE" dirty="0" smtClean="0"/>
                        <a:t>Welchen</a:t>
                      </a:r>
                      <a:r>
                        <a:rPr lang="de-DE" baseline="0" dirty="0" smtClean="0"/>
                        <a:t> </a:t>
                      </a:r>
                      <a:r>
                        <a:rPr lang="de-DE" dirty="0" smtClean="0"/>
                        <a:t>irgend ihr die Sünden vergebt,</a:t>
                      </a:r>
                    </a:p>
                    <a:p>
                      <a:r>
                        <a:rPr lang="de-DE" dirty="0" smtClean="0"/>
                        <a:t>denen sind sie vergeben.</a:t>
                      </a:r>
                      <a:endParaRPr lang="de-DE" dirty="0"/>
                    </a:p>
                  </a:txBody>
                  <a:tcPr/>
                </a:tc>
              </a:tr>
              <a:tr h="636781">
                <a:tc gridSpan="5">
                  <a:txBody>
                    <a:bodyPr/>
                    <a:lstStyle/>
                    <a:p>
                      <a:pPr algn="ctr"/>
                      <a:r>
                        <a:rPr lang="de-DE" b="1" dirty="0" smtClean="0"/>
                        <a:t>„Ich bin bei euch bis an des Ende</a:t>
                      </a:r>
                      <a:r>
                        <a:rPr lang="de-DE" b="1" baseline="0" dirty="0" smtClean="0"/>
                        <a:t> der Zeit!“</a:t>
                      </a:r>
                      <a:endParaRPr lang="de-DE" b="1" dirty="0"/>
                    </a:p>
                  </a:txBody>
                  <a:tcPr anchor="ct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r>
            </a:tbl>
          </a:graphicData>
        </a:graphic>
      </p:graphicFrame>
      <p:sp>
        <p:nvSpPr>
          <p:cNvPr id="5" name="Titel 1"/>
          <p:cNvSpPr>
            <a:spLocks noGrp="1"/>
          </p:cNvSpPr>
          <p:nvPr>
            <p:ph type="title"/>
          </p:nvPr>
        </p:nvSpPr>
        <p:spPr>
          <a:xfrm>
            <a:off x="457200" y="274638"/>
            <a:ext cx="8229600" cy="562074"/>
          </a:xfrm>
        </p:spPr>
        <p:txBody>
          <a:bodyPr>
            <a:normAutofit fontScale="90000"/>
          </a:bodyPr>
          <a:lstStyle/>
          <a:p>
            <a:r>
              <a:rPr lang="de-DE" dirty="0" smtClean="0"/>
              <a:t>Der Missionsbefehl</a:t>
            </a:r>
            <a:endParaRPr lang="de-DE" dirty="0"/>
          </a:p>
        </p:txBody>
      </p:sp>
      <p:sp>
        <p:nvSpPr>
          <p:cNvPr id="6" name="Pfeil nach links 5"/>
          <p:cNvSpPr/>
          <p:nvPr/>
        </p:nvSpPr>
        <p:spPr>
          <a:xfrm>
            <a:off x="2219486" y="1772816"/>
            <a:ext cx="344745" cy="583175"/>
          </a:xfrm>
          <a:prstGeom prst="leftArrow">
            <a:avLst>
              <a:gd name="adj1" fmla="val 60000"/>
              <a:gd name="adj2" fmla="val 50000"/>
            </a:avLst>
          </a:prstGeom>
          <a:solidFill>
            <a:schemeClr val="bg1"/>
          </a:solid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sp>
        <p:nvSpPr>
          <p:cNvPr id="7" name="Pfeil nach links 6"/>
          <p:cNvSpPr/>
          <p:nvPr/>
        </p:nvSpPr>
        <p:spPr>
          <a:xfrm>
            <a:off x="2239816" y="2773817"/>
            <a:ext cx="344745" cy="583175"/>
          </a:xfrm>
          <a:prstGeom prst="leftArrow">
            <a:avLst>
              <a:gd name="adj1" fmla="val 60000"/>
              <a:gd name="adj2" fmla="val 50000"/>
            </a:avLst>
          </a:prstGeom>
          <a:solidFill>
            <a:schemeClr val="bg1"/>
          </a:solid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sp>
        <p:nvSpPr>
          <p:cNvPr id="8" name="Pfeil nach links 7"/>
          <p:cNvSpPr/>
          <p:nvPr/>
        </p:nvSpPr>
        <p:spPr>
          <a:xfrm>
            <a:off x="2239816" y="3781929"/>
            <a:ext cx="344745" cy="583175"/>
          </a:xfrm>
          <a:prstGeom prst="leftArrow">
            <a:avLst>
              <a:gd name="adj1" fmla="val 60000"/>
              <a:gd name="adj2" fmla="val 50000"/>
            </a:avLst>
          </a:prstGeom>
          <a:solidFill>
            <a:schemeClr val="bg1"/>
          </a:solidFill>
        </p:spPr>
        <p:style>
          <a:lnRef idx="0">
            <a:schemeClr val="lt1">
              <a:hueOff val="0"/>
              <a:satOff val="0"/>
              <a:lumOff val="0"/>
              <a:alphaOff val="0"/>
            </a:schemeClr>
          </a:lnRef>
          <a:fillRef idx="1">
            <a:schemeClr val="accent2">
              <a:hueOff val="3511139"/>
              <a:satOff val="-4379"/>
              <a:lumOff val="1030"/>
              <a:alphaOff val="0"/>
            </a:schemeClr>
          </a:fillRef>
          <a:effectRef idx="0">
            <a:schemeClr val="accent2">
              <a:hueOff val="3511139"/>
              <a:satOff val="-4379"/>
              <a:lumOff val="1030"/>
              <a:alphaOff val="0"/>
            </a:schemeClr>
          </a:effectRef>
          <a:fontRef idx="minor">
            <a:schemeClr val="lt1">
              <a:hueOff val="0"/>
              <a:satOff val="0"/>
              <a:lumOff val="0"/>
              <a:alphaOff val="0"/>
            </a:schemeClr>
          </a:fontRef>
        </p:style>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1392</Words>
  <Application>Microsoft Office PowerPoint</Application>
  <PresentationFormat>Bildschirmpräsentation (4:3)</PresentationFormat>
  <Paragraphs>242</Paragraphs>
  <Slides>33</Slides>
  <Notes>0</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Deimos</vt:lpstr>
      <vt:lpstr>Evangelisation – persönlich und als Gemeinde</vt:lpstr>
      <vt:lpstr>1. Das Schicksal der Verlorenen</vt:lpstr>
      <vt:lpstr>2. Definition unserer Aufgabe</vt:lpstr>
      <vt:lpstr>Der Missionsbefehl</vt:lpstr>
      <vt:lpstr>Der Missionsbefehl</vt:lpstr>
      <vt:lpstr>Der Missionsbefehl</vt:lpstr>
      <vt:lpstr>Der Missionsbefehl</vt:lpstr>
      <vt:lpstr>Der Missionsbefehl</vt:lpstr>
      <vt:lpstr>Der Missionsbefehl</vt:lpstr>
      <vt:lpstr>3. Die Wichtigkeit der persönlichen Beziehungen als Basis für die Kommunikation des Evangeliums</vt:lpstr>
      <vt:lpstr>Das Haus</vt:lpstr>
      <vt:lpstr>Das Beziehungsnetz der ersten Jünger Jesu</vt:lpstr>
      <vt:lpstr>Gemeindegründung Mattighofen</vt:lpstr>
      <vt:lpstr>Umfrage</vt:lpstr>
      <vt:lpstr>Wichtigkeit von persönlichen Beziehungen</vt:lpstr>
      <vt:lpstr>3. a) Allen alles werden</vt:lpstr>
      <vt:lpstr>4. Die Verkündigung  des Evangeliums in einer säkularisierenden Welt</vt:lpstr>
      <vt:lpstr>Der Glaube kommt aus der Verkündigung</vt:lpstr>
      <vt:lpstr>Der Glaube kommt aus der Verkündigung</vt:lpstr>
      <vt:lpstr>4. a) Video „Multimedia Glaubenskurs Vertikal“</vt:lpstr>
      <vt:lpstr>4. b) Fragen</vt:lpstr>
      <vt:lpstr>5. Wandel in Weisheit gegenüber denen, die draußen sind</vt:lpstr>
      <vt:lpstr>Wandel in Weisheit</vt:lpstr>
      <vt:lpstr>Fünf Kommunikationsebenen</vt:lpstr>
      <vt:lpstr>Problema</vt:lpstr>
      <vt:lpstr>Problema</vt:lpstr>
      <vt:lpstr>Der Prozess des Evangelisierens</vt:lpstr>
      <vt:lpstr>6. Evangelisieren, nicht moralisieren</vt:lpstr>
      <vt:lpstr>Evangelisieren, nicht moralisieren</vt:lpstr>
      <vt:lpstr>7. Evangelisation ist ein Prozess</vt:lpstr>
      <vt:lpstr>Die Skala von Dr. Engel</vt:lpstr>
      <vt:lpstr>Evangelisation – persönlich und als Gemeinde</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Evangelisation - persönlich und als Gemeinde</dc:title>
  <dc:creator>Christoph Hochmuth</dc:creator>
  <cp:lastModifiedBy>Me</cp:lastModifiedBy>
  <cp:revision>126</cp:revision>
  <dcterms:created xsi:type="dcterms:W3CDTF">2012-03-13T14:53:17Z</dcterms:created>
  <dcterms:modified xsi:type="dcterms:W3CDTF">2015-12-19T18:54:41Z</dcterms:modified>
</cp:coreProperties>
</file>