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Lst>
  <p:notesMasterIdLst>
    <p:notesMasterId r:id="rId38"/>
  </p:notesMasterIdLst>
  <p:handoutMasterIdLst>
    <p:handoutMasterId r:id="rId39"/>
  </p:handoutMasterIdLst>
  <p:sldIdLst>
    <p:sldId id="256" r:id="rId3"/>
    <p:sldId id="258" r:id="rId4"/>
    <p:sldId id="291" r:id="rId5"/>
    <p:sldId id="259" r:id="rId6"/>
    <p:sldId id="260" r:id="rId7"/>
    <p:sldId id="261" r:id="rId8"/>
    <p:sldId id="287" r:id="rId9"/>
    <p:sldId id="284" r:id="rId10"/>
    <p:sldId id="285" r:id="rId11"/>
    <p:sldId id="286" r:id="rId12"/>
    <p:sldId id="262" r:id="rId13"/>
    <p:sldId id="263" r:id="rId14"/>
    <p:sldId id="264" r:id="rId15"/>
    <p:sldId id="265" r:id="rId16"/>
    <p:sldId id="266" r:id="rId17"/>
    <p:sldId id="267" r:id="rId18"/>
    <p:sldId id="268" r:id="rId19"/>
    <p:sldId id="282" r:id="rId20"/>
    <p:sldId id="283" r:id="rId21"/>
    <p:sldId id="290" r:id="rId22"/>
    <p:sldId id="288" r:id="rId23"/>
    <p:sldId id="289" r:id="rId24"/>
    <p:sldId id="281"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Lst>
  <p:sldSz cx="13004800" cy="9753600"/>
  <p:notesSz cx="6858000" cy="9144000"/>
  <p:defaultTextStyle>
    <a:defPPr>
      <a:defRPr lang="en-US"/>
    </a:defPPr>
    <a:lvl1pPr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1pPr>
    <a:lvl2pPr marL="4572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2pPr>
    <a:lvl3pPr marL="9144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3pPr>
    <a:lvl4pPr marL="13716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4pPr>
    <a:lvl5pPr marL="1828800" algn="l" rtl="0" fontAlgn="base">
      <a:spcBef>
        <a:spcPct val="0"/>
      </a:spcBef>
      <a:spcAft>
        <a:spcPct val="0"/>
      </a:spcAft>
      <a:defRPr sz="3500" kern="1200">
        <a:solidFill>
          <a:srgbClr val="000000"/>
        </a:solidFill>
        <a:latin typeface="Frutiger Next Pro Light" charset="0"/>
        <a:ea typeface="ＭＳ Ｐゴシック" charset="0"/>
        <a:cs typeface="ＭＳ Ｐゴシック" charset="0"/>
        <a:sym typeface="Frutiger Next Pro Light" charset="0"/>
      </a:defRPr>
    </a:lvl5pPr>
    <a:lvl6pPr marL="22860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6pPr>
    <a:lvl7pPr marL="27432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7pPr>
    <a:lvl8pPr marL="32004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8pPr>
    <a:lvl9pPr marL="3657600" algn="l" defTabSz="457200" rtl="0" eaLnBrk="1" latinLnBrk="0" hangingPunct="1">
      <a:defRPr sz="3500" kern="1200">
        <a:solidFill>
          <a:srgbClr val="000000"/>
        </a:solidFill>
        <a:latin typeface="Frutiger Next Pro Light" charset="0"/>
        <a:ea typeface="ＭＳ Ｐゴシック" charset="0"/>
        <a:cs typeface="ＭＳ Ｐゴシック" charset="0"/>
        <a:sym typeface="Frutiger Next Pro Light" charset="0"/>
      </a:defRPr>
    </a:lvl9pPr>
  </p:defaultTextStyle>
  <p:extLst>
    <p:ext uri="{EFAFB233-063F-42B5-8137-9DF3F51BA10A}">
      <p15:sldGuideLst xmlns:p15="http://schemas.microsoft.com/office/powerpoint/2012/main" xmlns="">
        <p15:guide id="1" orient="horz" pos="3072">
          <p15:clr>
            <a:srgbClr val="A4A3A4"/>
          </p15:clr>
        </p15:guide>
        <p15:guide id="2" pos="409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ittlere Formatvorlage 1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616DA210-FB5B-4158-B5E0-FEB733F419BA}" styleName="Helle Formatvorlag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03447BB-5D67-496B-8E87-E561075AD55C}" styleName="Dunkle Formatvorlage 1 - Akz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56"/>
    <p:restoredTop sz="94686"/>
  </p:normalViewPr>
  <p:slideViewPr>
    <p:cSldViewPr>
      <p:cViewPr>
        <p:scale>
          <a:sx n="75" d="100"/>
          <a:sy n="75" d="100"/>
        </p:scale>
        <p:origin x="-1422" y="-450"/>
      </p:cViewPr>
      <p:guideLst>
        <p:guide orient="horz" pos="3072"/>
        <p:guide pos="409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4" d="100"/>
          <a:sy n="54" d="100"/>
        </p:scale>
        <p:origin x="-2768"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A12F7A-69BC-A744-8B2C-C1C3C26969E5}" type="datetimeFigureOut">
              <a:rPr lang="de-DE" smtClean="0"/>
              <a:t>26.10.2016</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46BE50-B078-F94E-9F4C-73E3311014D6}" type="slidenum">
              <a:rPr lang="de-DE" smtClean="0"/>
              <a:t>‹Nr.›</a:t>
            </a:fld>
            <a:endParaRPr lang="de-DE"/>
          </a:p>
        </p:txBody>
      </p:sp>
    </p:spTree>
    <p:extLst>
      <p:ext uri="{BB962C8B-B14F-4D97-AF65-F5344CB8AC3E}">
        <p14:creationId xmlns:p14="http://schemas.microsoft.com/office/powerpoint/2010/main" val="15924906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Aqua かな" charset="0"/>
                <a:cs typeface=".Aqua かな" charset="0"/>
              </a:defRPr>
            </a:lvl1pPr>
          </a:lstStyle>
          <a:p>
            <a:pPr>
              <a:defRPr/>
            </a:pPr>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cs typeface=".Aqua かな" charset="0"/>
              </a:defRPr>
            </a:lvl1pPr>
          </a:lstStyle>
          <a:p>
            <a:pPr>
              <a:defRPr/>
            </a:pPr>
            <a:fld id="{26D105F0-DF59-C043-86BE-B652E5753958}" type="datetimeFigureOut">
              <a:rPr lang="de-CH" smtClean="0"/>
              <a:pPr>
                <a:defRPr/>
              </a:pPr>
              <a:t>26.10.2016</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CH"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de-DE" noProof="0"/>
              <a:t>Textmasterformate durch Klicken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CH"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Aqua かな" charset="0"/>
                <a:cs typeface=".Aqua かな" charset="0"/>
              </a:defRPr>
            </a:lvl1pPr>
          </a:lstStyle>
          <a:p>
            <a:pPr>
              <a:defRPr/>
            </a:pPr>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cs typeface=".Aqua かな" charset="0"/>
              </a:defRPr>
            </a:lvl1pPr>
          </a:lstStyle>
          <a:p>
            <a:pPr>
              <a:defRPr/>
            </a:pPr>
            <a:fld id="{21B8CF0B-FD3A-E540-B2DB-9C04EB29C0C9}" type="slidenum">
              <a:rPr lang="de-CH"/>
              <a:pPr>
                <a:defRPr/>
              </a:pPr>
              <a:t>‹Nr.›</a:t>
            </a:fld>
            <a:endParaRPr lang="de-CH"/>
          </a:p>
        </p:txBody>
      </p:sp>
    </p:spTree>
    <p:extLst>
      <p:ext uri="{BB962C8B-B14F-4D97-AF65-F5344CB8AC3E}">
        <p14:creationId xmlns:p14="http://schemas.microsoft.com/office/powerpoint/2010/main" val="219964107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pPr>
              <a:defRPr/>
            </a:pPr>
            <a:fld id="{21B8CF0B-FD3A-E540-B2DB-9C04EB29C0C9}" type="slidenum">
              <a:rPr lang="de-CH" smtClean="0"/>
              <a:pPr>
                <a:defRPr/>
              </a:pPr>
              <a:t>1</a:t>
            </a:fld>
            <a:endParaRPr lang="de-CH"/>
          </a:p>
        </p:txBody>
      </p:sp>
    </p:spTree>
    <p:extLst>
      <p:ext uri="{BB962C8B-B14F-4D97-AF65-F5344CB8AC3E}">
        <p14:creationId xmlns:p14="http://schemas.microsoft.com/office/powerpoint/2010/main" val="3310068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2578100" y="1996480"/>
            <a:ext cx="9982200" cy="4392488"/>
          </a:xfrm>
        </p:spPr>
        <p:txBody>
          <a:bodyPr/>
          <a:lstStyle/>
          <a:p>
            <a:r>
              <a:rPr lang="de-DE" dirty="0" smtClean="0"/>
              <a:t>Mastertitelformat bearbeiten</a:t>
            </a:r>
            <a:endParaRPr lang="de-CH" dirty="0"/>
          </a:p>
        </p:txBody>
      </p:sp>
      <p:sp>
        <p:nvSpPr>
          <p:cNvPr id="3" name="Foliennummernplatzhalter 3"/>
          <p:cNvSpPr>
            <a:spLocks noGrp="1"/>
          </p:cNvSpPr>
          <p:nvPr>
            <p:ph type="sldNum" sz="quarter" idx="10"/>
          </p:nvPr>
        </p:nvSpPr>
        <p:spPr>
          <a:xfrm>
            <a:off x="12560300" y="8999538"/>
            <a:ext cx="444500" cy="414337"/>
          </a:xfrm>
        </p:spPr>
        <p:txBody>
          <a:bodyPr/>
          <a:lstStyle>
            <a:lvl1pPr>
              <a:defRPr/>
            </a:lvl1pPr>
          </a:lstStyle>
          <a:p>
            <a:pPr>
              <a:defRPr/>
            </a:pPr>
            <a:fld id="{C9AFD3EC-60C8-6448-9022-08F38BB96586}" type="slidenum">
              <a:rPr lang="en-US"/>
              <a:pPr>
                <a:defRPr/>
              </a:pPr>
              <a:t>‹Nr.›</a:t>
            </a:fld>
            <a:endParaRPr lang="en-US"/>
          </a:p>
        </p:txBody>
      </p:sp>
    </p:spTree>
    <p:extLst>
      <p:ext uri="{BB962C8B-B14F-4D97-AF65-F5344CB8AC3E}">
        <p14:creationId xmlns:p14="http://schemas.microsoft.com/office/powerpoint/2010/main" val="445185389"/>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173808" y="772344"/>
            <a:ext cx="11055350" cy="4176464"/>
          </a:xfrm>
        </p:spPr>
        <p:txBody>
          <a:bodyPr/>
          <a:lstStyle/>
          <a:p>
            <a:r>
              <a:rPr lang="de-DE" smtClean="0"/>
              <a:t>Mastertitelformat bearbeiten</a:t>
            </a:r>
            <a:endParaRPr lang="de-CH" dirty="0"/>
          </a:p>
        </p:txBody>
      </p:sp>
      <p:sp>
        <p:nvSpPr>
          <p:cNvPr id="3" name="Untertitel 2"/>
          <p:cNvSpPr>
            <a:spLocks noGrp="1"/>
          </p:cNvSpPr>
          <p:nvPr>
            <p:ph type="subTitle" idx="1"/>
          </p:nvPr>
        </p:nvSpPr>
        <p:spPr>
          <a:xfrm>
            <a:off x="1951038" y="5527675"/>
            <a:ext cx="9102725"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Master-Untertitelformat bearbeiten</a:t>
            </a:r>
            <a:endParaRPr lang="de-CH" dirty="0"/>
          </a:p>
        </p:txBody>
      </p:sp>
      <p:sp>
        <p:nvSpPr>
          <p:cNvPr id="4" name="Text Box 4"/>
          <p:cNvSpPr txBox="1">
            <a:spLocks noGrp="1" noChangeArrowheads="1"/>
          </p:cNvSpPr>
          <p:nvPr>
            <p:ph type="sldNum" sz="quarter" idx="10"/>
          </p:nvPr>
        </p:nvSpPr>
        <p:spPr>
          <a:ln/>
        </p:spPr>
        <p:txBody>
          <a:bodyPr/>
          <a:lstStyle>
            <a:lvl1pPr>
              <a:defRPr/>
            </a:lvl1pPr>
          </a:lstStyle>
          <a:p>
            <a:pPr>
              <a:defRPr/>
            </a:pPr>
            <a:fld id="{7FC778D8-B49F-E64F-AA10-87B5E6284838}" type="slidenum">
              <a:rPr lang="en-US"/>
              <a:pPr>
                <a:defRPr/>
              </a:pPr>
              <a:t>‹Nr.›</a:t>
            </a:fld>
            <a:endParaRPr lang="en-US" dirty="0"/>
          </a:p>
        </p:txBody>
      </p:sp>
    </p:spTree>
    <p:extLst>
      <p:ext uri="{BB962C8B-B14F-4D97-AF65-F5344CB8AC3E}">
        <p14:creationId xmlns:p14="http://schemas.microsoft.com/office/powerpoint/2010/main" val="3821900770"/>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4"/>
          <p:cNvSpPr txBox="1">
            <a:spLocks noGrp="1" noChangeArrowheads="1"/>
          </p:cNvSpPr>
          <p:nvPr>
            <p:ph type="sldNum" sz="quarter" idx="10"/>
          </p:nvPr>
        </p:nvSpPr>
        <p:spPr>
          <a:ln/>
        </p:spPr>
        <p:txBody>
          <a:bodyPr/>
          <a:lstStyle>
            <a:lvl1pPr>
              <a:defRPr/>
            </a:lvl1pPr>
          </a:lstStyle>
          <a:p>
            <a:pPr>
              <a:defRPr/>
            </a:pPr>
            <a:fld id="{4917E6F2-3051-6E4D-8F20-CF6A98C0768D}" type="slidenum">
              <a:rPr lang="en-US"/>
              <a:pPr>
                <a:defRPr/>
              </a:pPr>
              <a:t>‹Nr.›</a:t>
            </a:fld>
            <a:endParaRPr lang="en-US" dirty="0"/>
          </a:p>
        </p:txBody>
      </p:sp>
    </p:spTree>
    <p:extLst>
      <p:ext uri="{BB962C8B-B14F-4D97-AF65-F5344CB8AC3E}">
        <p14:creationId xmlns:p14="http://schemas.microsoft.com/office/powerpoint/2010/main" val="420452526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CH" dirty="0"/>
          </a:p>
        </p:txBody>
      </p:sp>
      <p:sp>
        <p:nvSpPr>
          <p:cNvPr id="3" name="Inhaltsplatzhalter 2"/>
          <p:cNvSpPr>
            <a:spLocks noGrp="1"/>
          </p:cNvSpPr>
          <p:nvPr>
            <p:ph sz="half" idx="1"/>
          </p:nvPr>
        </p:nvSpPr>
        <p:spPr>
          <a:xfrm>
            <a:off x="469900" y="1143000"/>
            <a:ext cx="6108700" cy="702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Inhaltsplatzhalter 3"/>
          <p:cNvSpPr>
            <a:spLocks noGrp="1"/>
          </p:cNvSpPr>
          <p:nvPr>
            <p:ph sz="half" idx="2"/>
          </p:nvPr>
        </p:nvSpPr>
        <p:spPr>
          <a:xfrm>
            <a:off x="6731000" y="1143000"/>
            <a:ext cx="6108700" cy="7023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 Box 8"/>
          <p:cNvSpPr txBox="1">
            <a:spLocks noGrp="1" noChangeArrowheads="1"/>
          </p:cNvSpPr>
          <p:nvPr>
            <p:ph type="sldNum" sz="quarter" idx="10"/>
          </p:nvPr>
        </p:nvSpPr>
        <p:spPr>
          <a:ln/>
        </p:spPr>
        <p:txBody>
          <a:bodyPr/>
          <a:lstStyle>
            <a:lvl1pPr>
              <a:defRPr/>
            </a:lvl1pPr>
          </a:lstStyle>
          <a:p>
            <a:pPr>
              <a:defRPr/>
            </a:pPr>
            <a:fld id="{1F383671-A3EE-3743-86F7-BEE3416C2D56}" type="slidenum">
              <a:rPr lang="en-US"/>
              <a:pPr>
                <a:defRPr/>
              </a:pPr>
              <a:t>‹Nr.›</a:t>
            </a:fld>
            <a:endParaRPr lang="en-US"/>
          </a:p>
        </p:txBody>
      </p:sp>
    </p:spTree>
    <p:extLst>
      <p:ext uri="{BB962C8B-B14F-4D97-AF65-F5344CB8AC3E}">
        <p14:creationId xmlns:p14="http://schemas.microsoft.com/office/powerpoint/2010/main" val="815440759"/>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Titelmasterformat durch Klicken bearbeiten</a:t>
            </a:r>
            <a:endParaRPr lang="de-CH" dirty="0"/>
          </a:p>
        </p:txBody>
      </p:sp>
      <p:sp>
        <p:nvSpPr>
          <p:cNvPr id="3" name="Inhaltsplatzhalter 2"/>
          <p:cNvSpPr>
            <a:spLocks noGrp="1"/>
          </p:cNvSpPr>
          <p:nvPr>
            <p:ph idx="1"/>
          </p:nvPr>
        </p:nvSpPr>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4" name="Text Box 8"/>
          <p:cNvSpPr txBox="1">
            <a:spLocks noGrp="1" noChangeArrowheads="1"/>
          </p:cNvSpPr>
          <p:nvPr>
            <p:ph type="sldNum" sz="quarter" idx="10"/>
          </p:nvPr>
        </p:nvSpPr>
        <p:spPr>
          <a:ln/>
        </p:spPr>
        <p:txBody>
          <a:bodyPr/>
          <a:lstStyle>
            <a:lvl1pPr>
              <a:defRPr/>
            </a:lvl1pPr>
          </a:lstStyle>
          <a:p>
            <a:pPr>
              <a:defRPr/>
            </a:pPr>
            <a:fld id="{2F51171A-486E-864D-ACB5-2B9A1596134B}" type="slidenum">
              <a:rPr lang="en-US"/>
              <a:pPr>
                <a:defRPr/>
              </a:pPr>
              <a:t>‹Nr.›</a:t>
            </a:fld>
            <a:endParaRPr lang="en-US" dirty="0"/>
          </a:p>
        </p:txBody>
      </p:sp>
    </p:spTree>
    <p:extLst>
      <p:ext uri="{BB962C8B-B14F-4D97-AF65-F5344CB8AC3E}">
        <p14:creationId xmlns:p14="http://schemas.microsoft.com/office/powerpoint/2010/main" val="1001400843"/>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Text Box 8"/>
          <p:cNvSpPr txBox="1">
            <a:spLocks noGrp="1" noChangeArrowheads="1"/>
          </p:cNvSpPr>
          <p:nvPr>
            <p:ph type="sldNum" sz="quarter" idx="10"/>
          </p:nvPr>
        </p:nvSpPr>
        <p:spPr>
          <a:ln/>
        </p:spPr>
        <p:txBody>
          <a:bodyPr/>
          <a:lstStyle>
            <a:lvl1pPr>
              <a:defRPr/>
            </a:lvl1pPr>
          </a:lstStyle>
          <a:p>
            <a:pPr>
              <a:defRPr/>
            </a:pPr>
            <a:fld id="{92D6ACB6-9E57-3642-BD08-3355396CF0FE}" type="slidenum">
              <a:rPr lang="en-US"/>
              <a:pPr>
                <a:defRPr/>
              </a:pPr>
              <a:t>‹Nr.›</a:t>
            </a:fld>
            <a:endParaRPr lang="en-US" dirty="0"/>
          </a:p>
        </p:txBody>
      </p:sp>
    </p:spTree>
    <p:extLst>
      <p:ext uri="{BB962C8B-B14F-4D97-AF65-F5344CB8AC3E}">
        <p14:creationId xmlns:p14="http://schemas.microsoft.com/office/powerpoint/2010/main" val="1123758385"/>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Text Box 8"/>
          <p:cNvSpPr txBox="1">
            <a:spLocks noGrp="1" noChangeArrowheads="1"/>
          </p:cNvSpPr>
          <p:nvPr>
            <p:ph type="sldNum" sz="quarter" idx="10"/>
          </p:nvPr>
        </p:nvSpPr>
        <p:spPr>
          <a:ln/>
        </p:spPr>
        <p:txBody>
          <a:bodyPr/>
          <a:lstStyle>
            <a:lvl1pPr>
              <a:defRPr/>
            </a:lvl1pPr>
          </a:lstStyle>
          <a:p>
            <a:pPr>
              <a:defRPr/>
            </a:pPr>
            <a:fld id="{1ACDD6B5-6689-6D42-A3BE-1817A4F8DDC9}" type="slidenum">
              <a:rPr lang="en-US"/>
              <a:pPr>
                <a:defRPr/>
              </a:pPr>
              <a:t>‹Nr.›</a:t>
            </a:fld>
            <a:endParaRPr lang="en-US"/>
          </a:p>
        </p:txBody>
      </p:sp>
    </p:spTree>
    <p:extLst>
      <p:ext uri="{BB962C8B-B14F-4D97-AF65-F5344CB8AC3E}">
        <p14:creationId xmlns:p14="http://schemas.microsoft.com/office/powerpoint/2010/main" val="245537171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p:cNvSpPr>
          <p:nvPr/>
        </p:nvSpPr>
        <p:spPr bwMode="auto">
          <a:xfrm>
            <a:off x="2273300" y="8674100"/>
            <a:ext cx="10756900" cy="8763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1027" name="Rectangle 2"/>
          <p:cNvSpPr>
            <a:spLocks/>
          </p:cNvSpPr>
          <p:nvPr/>
        </p:nvSpPr>
        <p:spPr bwMode="auto">
          <a:xfrm>
            <a:off x="2581275" y="8999538"/>
            <a:ext cx="65659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tabLst>
                <a:tab pos="10612438" algn="r"/>
              </a:tabLst>
            </a:pPr>
            <a:r>
              <a:rPr lang="en-US" sz="2000" dirty="0" err="1" smtClean="0">
                <a:solidFill>
                  <a:srgbClr val="FFFFFF"/>
                </a:solidFill>
                <a:latin typeface="Arial" charset="0"/>
                <a:cs typeface="Frutiger Next Pro Light" charset="0"/>
              </a:rPr>
              <a:t>Antichristus</a:t>
            </a:r>
            <a:endParaRPr lang="en-US" sz="2000" dirty="0">
              <a:solidFill>
                <a:srgbClr val="FFFFFF"/>
              </a:solidFill>
              <a:latin typeface="Arial" charset="0"/>
              <a:cs typeface="Frutiger Next Pro Light" charset="0"/>
            </a:endParaRPr>
          </a:p>
        </p:txBody>
      </p:sp>
      <p:sp>
        <p:nvSpPr>
          <p:cNvPr id="1028" name="Rectangle 3"/>
          <p:cNvSpPr>
            <a:spLocks/>
          </p:cNvSpPr>
          <p:nvPr/>
        </p:nvSpPr>
        <p:spPr bwMode="auto">
          <a:xfrm>
            <a:off x="8626475" y="8999538"/>
            <a:ext cx="3848100" cy="25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a:tabLst>
                <a:tab pos="10612438" algn="r"/>
              </a:tabLst>
            </a:pPr>
            <a:r>
              <a:rPr lang="en-US" sz="2000" dirty="0">
                <a:solidFill>
                  <a:srgbClr val="FFFFFF"/>
                </a:solidFill>
                <a:latin typeface="Arial" charset="0"/>
                <a:cs typeface="Frutiger Next Pro Light" charset="0"/>
              </a:rPr>
              <a:t>Jacob </a:t>
            </a:r>
            <a:r>
              <a:rPr lang="en-US" sz="2000" dirty="0" err="1" smtClean="0">
                <a:solidFill>
                  <a:srgbClr val="FFFFFF"/>
                </a:solidFill>
                <a:latin typeface="Arial" charset="0"/>
                <a:cs typeface="Frutiger Next Pro Light" charset="0"/>
              </a:rPr>
              <a:t>Thiessen</a:t>
            </a:r>
            <a:r>
              <a:rPr lang="en-US" sz="2000" dirty="0" smtClean="0">
                <a:solidFill>
                  <a:srgbClr val="FFFFFF"/>
                </a:solidFill>
                <a:latin typeface="Arial" charset="0"/>
                <a:cs typeface="Frutiger Next Pro Light" charset="0"/>
              </a:rPr>
              <a:t> | 22.10.2016 | </a:t>
            </a:r>
            <a:endParaRPr lang="en-US" sz="2000" dirty="0">
              <a:solidFill>
                <a:srgbClr val="FFFFFF"/>
              </a:solidFill>
              <a:latin typeface="Arial" charset="0"/>
              <a:cs typeface="Frutiger Next Pro Light" charset="0"/>
            </a:endParaRPr>
          </a:p>
        </p:txBody>
      </p:sp>
      <p:sp>
        <p:nvSpPr>
          <p:cNvPr id="2" name="Text Box 4"/>
          <p:cNvSpPr txBox="1">
            <a:spLocks noGrp="1" noChangeArrowheads="1"/>
          </p:cNvSpPr>
          <p:nvPr>
            <p:ph type="sldNum" sz="quarter" idx="4"/>
          </p:nvPr>
        </p:nvSpPr>
        <p:spPr bwMode="auto">
          <a:xfrm>
            <a:off x="12426950" y="8999538"/>
            <a:ext cx="577850" cy="255587"/>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defRPr sz="2000">
                <a:solidFill>
                  <a:srgbClr val="FFFFFF"/>
                </a:solidFill>
                <a:latin typeface="Arial" charset="0"/>
                <a:cs typeface="Frutiger Next Pro Light" charset="0"/>
              </a:defRPr>
            </a:lvl1pPr>
          </a:lstStyle>
          <a:p>
            <a:pPr>
              <a:defRPr/>
            </a:pPr>
            <a:fld id="{E3CDC9D0-693C-DD45-A421-28B054081492}" type="slidenum">
              <a:rPr lang="en-US"/>
              <a:pPr>
                <a:defRPr/>
              </a:pPr>
              <a:t>‹Nr.›</a:t>
            </a:fld>
            <a:endParaRPr lang="en-US" dirty="0"/>
          </a:p>
        </p:txBody>
      </p:sp>
      <p:pic>
        <p:nvPicPr>
          <p:cNvPr id="1030" name="Picture 5"/>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35000" y="8674100"/>
            <a:ext cx="15494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1031" name="Rectangle 6"/>
          <p:cNvSpPr>
            <a:spLocks noGrp="1" noChangeArrowheads="1"/>
          </p:cNvSpPr>
          <p:nvPr>
            <p:ph type="title"/>
          </p:nvPr>
        </p:nvSpPr>
        <p:spPr bwMode="auto">
          <a:xfrm>
            <a:off x="2578100" y="2692400"/>
            <a:ext cx="9982200" cy="2628900"/>
          </a:xfrm>
          <a:prstGeom prst="rect">
            <a:avLst/>
          </a:prstGeom>
          <a:solidFill>
            <a:srgbClr val="FFFFFF"/>
          </a:solidFill>
          <a:ln>
            <a:noFill/>
          </a:ln>
          <a:extLs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ctr" anchorCtr="0" compatLnSpc="1">
            <a:prstTxWarp prst="textNoShape">
              <a:avLst/>
            </a:prstTxWarp>
          </a:bodyPr>
          <a:lstStyle/>
          <a:p>
            <a:pPr lvl="0"/>
            <a:r>
              <a:rPr lang="de-DE" dirty="0">
                <a:sym typeface="Frutiger Next Pro Light" charset="0"/>
              </a:rPr>
              <a:t>Titelmasterformat durch Klicken bearbeiten</a:t>
            </a:r>
            <a:endParaRPr lang="en-US" dirty="0">
              <a:sym typeface="Frutiger Next Pro Light" charset="0"/>
            </a:endParaRPr>
          </a:p>
        </p:txBody>
      </p:sp>
      <p:sp>
        <p:nvSpPr>
          <p:cNvPr id="1032" name="Rectangle 7"/>
          <p:cNvSpPr>
            <a:spLocks/>
          </p:cNvSpPr>
          <p:nvPr/>
        </p:nvSpPr>
        <p:spPr bwMode="auto">
          <a:xfrm>
            <a:off x="0" y="8686800"/>
            <a:ext cx="495300" cy="8763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Tree>
  </p:cSld>
  <p:clrMap bg1="lt1" tx1="dk1" bg2="lt2" tx2="dk2" accent1="accent1" accent2="accent2" accent3="accent3" accent4="accent4" accent5="accent5" accent6="accent6" hlink="hlink" folHlink="folHlink"/>
  <p:sldLayoutIdLst>
    <p:sldLayoutId id="2147483715" r:id="rId1"/>
    <p:sldLayoutId id="2147483709" r:id="rId2"/>
    <p:sldLayoutId id="2147483710" r:id="rId3"/>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10000">
          <a:solidFill>
            <a:srgbClr val="004276"/>
          </a:solidFill>
          <a:latin typeface="+mn-lt"/>
          <a:ea typeface="ＭＳ Ｐゴシック" charset="0"/>
          <a:cs typeface="+mj-cs"/>
          <a:sym typeface="Frutiger Next Pro Light" charset="0"/>
        </a:defRPr>
      </a:lvl1pPr>
      <a:lvl2pPr algn="l" rtl="0" eaLnBrk="1" fontAlgn="base" hangingPunct="1">
        <a:spcBef>
          <a:spcPct val="0"/>
        </a:spcBef>
        <a:spcAft>
          <a:spcPct val="0"/>
        </a:spcAft>
        <a:defRPr sz="10000">
          <a:solidFill>
            <a:srgbClr val="004276"/>
          </a:solidFill>
          <a:latin typeface="Arial" charset="0"/>
          <a:ea typeface="ＭＳ Ｐゴシック" charset="0"/>
          <a:cs typeface=".Aqua かな" charset="0"/>
          <a:sym typeface="Frutiger Next Pro Light" charset="0"/>
        </a:defRPr>
      </a:lvl2pPr>
      <a:lvl3pPr algn="l" rtl="0" eaLnBrk="1" fontAlgn="base" hangingPunct="1">
        <a:spcBef>
          <a:spcPct val="0"/>
        </a:spcBef>
        <a:spcAft>
          <a:spcPct val="0"/>
        </a:spcAft>
        <a:defRPr sz="10000">
          <a:solidFill>
            <a:srgbClr val="004276"/>
          </a:solidFill>
          <a:latin typeface="Arial" charset="0"/>
          <a:ea typeface="ＭＳ Ｐゴシック" charset="0"/>
          <a:cs typeface=".Aqua かな" charset="0"/>
          <a:sym typeface="Frutiger Next Pro Light" charset="0"/>
        </a:defRPr>
      </a:lvl3pPr>
      <a:lvl4pPr algn="l" rtl="0" eaLnBrk="1" fontAlgn="base" hangingPunct="1">
        <a:spcBef>
          <a:spcPct val="0"/>
        </a:spcBef>
        <a:spcAft>
          <a:spcPct val="0"/>
        </a:spcAft>
        <a:defRPr sz="10000">
          <a:solidFill>
            <a:srgbClr val="004276"/>
          </a:solidFill>
          <a:latin typeface="Arial" charset="0"/>
          <a:ea typeface="ＭＳ Ｐゴシック" charset="0"/>
          <a:cs typeface=".Aqua かな" charset="0"/>
          <a:sym typeface="Frutiger Next Pro Light" charset="0"/>
        </a:defRPr>
      </a:lvl4pPr>
      <a:lvl5pPr algn="l" rtl="0" eaLnBrk="1" fontAlgn="base" hangingPunct="1">
        <a:spcBef>
          <a:spcPct val="0"/>
        </a:spcBef>
        <a:spcAft>
          <a:spcPct val="0"/>
        </a:spcAft>
        <a:defRPr sz="10000">
          <a:solidFill>
            <a:srgbClr val="004276"/>
          </a:solidFill>
          <a:latin typeface="Arial" charset="0"/>
          <a:ea typeface="ＭＳ Ｐゴシック" charset="0"/>
          <a:cs typeface=".Aqua かな" charset="0"/>
          <a:sym typeface="Frutiger Next Pro Light" charset="0"/>
        </a:defRPr>
      </a:lvl5pPr>
      <a:lvl6pPr marL="457200" algn="l" rtl="0" eaLnBrk="1" fontAlgn="base" hangingPunct="1">
        <a:spcBef>
          <a:spcPct val="0"/>
        </a:spcBef>
        <a:spcAft>
          <a:spcPct val="0"/>
        </a:spcAft>
        <a:defRPr sz="10000">
          <a:solidFill>
            <a:srgbClr val="004276"/>
          </a:solidFill>
          <a:latin typeface="Frutiger Next Pro Light" charset="0"/>
          <a:ea typeface=".Aqua かな" charset="0"/>
          <a:cs typeface=".Aqua かな" charset="0"/>
          <a:sym typeface="Frutiger Next Pro Light" charset="0"/>
        </a:defRPr>
      </a:lvl6pPr>
      <a:lvl7pPr marL="914400" algn="l" rtl="0" eaLnBrk="1" fontAlgn="base" hangingPunct="1">
        <a:spcBef>
          <a:spcPct val="0"/>
        </a:spcBef>
        <a:spcAft>
          <a:spcPct val="0"/>
        </a:spcAft>
        <a:defRPr sz="10000">
          <a:solidFill>
            <a:srgbClr val="004276"/>
          </a:solidFill>
          <a:latin typeface="Frutiger Next Pro Light" charset="0"/>
          <a:ea typeface=".Aqua かな" charset="0"/>
          <a:cs typeface=".Aqua かな" charset="0"/>
          <a:sym typeface="Frutiger Next Pro Light" charset="0"/>
        </a:defRPr>
      </a:lvl7pPr>
      <a:lvl8pPr marL="1371600" algn="l" rtl="0" eaLnBrk="1" fontAlgn="base" hangingPunct="1">
        <a:spcBef>
          <a:spcPct val="0"/>
        </a:spcBef>
        <a:spcAft>
          <a:spcPct val="0"/>
        </a:spcAft>
        <a:defRPr sz="10000">
          <a:solidFill>
            <a:srgbClr val="004276"/>
          </a:solidFill>
          <a:latin typeface="Frutiger Next Pro Light" charset="0"/>
          <a:ea typeface=".Aqua かな" charset="0"/>
          <a:cs typeface=".Aqua かな" charset="0"/>
          <a:sym typeface="Frutiger Next Pro Light" charset="0"/>
        </a:defRPr>
      </a:lvl8pPr>
      <a:lvl9pPr marL="1828800" algn="l" rtl="0" eaLnBrk="1" fontAlgn="base" hangingPunct="1">
        <a:spcBef>
          <a:spcPct val="0"/>
        </a:spcBef>
        <a:spcAft>
          <a:spcPct val="0"/>
        </a:spcAft>
        <a:defRPr sz="10000">
          <a:solidFill>
            <a:srgbClr val="004276"/>
          </a:solidFill>
          <a:latin typeface="Frutiger Next Pro Light" charset="0"/>
          <a:ea typeface=".Aqua かな" charset="0"/>
          <a:cs typeface=".Aqua かな" charset="0"/>
          <a:sym typeface="Frutiger Next Pro Light" charset="0"/>
        </a:defRPr>
      </a:lvl9pPr>
    </p:titleStyle>
    <p:bodyStyle>
      <a:lvl1pPr marL="406400" indent="-406400" algn="l" rtl="0" eaLnBrk="1" fontAlgn="base" hangingPunct="1">
        <a:spcBef>
          <a:spcPts val="1200"/>
        </a:spcBef>
        <a:spcAft>
          <a:spcPct val="0"/>
        </a:spcAft>
        <a:buSzPct val="100000"/>
        <a:buFont typeface="Lucida Grande" charset="0"/>
        <a:buChar char="‣"/>
        <a:defRPr sz="4200">
          <a:solidFill>
            <a:schemeClr val="tx1"/>
          </a:solidFill>
          <a:latin typeface="+mn-lt"/>
          <a:ea typeface="ＭＳ Ｐゴシック" charset="0"/>
          <a:cs typeface="+mn-cs"/>
          <a:sym typeface="Arial" charset="0"/>
        </a:defRPr>
      </a:lvl1pPr>
      <a:lvl2pPr marL="1003300" indent="-406400" algn="l" rtl="0" eaLnBrk="1" fontAlgn="base" hangingPunct="1">
        <a:spcBef>
          <a:spcPts val="1200"/>
        </a:spcBef>
        <a:spcAft>
          <a:spcPct val="0"/>
        </a:spcAft>
        <a:buSzPct val="100000"/>
        <a:buFont typeface="Lucida Grande" charset="0"/>
        <a:buChar char="‣"/>
        <a:defRPr sz="3800">
          <a:solidFill>
            <a:schemeClr val="tx1"/>
          </a:solidFill>
          <a:latin typeface="+mn-lt"/>
          <a:ea typeface="+mn-ea"/>
          <a:cs typeface="+mn-cs"/>
          <a:sym typeface="Arial" charset="0"/>
        </a:defRPr>
      </a:lvl2pPr>
      <a:lvl3pPr marL="1600200" indent="-406400" algn="l" rtl="0" eaLnBrk="1" fontAlgn="base" hangingPunct="1">
        <a:spcBef>
          <a:spcPts val="1200"/>
        </a:spcBef>
        <a:spcAft>
          <a:spcPct val="0"/>
        </a:spcAft>
        <a:buSzPct val="100000"/>
        <a:buFont typeface="Lucida Grande" charset="0"/>
        <a:buChar char="‣"/>
        <a:defRPr sz="3400">
          <a:solidFill>
            <a:schemeClr val="tx1"/>
          </a:solidFill>
          <a:latin typeface="+mn-lt"/>
          <a:ea typeface="+mn-ea"/>
          <a:cs typeface="+mn-cs"/>
          <a:sym typeface="Arial" charset="0"/>
        </a:defRPr>
      </a:lvl3pPr>
      <a:lvl4pPr marL="2197100" indent="-406400" algn="l" rtl="0" eaLnBrk="1" fontAlgn="base" hangingPunct="1">
        <a:spcBef>
          <a:spcPts val="1200"/>
        </a:spcBef>
        <a:spcAft>
          <a:spcPct val="0"/>
        </a:spcAft>
        <a:buSzPct val="100000"/>
        <a:buFont typeface="Lucida Grande" charset="0"/>
        <a:buChar char="‣"/>
        <a:defRPr sz="3000">
          <a:solidFill>
            <a:schemeClr val="tx1"/>
          </a:solidFill>
          <a:latin typeface="+mn-lt"/>
          <a:ea typeface="+mn-ea"/>
          <a:cs typeface="+mn-cs"/>
          <a:sym typeface="Arial" charset="0"/>
        </a:defRPr>
      </a:lvl4pPr>
      <a:lvl5pPr marL="2794000" indent="-406400" algn="l" rtl="0" eaLnBrk="1" fontAlgn="base" hangingPunct="1">
        <a:spcBef>
          <a:spcPts val="1200"/>
        </a:spcBef>
        <a:spcAft>
          <a:spcPct val="0"/>
        </a:spcAft>
        <a:buSzPct val="100000"/>
        <a:buFont typeface="Lucida Grande" charset="0"/>
        <a:buChar char="‣"/>
        <a:defRPr sz="2800">
          <a:solidFill>
            <a:schemeClr val="tx1"/>
          </a:solidFill>
          <a:latin typeface="+mn-lt"/>
          <a:ea typeface="+mn-ea"/>
          <a:cs typeface="+mn-cs"/>
          <a:sym typeface="Arial" charset="0"/>
        </a:defRPr>
      </a:lvl5pPr>
      <a:lvl6pPr marL="3251200" indent="-406400" algn="l" rtl="0" eaLnBrk="1" fontAlgn="base" hangingPunct="1">
        <a:spcBef>
          <a:spcPts val="1200"/>
        </a:spcBef>
        <a:spcAft>
          <a:spcPct val="0"/>
        </a:spcAft>
        <a:buSzPct val="100000"/>
        <a:buFont typeface="Lucida Grande" charset="0"/>
        <a:buChar char="‣"/>
        <a:defRPr sz="2800">
          <a:solidFill>
            <a:schemeClr val="tx1"/>
          </a:solidFill>
          <a:latin typeface="+mn-lt"/>
          <a:ea typeface="+mn-ea"/>
          <a:cs typeface="+mn-cs"/>
          <a:sym typeface="Arial" charset="0"/>
        </a:defRPr>
      </a:lvl6pPr>
      <a:lvl7pPr marL="3708400" indent="-406400" algn="l" rtl="0" eaLnBrk="1" fontAlgn="base" hangingPunct="1">
        <a:spcBef>
          <a:spcPts val="1200"/>
        </a:spcBef>
        <a:spcAft>
          <a:spcPct val="0"/>
        </a:spcAft>
        <a:buSzPct val="100000"/>
        <a:buFont typeface="Lucida Grande" charset="0"/>
        <a:buChar char="‣"/>
        <a:defRPr sz="2800">
          <a:solidFill>
            <a:schemeClr val="tx1"/>
          </a:solidFill>
          <a:latin typeface="+mn-lt"/>
          <a:ea typeface="+mn-ea"/>
          <a:cs typeface="+mn-cs"/>
          <a:sym typeface="Arial" charset="0"/>
        </a:defRPr>
      </a:lvl7pPr>
      <a:lvl8pPr marL="4165600" indent="-406400" algn="l" rtl="0" eaLnBrk="1" fontAlgn="base" hangingPunct="1">
        <a:spcBef>
          <a:spcPts val="1200"/>
        </a:spcBef>
        <a:spcAft>
          <a:spcPct val="0"/>
        </a:spcAft>
        <a:buSzPct val="100000"/>
        <a:buFont typeface="Lucida Grande" charset="0"/>
        <a:buChar char="‣"/>
        <a:defRPr sz="2800">
          <a:solidFill>
            <a:schemeClr val="tx1"/>
          </a:solidFill>
          <a:latin typeface="+mn-lt"/>
          <a:ea typeface="+mn-ea"/>
          <a:cs typeface="+mn-cs"/>
          <a:sym typeface="Arial" charset="0"/>
        </a:defRPr>
      </a:lvl8pPr>
      <a:lvl9pPr marL="4622800" indent="-406400" algn="l" rtl="0" eaLnBrk="1" fontAlgn="base" hangingPunct="1">
        <a:spcBef>
          <a:spcPts val="1200"/>
        </a:spcBef>
        <a:spcAft>
          <a:spcPct val="0"/>
        </a:spcAft>
        <a:buSzPct val="100000"/>
        <a:buFont typeface="Lucida Grande" charset="0"/>
        <a:buChar char="‣"/>
        <a:defRPr sz="2800">
          <a:solidFill>
            <a:schemeClr val="tx1"/>
          </a:solidFill>
          <a:latin typeface="+mn-lt"/>
          <a:ea typeface="+mn-ea"/>
          <a:cs typeface="+mn-cs"/>
          <a:sym typeface="Arial"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p:cNvSpPr>
          <p:nvPr/>
        </p:nvSpPr>
        <p:spPr bwMode="auto">
          <a:xfrm>
            <a:off x="2263180" y="8841473"/>
            <a:ext cx="10756900" cy="8763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dirty="0">
              <a:cs typeface=".Aqua かな" charset="0"/>
            </a:endParaRPr>
          </a:p>
        </p:txBody>
      </p:sp>
      <p:pic>
        <p:nvPicPr>
          <p:cNvPr id="5123"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35000" y="8674100"/>
            <a:ext cx="1549400" cy="88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5124" name="Rectangle 3"/>
          <p:cNvSpPr>
            <a:spLocks/>
          </p:cNvSpPr>
          <p:nvPr/>
        </p:nvSpPr>
        <p:spPr bwMode="auto">
          <a:xfrm>
            <a:off x="0" y="8686800"/>
            <a:ext cx="495300" cy="8763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5125" name="Rectangle 4"/>
          <p:cNvSpPr>
            <a:spLocks/>
          </p:cNvSpPr>
          <p:nvPr/>
        </p:nvSpPr>
        <p:spPr bwMode="auto">
          <a:xfrm>
            <a:off x="0" y="0"/>
            <a:ext cx="13004800" cy="850900"/>
          </a:xfrm>
          <a:prstGeom prst="rect">
            <a:avLst/>
          </a:prstGeom>
          <a:solidFill>
            <a:schemeClr val="accent1"/>
          </a:soli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pPr algn="ctr"/>
            <a:endParaRPr lang="de-CH">
              <a:cs typeface=".Aqua かな" charset="0"/>
            </a:endParaRPr>
          </a:p>
        </p:txBody>
      </p:sp>
      <p:sp>
        <p:nvSpPr>
          <p:cNvPr id="5126" name="Rectangle 5"/>
          <p:cNvSpPr>
            <a:spLocks noGrp="1" noChangeArrowheads="1"/>
          </p:cNvSpPr>
          <p:nvPr>
            <p:ph type="title"/>
          </p:nvPr>
        </p:nvSpPr>
        <p:spPr bwMode="auto">
          <a:xfrm>
            <a:off x="471488" y="36513"/>
            <a:ext cx="12369800" cy="73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Frutiger Next Pro Light" charset="0"/>
              </a:rPr>
              <a:t>Click to edit Master title style</a:t>
            </a:r>
          </a:p>
        </p:txBody>
      </p:sp>
      <p:sp>
        <p:nvSpPr>
          <p:cNvPr id="3" name="Rectangle 6"/>
          <p:cNvSpPr>
            <a:spLocks noGrp="1" noChangeArrowheads="1"/>
          </p:cNvSpPr>
          <p:nvPr>
            <p:ph type="body" idx="1"/>
          </p:nvPr>
        </p:nvSpPr>
        <p:spPr bwMode="auto">
          <a:xfrm>
            <a:off x="469900" y="1143000"/>
            <a:ext cx="12369800" cy="702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Frutiger Next Pro Light" charset="0"/>
              </a:rPr>
              <a:t>Click to edit Master text styles</a:t>
            </a:r>
          </a:p>
          <a:p>
            <a:pPr lvl="1"/>
            <a:r>
              <a:rPr lang="en-US">
                <a:sym typeface="Frutiger Next Pro Light" charset="0"/>
              </a:rPr>
              <a:t>Second level</a:t>
            </a:r>
          </a:p>
          <a:p>
            <a:pPr lvl="2"/>
            <a:r>
              <a:rPr lang="en-US">
                <a:sym typeface="Frutiger Next Pro Light" charset="0"/>
              </a:rPr>
              <a:t>Third level</a:t>
            </a:r>
          </a:p>
          <a:p>
            <a:pPr lvl="3"/>
            <a:r>
              <a:rPr lang="en-US">
                <a:sym typeface="Frutiger Next Pro Light" charset="0"/>
              </a:rPr>
              <a:t>Fourth level</a:t>
            </a:r>
          </a:p>
          <a:p>
            <a:pPr lvl="4"/>
            <a:r>
              <a:rPr lang="en-US">
                <a:sym typeface="Frutiger Next Pro Light" charset="0"/>
              </a:rPr>
              <a:t>Fifth level</a:t>
            </a:r>
          </a:p>
        </p:txBody>
      </p:sp>
      <p:sp>
        <p:nvSpPr>
          <p:cNvPr id="2056" name="Text Box 8"/>
          <p:cNvSpPr txBox="1">
            <a:spLocks noGrp="1" noChangeArrowheads="1"/>
          </p:cNvSpPr>
          <p:nvPr>
            <p:ph type="sldNum" sz="quarter" idx="4"/>
          </p:nvPr>
        </p:nvSpPr>
        <p:spPr bwMode="auto">
          <a:xfrm>
            <a:off x="12479064" y="9125272"/>
            <a:ext cx="525736" cy="360040"/>
          </a:xfrm>
          <a:prstGeom prst="rect">
            <a:avLst/>
          </a:prstGeom>
          <a:noFill/>
          <a:ln w="12700">
            <a:noFill/>
            <a:miter lim="800000"/>
            <a:headEnd/>
            <a:tailEnd/>
          </a:ln>
          <a:effectLst/>
        </p:spPr>
        <p:txBody>
          <a:bodyPr vert="horz" wrap="none" lIns="0" tIns="0" rIns="0" bIns="0" numCol="1" anchor="t" anchorCtr="0" compatLnSpc="1">
            <a:prstTxWarp prst="textNoShape">
              <a:avLst/>
            </a:prstTxWarp>
          </a:bodyPr>
          <a:lstStyle>
            <a:lvl1pPr algn="ctr">
              <a:defRPr sz="2000">
                <a:solidFill>
                  <a:srgbClr val="FFFFFF"/>
                </a:solidFill>
                <a:cs typeface="Frutiger Next Pro Light" charset="0"/>
              </a:defRPr>
            </a:lvl1pPr>
          </a:lstStyle>
          <a:p>
            <a:pPr>
              <a:defRPr/>
            </a:pPr>
            <a:fld id="{509A2E87-F412-DF4D-A80A-6756AF63D6E6}" type="slidenum">
              <a:rPr lang="en-US" smtClean="0"/>
              <a:pPr>
                <a:defRPr/>
              </a:pPr>
              <a:t>‹Nr.›</a:t>
            </a:fld>
            <a:endParaRPr lang="en-US" dirty="0"/>
          </a:p>
        </p:txBody>
      </p:sp>
      <p:sp>
        <p:nvSpPr>
          <p:cNvPr id="5129" name="Rectangle 2"/>
          <p:cNvSpPr>
            <a:spLocks/>
          </p:cNvSpPr>
          <p:nvPr/>
        </p:nvSpPr>
        <p:spPr bwMode="auto">
          <a:xfrm>
            <a:off x="2541960" y="8999538"/>
            <a:ext cx="6605215" cy="413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nchor="b"/>
          <a:lstStyle/>
          <a:p>
            <a:pPr>
              <a:tabLst>
                <a:tab pos="10612438" algn="r"/>
              </a:tabLst>
            </a:pPr>
            <a:r>
              <a:rPr lang="en-US" sz="2000" dirty="0" err="1" smtClean="0">
                <a:solidFill>
                  <a:srgbClr val="FFFFFF"/>
                </a:solidFill>
                <a:latin typeface="Arial" charset="0"/>
                <a:cs typeface="Frutiger Next Pro Light" charset="0"/>
              </a:rPr>
              <a:t>Antichristus</a:t>
            </a:r>
            <a:endParaRPr lang="en-US" sz="2000" dirty="0">
              <a:solidFill>
                <a:srgbClr val="FFFFFF"/>
              </a:solidFill>
              <a:cs typeface="Frutiger Next Pro Light" charset="0"/>
            </a:endParaRPr>
          </a:p>
        </p:txBody>
      </p:sp>
      <p:sp>
        <p:nvSpPr>
          <p:cNvPr id="5130" name="Rectangle 3"/>
          <p:cNvSpPr>
            <a:spLocks/>
          </p:cNvSpPr>
          <p:nvPr/>
        </p:nvSpPr>
        <p:spPr bwMode="auto">
          <a:xfrm>
            <a:off x="8662640" y="9125272"/>
            <a:ext cx="3811934"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0" tIns="0" rIns="0" bIns="0"/>
          <a:lstStyle/>
          <a:p>
            <a:pPr algn="r">
              <a:tabLst>
                <a:tab pos="10612438" algn="r"/>
              </a:tabLst>
            </a:pPr>
            <a:r>
              <a:rPr lang="en-US" sz="2000" dirty="0">
                <a:solidFill>
                  <a:srgbClr val="FFFFFF"/>
                </a:solidFill>
                <a:cs typeface="Frutiger Next Pro Light" charset="0"/>
              </a:rPr>
              <a:t>Jacob </a:t>
            </a:r>
            <a:r>
              <a:rPr lang="en-US" sz="2000" dirty="0" err="1" smtClean="0">
                <a:solidFill>
                  <a:srgbClr val="FFFFFF"/>
                </a:solidFill>
                <a:cs typeface="Frutiger Next Pro Light" charset="0"/>
              </a:rPr>
              <a:t>Thiessen</a:t>
            </a:r>
            <a:r>
              <a:rPr lang="en-US" sz="2000" dirty="0" smtClean="0">
                <a:solidFill>
                  <a:srgbClr val="FFFFFF"/>
                </a:solidFill>
                <a:cs typeface="Frutiger Next Pro Light" charset="0"/>
              </a:rPr>
              <a:t> | 22.10.2016 | </a:t>
            </a:r>
            <a:endParaRPr lang="en-US" sz="2000" dirty="0">
              <a:solidFill>
                <a:srgbClr val="FFFFFF"/>
              </a:solidFill>
              <a:cs typeface="Frutiger Next Pro Light" charset="0"/>
            </a:endParaRPr>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4432384" presetClass="entr" presetSubtype="65086208" fill="hold" grpId="0" nodeType="clickEffect">
                                  <p:stCondLst>
                                    <p:cond delay="0"/>
                                  </p:stCondLst>
                                  <p:childTnLst>
                                    <p:set>
                                      <p:cBhvr>
                                        <p:cTn id="6" dur="1" fill="hold">
                                          <p:stCondLst>
                                            <p:cond delay="499"/>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64432384" presetClass="entr" presetSubtype="65086208" fill="hold" grpId="0" nodeType="clickEffect">
                                  <p:stCondLst>
                                    <p:cond delay="0"/>
                                  </p:stCondLst>
                                  <p:childTnLst>
                                    <p:set>
                                      <p:cBhvr>
                                        <p:cTn id="10" dur="1" fill="hold">
                                          <p:stCondLst>
                                            <p:cond delay="499"/>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64432384" presetClass="entr" presetSubtype="65086208" fill="hold" grpId="0" nodeType="clickEffect">
                                  <p:stCondLst>
                                    <p:cond delay="0"/>
                                  </p:stCondLst>
                                  <p:childTnLst>
                                    <p:set>
                                      <p:cBhvr>
                                        <p:cTn id="14" dur="1" fill="hold">
                                          <p:stCondLst>
                                            <p:cond delay="499"/>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64432384" presetClass="entr" presetSubtype="65086208" fill="hold" grpId="0" nodeType="clickEffect">
                                  <p:stCondLst>
                                    <p:cond delay="0"/>
                                  </p:stCondLst>
                                  <p:childTnLst>
                                    <p:set>
                                      <p:cBhvr>
                                        <p:cTn id="18" dur="1" fill="hold">
                                          <p:stCondLst>
                                            <p:cond delay="499"/>
                                          </p:stCondLst>
                                        </p:cTn>
                                        <p:tgtEl>
                                          <p:spTgt spid="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64432384" presetClass="entr" presetSubtype="65086208" fill="hold" grpId="0" nodeType="clickEffect">
                                  <p:stCondLst>
                                    <p:cond delay="0"/>
                                  </p:stCondLst>
                                  <p:childTnLst>
                                    <p:set>
                                      <p:cBhvr>
                                        <p:cTn id="22" dur="1" fill="hold">
                                          <p:stCondLst>
                                            <p:cond delay="499"/>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autoUpdateAnimBg="0">
        <p:tmplLst>
          <p:tmpl lvl="1">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2">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3">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4">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 lvl="5">
            <p:tnLst>
              <p:par>
                <p:cTn presetID="64432384" presetClass="entr" presetSubtype="65086208" fill="hold" nodeType="clickEffect">
                  <p:stCondLst>
                    <p:cond delay="0"/>
                  </p:stCondLst>
                  <p:childTnLst>
                    <p:set>
                      <p:cBhvr>
                        <p:cTn dur="1" fill="hold">
                          <p:stCondLst>
                            <p:cond delay="499"/>
                          </p:stCondLst>
                        </p:cTn>
                        <p:tgtEl>
                          <p:spTgt spid="3"/>
                        </p:tgtEl>
                        <p:attrNameLst>
                          <p:attrName>style.visibility</p:attrName>
                        </p:attrNameLst>
                      </p:cBhvr>
                      <p:to>
                        <p:strVal val="visible"/>
                      </p:to>
                    </p:set>
                  </p:childTnLst>
                </p:cTn>
              </p:par>
            </p:tnLst>
          </p:tmpl>
        </p:tmplLst>
      </p:bldP>
    </p:bldLst>
  </p:timing>
  <p:hf hdr="0" ftr="0" dt="0"/>
  <p:txStyles>
    <p:titleStyle>
      <a:lvl1pPr algn="l" rtl="0" eaLnBrk="0" fontAlgn="base" hangingPunct="0">
        <a:spcBef>
          <a:spcPct val="0"/>
        </a:spcBef>
        <a:spcAft>
          <a:spcPct val="0"/>
        </a:spcAft>
        <a:defRPr sz="4800">
          <a:solidFill>
            <a:srgbClr val="FFFFFF"/>
          </a:solidFill>
          <a:latin typeface="Arial" pitchFamily="34" charset="0"/>
          <a:ea typeface="+mj-ea"/>
          <a:cs typeface="Arial" pitchFamily="34" charset="0"/>
          <a:sym typeface="Frutiger Next Pro Light" charset="0"/>
        </a:defRPr>
      </a:lvl1pPr>
      <a:lvl2pPr algn="l" rtl="0" eaLnBrk="0" fontAlgn="base" hangingPunct="0">
        <a:spcBef>
          <a:spcPct val="0"/>
        </a:spcBef>
        <a:spcAft>
          <a:spcPct val="0"/>
        </a:spcAft>
        <a:defRPr sz="4800">
          <a:solidFill>
            <a:srgbClr val="FFFFFF"/>
          </a:solidFill>
          <a:latin typeface="Arial" charset="0"/>
          <a:ea typeface=".Aqua かな" charset="0"/>
          <a:cs typeface="Arial" charset="0"/>
          <a:sym typeface="Frutiger Next Pro Light" charset="0"/>
        </a:defRPr>
      </a:lvl2pPr>
      <a:lvl3pPr algn="l" rtl="0" eaLnBrk="0" fontAlgn="base" hangingPunct="0">
        <a:spcBef>
          <a:spcPct val="0"/>
        </a:spcBef>
        <a:spcAft>
          <a:spcPct val="0"/>
        </a:spcAft>
        <a:defRPr sz="4800">
          <a:solidFill>
            <a:srgbClr val="FFFFFF"/>
          </a:solidFill>
          <a:latin typeface="Arial" charset="0"/>
          <a:ea typeface=".Aqua かな" charset="0"/>
          <a:cs typeface="Arial" charset="0"/>
          <a:sym typeface="Frutiger Next Pro Light" charset="0"/>
        </a:defRPr>
      </a:lvl3pPr>
      <a:lvl4pPr algn="l" rtl="0" eaLnBrk="0" fontAlgn="base" hangingPunct="0">
        <a:spcBef>
          <a:spcPct val="0"/>
        </a:spcBef>
        <a:spcAft>
          <a:spcPct val="0"/>
        </a:spcAft>
        <a:defRPr sz="4800">
          <a:solidFill>
            <a:srgbClr val="FFFFFF"/>
          </a:solidFill>
          <a:latin typeface="Arial" charset="0"/>
          <a:ea typeface=".Aqua かな" charset="0"/>
          <a:cs typeface="Arial" charset="0"/>
          <a:sym typeface="Frutiger Next Pro Light" charset="0"/>
        </a:defRPr>
      </a:lvl4pPr>
      <a:lvl5pPr algn="l" rtl="0" eaLnBrk="0" fontAlgn="base" hangingPunct="0">
        <a:spcBef>
          <a:spcPct val="0"/>
        </a:spcBef>
        <a:spcAft>
          <a:spcPct val="0"/>
        </a:spcAft>
        <a:defRPr sz="4800">
          <a:solidFill>
            <a:srgbClr val="FFFFFF"/>
          </a:solidFill>
          <a:latin typeface="Arial" charset="0"/>
          <a:ea typeface=".Aqua かな" charset="0"/>
          <a:cs typeface="Arial" charset="0"/>
          <a:sym typeface="Frutiger Next Pro Light" charset="0"/>
        </a:defRPr>
      </a:lvl5pPr>
      <a:lvl6pPr marL="457200" algn="l" rtl="0" fontAlgn="base">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6pPr>
      <a:lvl7pPr marL="914400" algn="l" rtl="0" fontAlgn="base">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7pPr>
      <a:lvl8pPr marL="1371600" algn="l" rtl="0" fontAlgn="base">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8pPr>
      <a:lvl9pPr marL="1828800" algn="l" rtl="0" fontAlgn="base">
        <a:spcBef>
          <a:spcPct val="0"/>
        </a:spcBef>
        <a:spcAft>
          <a:spcPct val="0"/>
        </a:spcAft>
        <a:defRPr sz="4800">
          <a:solidFill>
            <a:srgbClr val="FFFFFF"/>
          </a:solidFill>
          <a:latin typeface="Frutiger Next Pro Light" charset="0"/>
          <a:ea typeface=".Aqua かな" charset="0"/>
          <a:cs typeface=".Aqua かな" charset="0"/>
          <a:sym typeface="Frutiger Next Pro Light" charset="0"/>
        </a:defRPr>
      </a:lvl9pPr>
    </p:titleStyle>
    <p:bodyStyle>
      <a:lvl1pPr marL="541338" indent="-541338" algn="l" rtl="0" eaLnBrk="0" fontAlgn="base" hangingPunct="0">
        <a:spcBef>
          <a:spcPts val="1000"/>
        </a:spcBef>
        <a:spcAft>
          <a:spcPct val="0"/>
        </a:spcAft>
        <a:buFont typeface="Arial" charset="0"/>
        <a:defRPr sz="4800">
          <a:solidFill>
            <a:schemeClr val="tx1"/>
          </a:solidFill>
          <a:latin typeface="Arial" pitchFamily="34" charset="0"/>
          <a:ea typeface="+mn-ea"/>
          <a:cs typeface="Arial" pitchFamily="34" charset="0"/>
          <a:sym typeface="Frutiger Next Pro Light" charset="0"/>
        </a:defRPr>
      </a:lvl1pPr>
      <a:lvl2pPr marL="896938" indent="-350838" algn="l" rtl="0" eaLnBrk="0" fontAlgn="base" hangingPunct="0">
        <a:spcBef>
          <a:spcPts val="1000"/>
        </a:spcBef>
        <a:spcAft>
          <a:spcPct val="0"/>
        </a:spcAft>
        <a:buClr>
          <a:srgbClr val="000000"/>
        </a:buClr>
        <a:buSzPct val="100000"/>
        <a:buFont typeface="Frutiger Next Pro Light" charset="0"/>
        <a:buChar char="-"/>
        <a:defRPr sz="4300">
          <a:solidFill>
            <a:schemeClr val="tx1"/>
          </a:solidFill>
          <a:latin typeface="Arial" pitchFamily="34" charset="0"/>
          <a:ea typeface="+mn-ea"/>
          <a:cs typeface="Arial" pitchFamily="34" charset="0"/>
          <a:sym typeface="Frutiger Next Pro Light" charset="0"/>
        </a:defRPr>
      </a:lvl2pPr>
      <a:lvl3pPr marL="1397000" indent="-254000" algn="l" rtl="0" eaLnBrk="0" fontAlgn="base" hangingPunct="0">
        <a:spcBef>
          <a:spcPts val="1000"/>
        </a:spcBef>
        <a:spcAft>
          <a:spcPct val="0"/>
        </a:spcAft>
        <a:buClr>
          <a:srgbClr val="000000"/>
        </a:buClr>
        <a:buSzPct val="100000"/>
        <a:buFont typeface="Frutiger Next Pro Light" charset="0"/>
        <a:buChar char="-"/>
        <a:defRPr sz="3800">
          <a:solidFill>
            <a:schemeClr val="tx1"/>
          </a:solidFill>
          <a:latin typeface="Arial" pitchFamily="34" charset="0"/>
          <a:ea typeface="+mn-ea"/>
          <a:cs typeface="Arial" pitchFamily="34" charset="0"/>
          <a:sym typeface="Frutiger Next Pro Light" charset="0"/>
        </a:defRPr>
      </a:lvl3pPr>
      <a:lvl4pPr marL="1993900" indent="-254000" algn="l" rtl="0" eaLnBrk="0" fontAlgn="base" hangingPunct="0">
        <a:spcBef>
          <a:spcPts val="1000"/>
        </a:spcBef>
        <a:spcAft>
          <a:spcPct val="0"/>
        </a:spcAft>
        <a:buClr>
          <a:srgbClr val="000000"/>
        </a:buClr>
        <a:buSzPct val="100000"/>
        <a:buFont typeface="Frutiger Next Pro Light" charset="0"/>
        <a:buChar char="-"/>
        <a:defRPr sz="3300">
          <a:solidFill>
            <a:schemeClr val="tx1"/>
          </a:solidFill>
          <a:latin typeface="Arial" pitchFamily="34" charset="0"/>
          <a:ea typeface="+mn-ea"/>
          <a:cs typeface="Arial" pitchFamily="34" charset="0"/>
          <a:sym typeface="Frutiger Next Pro Light" charset="0"/>
        </a:defRPr>
      </a:lvl4pPr>
      <a:lvl5pPr marL="2590800" indent="-254000" algn="l" rtl="0" eaLnBrk="0" fontAlgn="base" hangingPunct="0">
        <a:spcBef>
          <a:spcPts val="1000"/>
        </a:spcBef>
        <a:spcAft>
          <a:spcPct val="0"/>
        </a:spcAft>
        <a:buClr>
          <a:srgbClr val="000000"/>
        </a:buClr>
        <a:buSzPct val="100000"/>
        <a:buFont typeface="Frutiger Next Pro Light" charset="0"/>
        <a:buChar char="-"/>
        <a:defRPr sz="2800">
          <a:solidFill>
            <a:schemeClr val="tx1"/>
          </a:solidFill>
          <a:latin typeface="Arial" pitchFamily="34" charset="0"/>
          <a:ea typeface="+mn-ea"/>
          <a:cs typeface="Arial" pitchFamily="34" charset="0"/>
          <a:sym typeface="Frutiger Next Pro Light" charset="0"/>
        </a:defRPr>
      </a:lvl5pPr>
      <a:lvl6pPr marL="3048000" indent="-254000" algn="l" rtl="0" fontAlgn="base">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6pPr>
      <a:lvl7pPr marL="3505200" indent="-254000" algn="l" rtl="0" fontAlgn="base">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7pPr>
      <a:lvl8pPr marL="3962400" indent="-254000" algn="l" rtl="0" fontAlgn="base">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8pPr>
      <a:lvl9pPr marL="4419600" indent="-254000" algn="l" rtl="0" fontAlgn="base">
        <a:spcBef>
          <a:spcPts val="1000"/>
        </a:spcBef>
        <a:spcAft>
          <a:spcPct val="0"/>
        </a:spcAft>
        <a:buClr>
          <a:srgbClr val="000000"/>
        </a:buClr>
        <a:buSzPct val="100000"/>
        <a:buFont typeface="Frutiger Next Pro Light" charset="0"/>
        <a:buChar char="-"/>
        <a:defRPr sz="2800">
          <a:solidFill>
            <a:schemeClr val="tx1"/>
          </a:solidFill>
          <a:latin typeface="+mn-lt"/>
          <a:ea typeface="+mn-ea"/>
          <a:cs typeface="+mn-cs"/>
          <a:sym typeface="Frutiger Next Pro Light" charset="0"/>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hbasel.ch"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57696015-7B45-9845-9DF1-CB77320C816B}" type="slidenum">
              <a:rPr lang="en-US" sz="2000">
                <a:solidFill>
                  <a:srgbClr val="FFFFFF"/>
                </a:solidFill>
                <a:latin typeface="Arial" charset="0"/>
                <a:cs typeface="Frutiger Next Pro Light" charset="0"/>
              </a:rPr>
              <a:pPr eaLnBrk="1" hangingPunct="1"/>
              <a:t>1</a:t>
            </a:fld>
            <a:endParaRPr lang="en-US" sz="2000">
              <a:solidFill>
                <a:srgbClr val="FFFFFF"/>
              </a:solidFill>
              <a:latin typeface="Arial" charset="0"/>
              <a:cs typeface="Frutiger Next Pro Light" charset="0"/>
            </a:endParaRPr>
          </a:p>
        </p:txBody>
      </p:sp>
      <p:sp>
        <p:nvSpPr>
          <p:cNvPr id="11266" name="Rectangle 1"/>
          <p:cNvSpPr>
            <a:spLocks noGrp="1" noChangeArrowheads="1"/>
          </p:cNvSpPr>
          <p:nvPr>
            <p:ph type="title"/>
          </p:nvPr>
        </p:nvSpPr>
        <p:spPr>
          <a:xfrm>
            <a:off x="-27277" y="27773"/>
            <a:ext cx="12767096" cy="8045152"/>
          </a:xfrm>
        </p:spPr>
        <p:txBody>
          <a:bodyPr/>
          <a:lstStyle/>
          <a:p>
            <a:pPr algn="ctr">
              <a:lnSpc>
                <a:spcPts val="3000"/>
              </a:lnSpc>
              <a:spcBef>
                <a:spcPts val="0"/>
              </a:spcBef>
              <a:spcAft>
                <a:spcPts val="600"/>
              </a:spcAft>
            </a:pP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a:solidFill>
                  <a:srgbClr val="0000FF"/>
                </a:solidFill>
                <a:latin typeface="Arial Rounded MT Bold" charset="0"/>
              </a:rPr>
              <a:t/>
            </a:r>
            <a:br>
              <a:rPr lang="de-DE" sz="8000" dirty="0">
                <a:solidFill>
                  <a:srgbClr val="0000FF"/>
                </a:solidFill>
                <a:latin typeface="Arial Rounded MT Bold" charset="0"/>
              </a:rPr>
            </a:br>
            <a:r>
              <a:rPr lang="de-DE" sz="8000" dirty="0">
                <a:solidFill>
                  <a:srgbClr val="333399"/>
                </a:solidFill>
                <a:latin typeface="Arial Rounded MT Bold" charset="0"/>
              </a:rPr>
              <a:t/>
            </a:r>
            <a:br>
              <a:rPr lang="de-DE" sz="8000" dirty="0">
                <a:solidFill>
                  <a:srgbClr val="333399"/>
                </a:solidFill>
                <a:latin typeface="Arial Rounded MT Bold" charset="0"/>
              </a:rPr>
            </a:br>
            <a:r>
              <a:rPr lang="de-DE" sz="8000" dirty="0" smtClean="0">
                <a:solidFill>
                  <a:srgbClr val="333399"/>
                </a:solidFill>
                <a:latin typeface="Arial Rounded MT Bold" charset="0"/>
              </a:rPr>
              <a:t>Der Antichristus</a:t>
            </a:r>
            <a:br>
              <a:rPr lang="de-DE" sz="8000" dirty="0" smtClean="0">
                <a:solidFill>
                  <a:srgbClr val="333399"/>
                </a:solidFill>
                <a:latin typeface="Arial Rounded MT Bold" charset="0"/>
              </a:rPr>
            </a:br>
            <a:r>
              <a:rPr lang="de-DE" sz="8000" dirty="0">
                <a:solidFill>
                  <a:srgbClr val="333399"/>
                </a:solidFill>
                <a:latin typeface="Arial Rounded MT Bold" charset="0"/>
              </a:rPr>
              <a:t/>
            </a:r>
            <a:br>
              <a:rPr lang="de-DE" sz="8000" dirty="0">
                <a:solidFill>
                  <a:srgbClr val="333399"/>
                </a:solidFill>
                <a:latin typeface="Arial Rounded MT Bold" charset="0"/>
              </a:rPr>
            </a:br>
            <a:r>
              <a:rPr lang="de-DE" sz="4400" dirty="0" smtClean="0">
                <a:solidFill>
                  <a:srgbClr val="333399"/>
                </a:solidFill>
                <a:latin typeface="Arial Rounded MT Bold" charset="0"/>
              </a:rPr>
              <a:t>Was lehrt die Bibel?</a:t>
            </a:r>
            <a:r>
              <a:rPr lang="de-DE" sz="5400" dirty="0" smtClean="0">
                <a:solidFill>
                  <a:srgbClr val="0000FF"/>
                </a:solidFill>
                <a:latin typeface="Arial Rounded MT Bold" charset="0"/>
              </a:rPr>
              <a:t/>
            </a:r>
            <a:br>
              <a:rPr lang="de-DE" sz="5400" dirty="0" smtClean="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a:solidFill>
                  <a:srgbClr val="0000FF"/>
                </a:solidFill>
                <a:latin typeface="Arial Rounded MT Bold" charset="0"/>
              </a:rPr>
              <a:t/>
            </a:r>
            <a:br>
              <a:rPr lang="de-DE" sz="8000" dirty="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8000" dirty="0" smtClean="0">
                <a:solidFill>
                  <a:srgbClr val="0000FF"/>
                </a:solidFill>
                <a:latin typeface="Arial Rounded MT Bold" charset="0"/>
              </a:rPr>
              <a:t/>
            </a:r>
            <a:br>
              <a:rPr lang="de-DE" sz="8000" dirty="0" smtClean="0">
                <a:solidFill>
                  <a:srgbClr val="0000FF"/>
                </a:solidFill>
                <a:latin typeface="Arial Rounded MT Bold" charset="0"/>
              </a:rPr>
            </a:br>
            <a:r>
              <a:rPr lang="de-DE" sz="2800" dirty="0" smtClean="0">
                <a:solidFill>
                  <a:schemeClr val="accent2"/>
                </a:solidFill>
                <a:latin typeface="Arial Rounded MT Bold" charset="0"/>
              </a:rPr>
              <a:t>Prof. Dr. Jacob Thiessen, STH Basel</a:t>
            </a:r>
            <a:br>
              <a:rPr lang="de-DE" sz="2800" dirty="0" smtClean="0">
                <a:solidFill>
                  <a:schemeClr val="accent2"/>
                </a:solidFill>
                <a:latin typeface="Arial Rounded MT Bold" charset="0"/>
              </a:rPr>
            </a:br>
            <a:r>
              <a:rPr lang="de-DE" sz="2000" dirty="0" smtClean="0">
                <a:solidFill>
                  <a:srgbClr val="0000FF"/>
                </a:solidFill>
                <a:latin typeface="Arial Rounded MT Bold" charset="0"/>
                <a:hlinkClick r:id="rId3"/>
              </a:rPr>
              <a:t>www.sthbasel.ch</a:t>
            </a:r>
            <a:r>
              <a:rPr lang="de-DE" sz="2000" dirty="0" smtClean="0">
                <a:solidFill>
                  <a:srgbClr val="0000FF"/>
                </a:solidFill>
                <a:latin typeface="Arial Rounded MT Bold" charset="0"/>
              </a:rPr>
              <a:t> </a:t>
            </a:r>
            <a:br>
              <a:rPr lang="de-DE" sz="2000" dirty="0" smtClean="0">
                <a:solidFill>
                  <a:srgbClr val="0000FF"/>
                </a:solidFill>
                <a:latin typeface="Arial Rounded MT Bold" charset="0"/>
              </a:rPr>
            </a:br>
            <a:r>
              <a:rPr lang="de-DE" sz="2000" dirty="0" smtClean="0">
                <a:solidFill>
                  <a:srgbClr val="0000FF"/>
                </a:solidFill>
                <a:latin typeface="Arial Rounded MT Bold" charset="0"/>
              </a:rPr>
              <a:t/>
            </a:r>
            <a:br>
              <a:rPr lang="de-DE" sz="2000" dirty="0" smtClean="0">
                <a:solidFill>
                  <a:srgbClr val="0000FF"/>
                </a:solidFill>
                <a:latin typeface="Arial Rounded MT Bold" charset="0"/>
              </a:rPr>
            </a:br>
            <a:r>
              <a:rPr lang="de-DE" sz="2000" dirty="0" smtClean="0">
                <a:latin typeface="Arial Rounded MT Bold" charset="0"/>
              </a:rPr>
              <a:t/>
            </a:r>
            <a:br>
              <a:rPr lang="de-DE" sz="2000" dirty="0" smtClean="0">
                <a:latin typeface="Arial Rounded MT Bold" charset="0"/>
              </a:rPr>
            </a:br>
            <a:r>
              <a:rPr lang="de-DE" sz="2400" dirty="0" smtClean="0">
                <a:latin typeface="Arial Rounded MT Bold" charset="0"/>
              </a:rPr>
              <a:t>Vgl. J. Thiessen, Biblische Glaubenslehre.</a:t>
            </a:r>
            <a:br>
              <a:rPr lang="de-DE" sz="2400" dirty="0" smtClean="0">
                <a:latin typeface="Arial Rounded MT Bold" charset="0"/>
              </a:rPr>
            </a:br>
            <a:r>
              <a:rPr lang="de-DE" sz="2400" dirty="0" smtClean="0">
                <a:latin typeface="Arial Rounded MT Bold" charset="0"/>
              </a:rPr>
              <a:t>Eine systematische Theologie für die Gemeinde,</a:t>
            </a:r>
            <a:br>
              <a:rPr lang="de-DE" sz="2400" dirty="0" smtClean="0">
                <a:latin typeface="Arial Rounded MT Bold" charset="0"/>
              </a:rPr>
            </a:br>
            <a:r>
              <a:rPr lang="de-DE" sz="2400" dirty="0" smtClean="0">
                <a:latin typeface="Arial Rounded MT Bold" charset="0"/>
              </a:rPr>
              <a:t>Nürnberg: VTR, 2004, S. 175ff.</a:t>
            </a:r>
            <a:r>
              <a:rPr lang="de-DE" sz="2400" dirty="0" smtClean="0"/>
              <a:t/>
            </a:r>
            <a:br>
              <a:rPr lang="de-DE" sz="2400" dirty="0" smtClean="0"/>
            </a:br>
            <a:endParaRPr lang="de-DE" sz="2400" dirty="0">
              <a:latin typeface="Arial" charset="0"/>
              <a:cs typeface=".Aqua かな" charset="0"/>
            </a:endParaRPr>
          </a:p>
        </p:txBody>
      </p:sp>
      <p:sp>
        <p:nvSpPr>
          <p:cNvPr id="2" name="Textfeld 1"/>
          <p:cNvSpPr txBox="1"/>
          <p:nvPr/>
        </p:nvSpPr>
        <p:spPr>
          <a:xfrm>
            <a:off x="3776133" y="9144000"/>
            <a:ext cx="184666" cy="630942"/>
          </a:xfrm>
          <a:prstGeom prst="rect">
            <a:avLst/>
          </a:prstGeom>
          <a:noFill/>
        </p:spPr>
        <p:txBody>
          <a:bodyPr wrap="none" rtlCol="0">
            <a:spAutoFit/>
          </a:bodyPr>
          <a:lstStyle/>
          <a:p>
            <a:endParaRPr lang="de-DE"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Frühe Kirchengeschichte</a:t>
            </a:r>
            <a:endParaRPr lang="en-US" dirty="0">
              <a:latin typeface="Arial" charset="0"/>
              <a:ea typeface=".Aqua かな" charset="0"/>
            </a:endParaRPr>
          </a:p>
        </p:txBody>
      </p:sp>
      <p:sp>
        <p:nvSpPr>
          <p:cNvPr id="4098" name="Rectangle 2"/>
          <p:cNvSpPr>
            <a:spLocks noGrp="1" noChangeArrowheads="1"/>
          </p:cNvSpPr>
          <p:nvPr>
            <p:ph idx="1"/>
          </p:nvPr>
        </p:nvSpPr>
        <p:spPr>
          <a:xfrm>
            <a:off x="453728" y="1204392"/>
            <a:ext cx="12385972" cy="7128792"/>
          </a:xfrm>
        </p:spPr>
        <p:txBody>
          <a:bodyPr/>
          <a:lstStyle/>
          <a:p>
            <a:pPr>
              <a:lnSpc>
                <a:spcPts val="3660"/>
              </a:lnSpc>
              <a:spcAft>
                <a:spcPts val="1032"/>
              </a:spcAft>
              <a:buFont typeface="Arial"/>
              <a:buChar char="•"/>
            </a:pPr>
            <a:r>
              <a:rPr lang="de-DE" sz="2800" dirty="0" smtClean="0">
                <a:latin typeface="Arial Unicode MS" charset="0"/>
                <a:ea typeface="Arial Unicode MS" charset="0"/>
                <a:cs typeface="Arial Unicode MS" charset="0"/>
              </a:rPr>
              <a:t>Die </a:t>
            </a:r>
            <a:r>
              <a:rPr lang="de-DE" sz="2800" dirty="0">
                <a:latin typeface="Arial Unicode MS" charset="0"/>
                <a:ea typeface="Arial Unicode MS" charset="0"/>
                <a:cs typeface="Arial Unicode MS" charset="0"/>
              </a:rPr>
              <a:t>Wiederkunft Jesu und die </a:t>
            </a:r>
            <a:r>
              <a:rPr lang="de-DE" sz="2800" dirty="0">
                <a:solidFill>
                  <a:schemeClr val="accent2"/>
                </a:solidFill>
                <a:latin typeface="Arial Unicode MS" charset="0"/>
                <a:ea typeface="Arial Unicode MS" charset="0"/>
                <a:cs typeface="Arial Unicode MS" charset="0"/>
              </a:rPr>
              <a:t>Auferstehung der Gerechten </a:t>
            </a:r>
            <a:r>
              <a:rPr lang="de-DE" sz="2800" dirty="0">
                <a:latin typeface="Arial Unicode MS" charset="0"/>
                <a:ea typeface="Arial Unicode MS" charset="0"/>
                <a:cs typeface="Arial Unicode MS" charset="0"/>
              </a:rPr>
              <a:t>geschehen gemäß Irenäus </a:t>
            </a:r>
            <a:r>
              <a:rPr lang="de-DE" sz="2800" dirty="0">
                <a:solidFill>
                  <a:schemeClr val="accent2"/>
                </a:solidFill>
                <a:latin typeface="Arial Unicode MS" charset="0"/>
                <a:ea typeface="Arial Unicode MS" charset="0"/>
                <a:cs typeface="Arial Unicode MS" charset="0"/>
              </a:rPr>
              <a:t>nach der Ankunft des „Antichristus“ </a:t>
            </a:r>
            <a:r>
              <a:rPr lang="de-DE" sz="2800" dirty="0">
                <a:latin typeface="Arial Unicode MS" charset="0"/>
                <a:ea typeface="Arial Unicode MS" charset="0"/>
                <a:cs typeface="Arial Unicode MS" charset="0"/>
              </a:rPr>
              <a:t>(vgl. Ad </a:t>
            </a:r>
            <a:r>
              <a:rPr lang="de-DE" sz="2800" dirty="0" err="1">
                <a:latin typeface="Arial Unicode MS" charset="0"/>
                <a:ea typeface="Arial Unicode MS" charset="0"/>
                <a:cs typeface="Arial Unicode MS" charset="0"/>
              </a:rPr>
              <a:t>haer</a:t>
            </a:r>
            <a:r>
              <a:rPr lang="de-DE" sz="2800" dirty="0">
                <a:latin typeface="Arial Unicode MS" charset="0"/>
                <a:ea typeface="Arial Unicode MS" charset="0"/>
                <a:cs typeface="Arial Unicode MS" charset="0"/>
              </a:rPr>
              <a:t> 5,30,4; 5,35,1</a:t>
            </a:r>
            <a:r>
              <a:rPr lang="de-DE" sz="2800" dirty="0" smtClean="0">
                <a:latin typeface="Arial Unicode MS" charset="0"/>
                <a:ea typeface="Arial Unicode MS" charset="0"/>
                <a:cs typeface="Arial Unicode MS" charset="0"/>
              </a:rPr>
              <a:t>).</a:t>
            </a:r>
            <a:endParaRPr lang="de-DE" sz="2800" dirty="0">
              <a:latin typeface="Arial Unicode MS" charset="0"/>
              <a:ea typeface="Arial Unicode MS" charset="0"/>
              <a:cs typeface="Arial Unicode MS" charset="0"/>
            </a:endParaRPr>
          </a:p>
          <a:p>
            <a:pPr>
              <a:lnSpc>
                <a:spcPts val="3660"/>
              </a:lnSpc>
              <a:spcAft>
                <a:spcPts val="1032"/>
              </a:spcAft>
              <a:buFont typeface="Arial"/>
              <a:buChar char="•"/>
            </a:pPr>
            <a:r>
              <a:rPr lang="de-DE" sz="2800" dirty="0" smtClean="0">
                <a:solidFill>
                  <a:schemeClr val="accent2"/>
                </a:solidFill>
                <a:latin typeface="Arial Unicode MS" charset="0"/>
                <a:ea typeface="Arial Unicode MS" charset="0"/>
                <a:cs typeface="Arial Unicode MS" charset="0"/>
              </a:rPr>
              <a:t>Irenäus</a:t>
            </a:r>
            <a:r>
              <a:rPr lang="de-DE" sz="2800" dirty="0" smtClean="0">
                <a:latin typeface="Arial Unicode MS" charset="0"/>
                <a:ea typeface="Arial Unicode MS" charset="0"/>
                <a:cs typeface="Arial Unicode MS" charset="0"/>
              </a:rPr>
              <a:t> bezieht </a:t>
            </a:r>
            <a:r>
              <a:rPr lang="de-DE" sz="2800" dirty="0" smtClean="0">
                <a:solidFill>
                  <a:schemeClr val="accent2"/>
                </a:solidFill>
                <a:latin typeface="Arial Unicode MS" charset="0"/>
                <a:ea typeface="Arial Unicode MS" charset="0"/>
                <a:cs typeface="Arial Unicode MS" charset="0"/>
              </a:rPr>
              <a:t>Stellen wie </a:t>
            </a:r>
            <a:r>
              <a:rPr lang="de-DE" sz="2800" dirty="0" err="1" smtClean="0">
                <a:solidFill>
                  <a:schemeClr val="accent2"/>
                </a:solidFill>
                <a:latin typeface="Arial Unicode MS" charset="0"/>
                <a:ea typeface="Arial Unicode MS" charset="0"/>
                <a:cs typeface="Arial Unicode MS" charset="0"/>
              </a:rPr>
              <a:t>Jes</a:t>
            </a:r>
            <a:r>
              <a:rPr lang="de-DE" sz="2800" dirty="0" smtClean="0">
                <a:solidFill>
                  <a:schemeClr val="accent2"/>
                </a:solidFill>
                <a:latin typeface="Arial Unicode MS" charset="0"/>
                <a:ea typeface="Arial Unicode MS" charset="0"/>
                <a:cs typeface="Arial Unicode MS" charset="0"/>
              </a:rPr>
              <a:t> 13,9 </a:t>
            </a:r>
            <a:r>
              <a:rPr lang="de-DE" sz="2800" dirty="0" smtClean="0">
                <a:latin typeface="Arial Unicode MS" charset="0"/>
                <a:ea typeface="Arial Unicode MS" charset="0"/>
                <a:cs typeface="Arial Unicode MS" charset="0"/>
              </a:rPr>
              <a:t>(„</a:t>
            </a:r>
            <a:r>
              <a:rPr lang="de-CH" sz="2800" dirty="0" smtClean="0">
                <a:latin typeface="Arial Unicode MS" charset="0"/>
                <a:ea typeface="Arial Unicode MS" charset="0"/>
                <a:cs typeface="Arial Unicode MS" charset="0"/>
              </a:rPr>
              <a:t>Siehe</a:t>
            </a:r>
            <a:r>
              <a:rPr lang="de-CH" sz="2800" dirty="0">
                <a:latin typeface="Arial Unicode MS" charset="0"/>
                <a:ea typeface="Arial Unicode MS" charset="0"/>
                <a:cs typeface="Arial Unicode MS" charset="0"/>
              </a:rPr>
              <a:t>, der Tag </a:t>
            </a:r>
            <a:r>
              <a:rPr lang="de-CH" sz="2800" dirty="0" smtClean="0">
                <a:latin typeface="Arial Unicode MS" charset="0"/>
                <a:ea typeface="Arial Unicode MS" charset="0"/>
                <a:cs typeface="Arial Unicode MS" charset="0"/>
              </a:rPr>
              <a:t>Jahwes kommt</a:t>
            </a:r>
            <a:r>
              <a:rPr lang="de-CH" sz="2800" dirty="0">
                <a:latin typeface="Arial Unicode MS" charset="0"/>
                <a:ea typeface="Arial Unicode MS" charset="0"/>
                <a:cs typeface="Arial Unicode MS" charset="0"/>
              </a:rPr>
              <a:t>, grausam mit Grimm und </a:t>
            </a:r>
            <a:r>
              <a:rPr lang="de-CH" sz="2800" dirty="0" err="1">
                <a:latin typeface="Arial Unicode MS" charset="0"/>
                <a:ea typeface="Arial Unicode MS" charset="0"/>
                <a:cs typeface="Arial Unicode MS" charset="0"/>
              </a:rPr>
              <a:t>Zornglut</a:t>
            </a:r>
            <a:r>
              <a:rPr lang="de-CH" sz="2800" dirty="0">
                <a:latin typeface="Arial Unicode MS" charset="0"/>
                <a:ea typeface="Arial Unicode MS" charset="0"/>
                <a:cs typeface="Arial Unicode MS" charset="0"/>
              </a:rPr>
              <a:t>, um die Erde zur Wüste zu machen; und ihre Sünder wird er von ihr </a:t>
            </a:r>
            <a:r>
              <a:rPr lang="de-CH" sz="2800" dirty="0" smtClean="0">
                <a:latin typeface="Arial Unicode MS" charset="0"/>
                <a:ea typeface="Arial Unicode MS" charset="0"/>
                <a:cs typeface="Arial Unicode MS" charset="0"/>
              </a:rPr>
              <a:t>austilgen</a:t>
            </a:r>
            <a:r>
              <a:rPr lang="de-DE" sz="2800" dirty="0" smtClean="0">
                <a:latin typeface="Arial Unicode MS" charset="0"/>
                <a:ea typeface="Arial Unicode MS" charset="0"/>
                <a:cs typeface="Arial Unicode MS" charset="0"/>
              </a:rPr>
              <a:t>“) </a:t>
            </a:r>
            <a:r>
              <a:rPr lang="de-DE" sz="2800" dirty="0" smtClean="0">
                <a:solidFill>
                  <a:schemeClr val="accent2"/>
                </a:solidFill>
                <a:latin typeface="Arial Unicode MS" charset="0"/>
                <a:ea typeface="Arial Unicode MS" charset="0"/>
                <a:cs typeface="Arial Unicode MS" charset="0"/>
              </a:rPr>
              <a:t>auf den „Antichristus“ </a:t>
            </a:r>
            <a:r>
              <a:rPr lang="de-DE" sz="2800" dirty="0" smtClean="0">
                <a:latin typeface="Arial Unicode MS" charset="0"/>
                <a:ea typeface="Arial Unicode MS" charset="0"/>
                <a:cs typeface="Arial Unicode MS" charset="0"/>
              </a:rPr>
              <a:t>(vgl. Ad </a:t>
            </a:r>
            <a:r>
              <a:rPr lang="de-DE" sz="2800" dirty="0" err="1" smtClean="0">
                <a:latin typeface="Arial Unicode MS" charset="0"/>
                <a:ea typeface="Arial Unicode MS" charset="0"/>
                <a:cs typeface="Arial Unicode MS" charset="0"/>
              </a:rPr>
              <a:t>haer</a:t>
            </a:r>
            <a:r>
              <a:rPr lang="de-DE" sz="2800" dirty="0" smtClean="0">
                <a:latin typeface="Arial Unicode MS" charset="0"/>
                <a:ea typeface="Arial Unicode MS" charset="0"/>
                <a:cs typeface="Arial Unicode MS" charset="0"/>
              </a:rPr>
              <a:t> 5,35,1).</a:t>
            </a:r>
          </a:p>
          <a:p>
            <a:pPr>
              <a:lnSpc>
                <a:spcPts val="3660"/>
              </a:lnSpc>
              <a:spcAft>
                <a:spcPts val="1032"/>
              </a:spcAft>
              <a:buFont typeface="Arial"/>
              <a:buChar char="•"/>
            </a:pPr>
            <a:r>
              <a:rPr lang="de-DE" sz="2800" dirty="0" smtClean="0">
                <a:solidFill>
                  <a:schemeClr val="accent2"/>
                </a:solidFill>
                <a:latin typeface="Arial Unicode MS" charset="0"/>
                <a:ea typeface="Arial Unicode MS" charset="0"/>
                <a:cs typeface="Arial Unicode MS" charset="0"/>
              </a:rPr>
              <a:t>Stellen wie </a:t>
            </a:r>
            <a:r>
              <a:rPr lang="de-DE" sz="2800" dirty="0" err="1" smtClean="0">
                <a:solidFill>
                  <a:schemeClr val="accent2"/>
                </a:solidFill>
                <a:latin typeface="Arial Unicode MS" charset="0"/>
                <a:ea typeface="Arial Unicode MS" charset="0"/>
                <a:cs typeface="Arial Unicode MS" charset="0"/>
              </a:rPr>
              <a:t>Jes</a:t>
            </a:r>
            <a:r>
              <a:rPr lang="de-DE" sz="2800" dirty="0" smtClean="0">
                <a:solidFill>
                  <a:schemeClr val="accent2"/>
                </a:solidFill>
                <a:latin typeface="Arial Unicode MS" charset="0"/>
                <a:ea typeface="Arial Unicode MS" charset="0"/>
                <a:cs typeface="Arial Unicode MS" charset="0"/>
              </a:rPr>
              <a:t> 65,21 </a:t>
            </a:r>
            <a:r>
              <a:rPr lang="de-DE" sz="2800" dirty="0" smtClean="0">
                <a:latin typeface="Arial Unicode MS" charset="0"/>
                <a:ea typeface="Arial Unicode MS" charset="0"/>
                <a:cs typeface="Arial Unicode MS" charset="0"/>
              </a:rPr>
              <a:t>(„</a:t>
            </a:r>
            <a:r>
              <a:rPr lang="de-CH" sz="2800" dirty="0">
                <a:latin typeface="Arial Unicode MS" charset="0"/>
                <a:ea typeface="Arial Unicode MS" charset="0"/>
                <a:cs typeface="Arial Unicode MS" charset="0"/>
              </a:rPr>
              <a:t>Sie werden Häuser bauen und bewohnen, und Weinberge pflanzen und ihre Frucht </a:t>
            </a:r>
            <a:r>
              <a:rPr lang="de-CH" sz="2800" dirty="0" smtClean="0">
                <a:latin typeface="Arial Unicode MS" charset="0"/>
                <a:ea typeface="Arial Unicode MS" charset="0"/>
                <a:cs typeface="Arial Unicode MS" charset="0"/>
              </a:rPr>
              <a:t>essen</a:t>
            </a:r>
            <a:r>
              <a:rPr lang="de-DE" sz="2800" dirty="0" smtClean="0">
                <a:latin typeface="Arial Unicode MS" charset="0"/>
                <a:ea typeface="Arial Unicode MS" charset="0"/>
                <a:cs typeface="Arial Unicode MS" charset="0"/>
              </a:rPr>
              <a:t>“) werden von </a:t>
            </a:r>
            <a:r>
              <a:rPr lang="de-DE" sz="2800" dirty="0">
                <a:solidFill>
                  <a:schemeClr val="accent2"/>
                </a:solidFill>
                <a:latin typeface="Arial Unicode MS" charset="0"/>
                <a:ea typeface="Arial Unicode MS" charset="0"/>
                <a:cs typeface="Arial Unicode MS" charset="0"/>
              </a:rPr>
              <a:t>Irenäus</a:t>
            </a:r>
            <a:r>
              <a:rPr lang="de-DE" sz="2800" dirty="0">
                <a:latin typeface="Arial Unicode MS" charset="0"/>
                <a:ea typeface="Arial Unicode MS" charset="0"/>
                <a:cs typeface="Arial Unicode MS" charset="0"/>
              </a:rPr>
              <a:t> auf </a:t>
            </a:r>
            <a:r>
              <a:rPr lang="de-DE" sz="2800" dirty="0" smtClean="0">
                <a:latin typeface="Arial Unicode MS" charset="0"/>
                <a:ea typeface="Arial Unicode MS" charset="0"/>
                <a:cs typeface="Arial Unicode MS" charset="0"/>
              </a:rPr>
              <a:t>die </a:t>
            </a:r>
            <a:r>
              <a:rPr lang="de-DE" sz="2800" dirty="0" smtClean="0">
                <a:solidFill>
                  <a:schemeClr val="accent2"/>
                </a:solidFill>
                <a:latin typeface="Arial Unicode MS" charset="0"/>
                <a:ea typeface="Arial Unicode MS" charset="0"/>
                <a:cs typeface="Arial Unicode MS" charset="0"/>
              </a:rPr>
              <a:t>Zeit nach der Wiederkunft Jesu </a:t>
            </a:r>
            <a:r>
              <a:rPr lang="de-DE" sz="2800" dirty="0">
                <a:latin typeface="Arial Unicode MS" charset="0"/>
                <a:ea typeface="Arial Unicode MS" charset="0"/>
                <a:cs typeface="Arial Unicode MS" charset="0"/>
              </a:rPr>
              <a:t>bezogen, </a:t>
            </a:r>
            <a:r>
              <a:rPr lang="de-DE" sz="2800" dirty="0" smtClean="0">
                <a:latin typeface="Arial Unicode MS" charset="0"/>
                <a:ea typeface="Arial Unicode MS" charset="0"/>
                <a:cs typeface="Arial Unicode MS" charset="0"/>
              </a:rPr>
              <a:t>wenn </a:t>
            </a:r>
            <a:r>
              <a:rPr lang="de-DE" sz="2800" dirty="0" smtClean="0">
                <a:solidFill>
                  <a:schemeClr val="accent2"/>
                </a:solidFill>
                <a:latin typeface="Arial Unicode MS" charset="0"/>
                <a:ea typeface="Arial Unicode MS" charset="0"/>
                <a:cs typeface="Arial Unicode MS" charset="0"/>
              </a:rPr>
              <a:t>die Gerechten auf </a:t>
            </a:r>
            <a:r>
              <a:rPr lang="de-DE" sz="2800" dirty="0">
                <a:solidFill>
                  <a:schemeClr val="accent2"/>
                </a:solidFill>
                <a:latin typeface="Arial Unicode MS" charset="0"/>
                <a:ea typeface="Arial Unicode MS" charset="0"/>
                <a:cs typeface="Arial Unicode MS" charset="0"/>
              </a:rPr>
              <a:t>der Erde herrschen</a:t>
            </a:r>
            <a:r>
              <a:rPr lang="de-DE" sz="2800" dirty="0">
                <a:latin typeface="Arial Unicode MS" charset="0"/>
                <a:ea typeface="Arial Unicode MS" charset="0"/>
                <a:cs typeface="Arial Unicode MS" charset="0"/>
              </a:rPr>
              <a:t> werden (</a:t>
            </a:r>
            <a:r>
              <a:rPr lang="de-DE" sz="2800" dirty="0" smtClean="0">
                <a:latin typeface="Arial Unicode MS" charset="0"/>
                <a:ea typeface="Arial Unicode MS" charset="0"/>
                <a:cs typeface="Arial Unicode MS" charset="0"/>
              </a:rPr>
              <a:t>vgl. Ad </a:t>
            </a:r>
            <a:r>
              <a:rPr lang="de-DE" sz="2800" dirty="0" err="1" smtClean="0">
                <a:latin typeface="Arial Unicode MS" charset="0"/>
                <a:ea typeface="Arial Unicode MS" charset="0"/>
                <a:cs typeface="Arial Unicode MS" charset="0"/>
              </a:rPr>
              <a:t>haer</a:t>
            </a:r>
            <a:r>
              <a:rPr lang="de-DE" sz="2800" dirty="0" smtClean="0">
                <a:latin typeface="Arial Unicode MS" charset="0"/>
                <a:ea typeface="Arial Unicode MS" charset="0"/>
                <a:cs typeface="Arial Unicode MS" charset="0"/>
              </a:rPr>
              <a:t> 5,35,1).</a:t>
            </a:r>
          </a:p>
          <a:p>
            <a:pPr>
              <a:lnSpc>
                <a:spcPts val="3660"/>
              </a:lnSpc>
              <a:spcAft>
                <a:spcPts val="1032"/>
              </a:spcAft>
              <a:buFont typeface="Arial"/>
              <a:buChar char="•"/>
            </a:pPr>
            <a:r>
              <a:rPr lang="de-DE" sz="2800" dirty="0" smtClean="0">
                <a:latin typeface="Arial Unicode MS" charset="0"/>
                <a:ea typeface="Arial Unicode MS" charset="0"/>
                <a:cs typeface="Arial Unicode MS" charset="0"/>
              </a:rPr>
              <a:t>Der „Antichristus“ erscheint somit </a:t>
            </a:r>
            <a:r>
              <a:rPr lang="de-DE" sz="2800" dirty="0" smtClean="0">
                <a:solidFill>
                  <a:schemeClr val="accent2"/>
                </a:solidFill>
                <a:latin typeface="Arial Unicode MS" charset="0"/>
                <a:ea typeface="Arial Unicode MS" charset="0"/>
                <a:cs typeface="Arial Unicode MS" charset="0"/>
              </a:rPr>
              <a:t>kurz vor der Wiederkunft Jesu </a:t>
            </a:r>
            <a:r>
              <a:rPr lang="de-DE" sz="2800" dirty="0" smtClean="0">
                <a:latin typeface="Arial Unicode MS" charset="0"/>
                <a:ea typeface="Arial Unicode MS" charset="0"/>
                <a:cs typeface="Arial Unicode MS" charset="0"/>
              </a:rPr>
              <a:t>und ist nicht z. B. mit Kaiser Nero zu identifizieren.</a:t>
            </a:r>
            <a:endParaRPr lang="de-DE" sz="28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10</a:t>
            </a:fld>
            <a:endParaRPr lang="en-US" sz="2000">
              <a:solidFill>
                <a:srgbClr val="FFFFFF"/>
              </a:solidFill>
              <a:cs typeface="Frutiger Next Pro Light" charset="0"/>
            </a:endParaRPr>
          </a:p>
        </p:txBody>
      </p:sp>
    </p:spTree>
    <p:extLst>
      <p:ext uri="{BB962C8B-B14F-4D97-AF65-F5344CB8AC3E}">
        <p14:creationId xmlns:p14="http://schemas.microsoft.com/office/powerpoint/2010/main" val="61946157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endParaRPr lang="en-US" dirty="0">
              <a:latin typeface="Arial" charset="0"/>
              <a:ea typeface=".Aqua かな" charset="0"/>
            </a:endParaRPr>
          </a:p>
        </p:txBody>
      </p:sp>
      <p:sp>
        <p:nvSpPr>
          <p:cNvPr id="4098" name="Rectangle 2"/>
          <p:cNvSpPr>
            <a:spLocks noGrp="1" noChangeArrowheads="1"/>
          </p:cNvSpPr>
          <p:nvPr>
            <p:ph idx="1"/>
          </p:nvPr>
        </p:nvSpPr>
        <p:spPr>
          <a:xfrm>
            <a:off x="381720" y="1060376"/>
            <a:ext cx="12457980" cy="7105724"/>
          </a:xfrm>
        </p:spPr>
        <p:txBody>
          <a:bodyPr/>
          <a:lstStyle/>
          <a:p>
            <a:pPr algn="ctr">
              <a:buNone/>
            </a:pPr>
            <a:endParaRPr lang="de-DE" dirty="0" smtClean="0">
              <a:solidFill>
                <a:schemeClr val="accent2"/>
              </a:solidFill>
              <a:latin typeface="Arial Rounded MT Bold" charset="0"/>
            </a:endParaRPr>
          </a:p>
          <a:p>
            <a:pPr algn="ctr">
              <a:buNone/>
            </a:pPr>
            <a:endParaRPr lang="de-DE" dirty="0" smtClean="0">
              <a:solidFill>
                <a:schemeClr val="accent2"/>
              </a:solidFill>
              <a:latin typeface="Arial Rounded MT Bold" charset="0"/>
            </a:endParaRPr>
          </a:p>
          <a:p>
            <a:pPr algn="ctr">
              <a:buNone/>
            </a:pPr>
            <a:endParaRPr lang="de-DE" dirty="0">
              <a:solidFill>
                <a:schemeClr val="accent2"/>
              </a:solidFill>
              <a:latin typeface="Arial Rounded MT Bold" charset="0"/>
            </a:endParaRPr>
          </a:p>
          <a:p>
            <a:pPr algn="ctr">
              <a:buNone/>
            </a:pPr>
            <a:r>
              <a:rPr lang="de-DE" dirty="0" smtClean="0">
                <a:latin typeface="Arial Unicode MS" charset="0"/>
                <a:ea typeface="Arial Unicode MS" charset="0"/>
                <a:cs typeface="Arial Unicode MS" charset="0"/>
              </a:rPr>
              <a:t>3. Die </a:t>
            </a:r>
            <a:r>
              <a:rPr lang="de-DE" dirty="0">
                <a:latin typeface="Arial Unicode MS" charset="0"/>
                <a:ea typeface="Arial Unicode MS" charset="0"/>
                <a:cs typeface="Arial Unicode MS" charset="0"/>
              </a:rPr>
              <a:t>Visionen Daniels</a:t>
            </a:r>
          </a:p>
          <a:p>
            <a:pPr algn="ctr">
              <a:buNone/>
            </a:pPr>
            <a:r>
              <a:rPr lang="de-DE" dirty="0">
                <a:latin typeface="Arial Unicode MS" charset="0"/>
                <a:ea typeface="Arial Unicode MS" charset="0"/>
                <a:cs typeface="Arial Unicode MS" charset="0"/>
              </a:rPr>
              <a:t>über die vier Weltreiche</a:t>
            </a:r>
          </a:p>
          <a:p>
            <a:pPr eaLnBrk="1" hangingPunct="1"/>
            <a:endParaRPr lang="en-US" dirty="0">
              <a:latin typeface="Arial" charset="0"/>
              <a:ea typeface=".Aqua かな"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11</a:t>
            </a:fld>
            <a:endParaRPr lang="en-US" sz="2000">
              <a:solidFill>
                <a:srgbClr val="FFFFFF"/>
              </a:solidFill>
              <a:cs typeface="Frutiger Next Pro Light" charset="0"/>
            </a:endParaRPr>
          </a:p>
        </p:txBody>
      </p:sp>
    </p:spTree>
    <p:extLst>
      <p:ext uri="{BB962C8B-B14F-4D97-AF65-F5344CB8AC3E}">
        <p14:creationId xmlns:p14="http://schemas.microsoft.com/office/powerpoint/2010/main" val="31070518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smtClean="0">
                <a:latin typeface="Arial" charset="0"/>
                <a:ea typeface=".Aqua かな" charset="0"/>
              </a:rPr>
              <a:t>Visionen Daniels</a:t>
            </a:r>
            <a:endParaRPr lang="en-US" dirty="0">
              <a:latin typeface="Arial" charset="0"/>
              <a:ea typeface=".Aqua かな" charset="0"/>
            </a:endParaRPr>
          </a:p>
        </p:txBody>
      </p:sp>
      <p:sp>
        <p:nvSpPr>
          <p:cNvPr id="4098" name="Rectangle 2"/>
          <p:cNvSpPr>
            <a:spLocks noGrp="1" noChangeArrowheads="1"/>
          </p:cNvSpPr>
          <p:nvPr>
            <p:ph idx="1"/>
          </p:nvPr>
        </p:nvSpPr>
        <p:spPr>
          <a:xfrm>
            <a:off x="525736" y="988368"/>
            <a:ext cx="12313964" cy="7488832"/>
          </a:xfrm>
        </p:spPr>
        <p:txBody>
          <a:bodyPr/>
          <a:lstStyle/>
          <a:p>
            <a:pPr marL="533400" indent="-533400">
              <a:lnSpc>
                <a:spcPts val="3660"/>
              </a:lnSpc>
              <a:spcAft>
                <a:spcPts val="1200"/>
              </a:spcAft>
              <a:buFont typeface="Arial"/>
              <a:buChar char="•"/>
            </a:pPr>
            <a:r>
              <a:rPr lang="de-DE" sz="2800" dirty="0" smtClean="0">
                <a:solidFill>
                  <a:srgbClr val="333399"/>
                </a:solidFill>
                <a:latin typeface="Arial Unicode MS" charset="0"/>
                <a:ea typeface="Arial Unicode MS" charset="0"/>
                <a:cs typeface="Arial Unicode MS" charset="0"/>
              </a:rPr>
              <a:t>Dan </a:t>
            </a:r>
            <a:r>
              <a:rPr lang="de-DE" sz="2800" dirty="0">
                <a:solidFill>
                  <a:srgbClr val="333399"/>
                </a:solidFill>
                <a:latin typeface="Arial Unicode MS" charset="0"/>
                <a:ea typeface="Arial Unicode MS" charset="0"/>
                <a:cs typeface="Arial Unicode MS" charset="0"/>
              </a:rPr>
              <a:t>2</a:t>
            </a:r>
            <a:r>
              <a:rPr lang="de-DE" sz="2800" dirty="0">
                <a:latin typeface="Arial Unicode MS" charset="0"/>
                <a:ea typeface="Arial Unicode MS" charset="0"/>
                <a:cs typeface="Arial Unicode MS" charset="0"/>
              </a:rPr>
              <a:t>: </a:t>
            </a:r>
            <a:r>
              <a:rPr lang="de-DE" sz="2800" dirty="0">
                <a:solidFill>
                  <a:srgbClr val="333399"/>
                </a:solidFill>
                <a:latin typeface="Arial Unicode MS" charset="0"/>
                <a:ea typeface="Arial Unicode MS" charset="0"/>
                <a:cs typeface="Arial Unicode MS" charset="0"/>
              </a:rPr>
              <a:t>Standbild</a:t>
            </a:r>
            <a:r>
              <a:rPr lang="de-DE" sz="2800" dirty="0">
                <a:latin typeface="Arial Unicode MS" charset="0"/>
                <a:ea typeface="Arial Unicode MS" charset="0"/>
                <a:cs typeface="Arial Unicode MS" charset="0"/>
              </a:rPr>
              <a:t>: Haupt aus Gold (Babylon), Brust aus Silber (</a:t>
            </a:r>
            <a:r>
              <a:rPr lang="de-DE" sz="2800" dirty="0" err="1">
                <a:latin typeface="Arial Unicode MS" charset="0"/>
                <a:ea typeface="Arial Unicode MS" charset="0"/>
                <a:cs typeface="Arial Unicode MS" charset="0"/>
              </a:rPr>
              <a:t>Medo</a:t>
            </a:r>
            <a:r>
              <a:rPr lang="de-DE" sz="2800" dirty="0">
                <a:latin typeface="Arial Unicode MS" charset="0"/>
                <a:ea typeface="Arial Unicode MS" charset="0"/>
                <a:cs typeface="Arial Unicode MS" charset="0"/>
              </a:rPr>
              <a:t>-Persien), Hüfte aus Bronze (Griechenland), </a:t>
            </a:r>
            <a:r>
              <a:rPr lang="de-DE" sz="2800" dirty="0">
                <a:solidFill>
                  <a:srgbClr val="000000"/>
                </a:solidFill>
                <a:latin typeface="Arial Unicode MS" charset="0"/>
                <a:ea typeface="Arial Unicode MS" charset="0"/>
                <a:cs typeface="Arial Unicode MS" charset="0"/>
              </a:rPr>
              <a:t>Füße teils aus Eisen und teils aus Ton </a:t>
            </a:r>
            <a:r>
              <a:rPr lang="de-DE" sz="2800" dirty="0" smtClean="0">
                <a:latin typeface="Arial Unicode MS" charset="0"/>
                <a:ea typeface="Arial Unicode MS" charset="0"/>
                <a:cs typeface="Arial Unicode MS" charset="0"/>
              </a:rPr>
              <a:t>(geteiltes Römisches </a:t>
            </a:r>
            <a:r>
              <a:rPr lang="de-DE" sz="2800" dirty="0">
                <a:latin typeface="Arial Unicode MS" charset="0"/>
                <a:ea typeface="Arial Unicode MS" charset="0"/>
                <a:cs typeface="Arial Unicode MS" charset="0"/>
              </a:rPr>
              <a:t>Reich).</a:t>
            </a:r>
          </a:p>
          <a:p>
            <a:pPr marL="533400" indent="-533400">
              <a:lnSpc>
                <a:spcPts val="3660"/>
              </a:lnSpc>
              <a:spcAft>
                <a:spcPts val="1200"/>
              </a:spcAft>
              <a:buFont typeface="Arial"/>
              <a:buChar char="•"/>
            </a:pPr>
            <a:r>
              <a:rPr lang="de-DE" sz="2800" dirty="0" smtClean="0">
                <a:solidFill>
                  <a:srgbClr val="333399"/>
                </a:solidFill>
                <a:latin typeface="Arial Unicode MS" charset="0"/>
                <a:ea typeface="Arial Unicode MS" charset="0"/>
                <a:cs typeface="Arial Unicode MS" charset="0"/>
              </a:rPr>
              <a:t>Dan </a:t>
            </a:r>
            <a:r>
              <a:rPr lang="de-DE" sz="2800" dirty="0">
                <a:solidFill>
                  <a:srgbClr val="333399"/>
                </a:solidFill>
                <a:latin typeface="Arial Unicode MS" charset="0"/>
                <a:ea typeface="Arial Unicode MS" charset="0"/>
                <a:cs typeface="Arial Unicode MS" charset="0"/>
              </a:rPr>
              <a:t>7</a:t>
            </a:r>
            <a:r>
              <a:rPr lang="de-DE" sz="2800" dirty="0">
                <a:latin typeface="Arial Unicode MS" charset="0"/>
                <a:ea typeface="Arial Unicode MS" charset="0"/>
                <a:cs typeface="Arial Unicode MS" charset="0"/>
              </a:rPr>
              <a:t>: </a:t>
            </a:r>
            <a:r>
              <a:rPr lang="de-DE" sz="2800" dirty="0">
                <a:solidFill>
                  <a:srgbClr val="333399"/>
                </a:solidFill>
                <a:latin typeface="Arial Unicode MS" charset="0"/>
                <a:ea typeface="Arial Unicode MS" charset="0"/>
                <a:cs typeface="Arial Unicode MS" charset="0"/>
              </a:rPr>
              <a:t>vier „Tiere“ </a:t>
            </a:r>
            <a:r>
              <a:rPr lang="de-DE" sz="2800" dirty="0">
                <a:latin typeface="Arial Unicode MS" charset="0"/>
                <a:ea typeface="Arial Unicode MS" charset="0"/>
                <a:cs typeface="Arial Unicode MS" charset="0"/>
              </a:rPr>
              <a:t>(Raubtiere): Löwe (Babylon), Bär (</a:t>
            </a:r>
            <a:r>
              <a:rPr lang="de-DE" sz="2800" dirty="0" err="1">
                <a:latin typeface="Arial Unicode MS" charset="0"/>
                <a:ea typeface="Arial Unicode MS" charset="0"/>
                <a:cs typeface="Arial Unicode MS" charset="0"/>
              </a:rPr>
              <a:t>Medo</a:t>
            </a:r>
            <a:r>
              <a:rPr lang="de-DE" sz="2800" dirty="0">
                <a:latin typeface="Arial Unicode MS" charset="0"/>
                <a:ea typeface="Arial Unicode MS" charset="0"/>
                <a:cs typeface="Arial Unicode MS" charset="0"/>
              </a:rPr>
              <a:t>-Persien), Panther (Griechenland), „furchtbares und außergewöhnlich starkes“ Tier (Römisches Reich).</a:t>
            </a:r>
          </a:p>
          <a:p>
            <a:pPr marL="914400" lvl="1" indent="-457200">
              <a:lnSpc>
                <a:spcPts val="3660"/>
              </a:lnSpc>
              <a:spcAft>
                <a:spcPts val="1200"/>
              </a:spcAft>
              <a:buClr>
                <a:schemeClr val="tx1"/>
              </a:buClr>
              <a:buFont typeface="Symbol" charset="2"/>
              <a:buChar char="-"/>
            </a:pPr>
            <a:r>
              <a:rPr lang="de-DE" sz="2800" dirty="0">
                <a:latin typeface="Arial Unicode MS" charset="0"/>
                <a:ea typeface="Arial Unicode MS" charset="0"/>
                <a:cs typeface="Arial Unicode MS" charset="0"/>
              </a:rPr>
              <a:t>1. </a:t>
            </a:r>
            <a:r>
              <a:rPr lang="de-DE" sz="2800" dirty="0">
                <a:solidFill>
                  <a:srgbClr val="333399"/>
                </a:solidFill>
                <a:latin typeface="Arial Unicode MS" charset="0"/>
                <a:ea typeface="Arial Unicode MS" charset="0"/>
                <a:cs typeface="Arial Unicode MS" charset="0"/>
              </a:rPr>
              <a:t>Babylon </a:t>
            </a:r>
            <a:r>
              <a:rPr lang="de-DE" sz="2800" dirty="0">
                <a:latin typeface="Arial Unicode MS" charset="0"/>
                <a:ea typeface="Arial Unicode MS" charset="0"/>
                <a:cs typeface="Arial Unicode MS" charset="0"/>
              </a:rPr>
              <a:t>(626/612 – 539 v. Chr.).</a:t>
            </a:r>
          </a:p>
          <a:p>
            <a:pPr marL="914400" lvl="1" indent="-457200">
              <a:lnSpc>
                <a:spcPts val="3660"/>
              </a:lnSpc>
              <a:spcAft>
                <a:spcPts val="1200"/>
              </a:spcAft>
              <a:buClr>
                <a:schemeClr val="tx1"/>
              </a:buClr>
              <a:buFont typeface="Symbol" charset="2"/>
              <a:buChar char="-"/>
            </a:pPr>
            <a:r>
              <a:rPr lang="de-DE" sz="2800" dirty="0">
                <a:latin typeface="Arial Unicode MS" charset="0"/>
                <a:ea typeface="Arial Unicode MS" charset="0"/>
                <a:cs typeface="Arial Unicode MS" charset="0"/>
              </a:rPr>
              <a:t>2. </a:t>
            </a:r>
            <a:r>
              <a:rPr lang="de-DE" sz="2800" dirty="0" err="1">
                <a:solidFill>
                  <a:srgbClr val="333399"/>
                </a:solidFill>
                <a:latin typeface="Arial Unicode MS" charset="0"/>
                <a:ea typeface="Arial Unicode MS" charset="0"/>
                <a:cs typeface="Arial Unicode MS" charset="0"/>
              </a:rPr>
              <a:t>Medo</a:t>
            </a:r>
            <a:r>
              <a:rPr lang="de-DE" sz="2800" dirty="0">
                <a:solidFill>
                  <a:srgbClr val="333399"/>
                </a:solidFill>
                <a:latin typeface="Arial Unicode MS" charset="0"/>
                <a:ea typeface="Arial Unicode MS" charset="0"/>
                <a:cs typeface="Arial Unicode MS" charset="0"/>
              </a:rPr>
              <a:t>-Persien </a:t>
            </a:r>
            <a:r>
              <a:rPr lang="de-DE" sz="2800" dirty="0">
                <a:latin typeface="Arial Unicode MS" charset="0"/>
                <a:ea typeface="Arial Unicode MS" charset="0"/>
                <a:cs typeface="Arial Unicode MS" charset="0"/>
              </a:rPr>
              <a:t>(539 – 331 v. Chr.).</a:t>
            </a:r>
          </a:p>
          <a:p>
            <a:pPr marL="914400" lvl="1" indent="-457200">
              <a:lnSpc>
                <a:spcPts val="3660"/>
              </a:lnSpc>
              <a:spcAft>
                <a:spcPts val="1200"/>
              </a:spcAft>
              <a:buClr>
                <a:schemeClr val="tx1"/>
              </a:buClr>
              <a:buFont typeface="Symbol" charset="2"/>
              <a:buChar char="-"/>
            </a:pPr>
            <a:r>
              <a:rPr lang="de-DE" sz="2800" dirty="0">
                <a:latin typeface="Arial Unicode MS" charset="0"/>
                <a:ea typeface="Arial Unicode MS" charset="0"/>
                <a:cs typeface="Arial Unicode MS" charset="0"/>
              </a:rPr>
              <a:t>3.</a:t>
            </a:r>
            <a:r>
              <a:rPr lang="de-DE" sz="2800" dirty="0">
                <a:solidFill>
                  <a:srgbClr val="0000FF"/>
                </a:solidFill>
                <a:latin typeface="Arial Unicode MS" charset="0"/>
                <a:ea typeface="Arial Unicode MS" charset="0"/>
                <a:cs typeface="Arial Unicode MS" charset="0"/>
              </a:rPr>
              <a:t> </a:t>
            </a:r>
            <a:r>
              <a:rPr lang="de-DE" sz="2800" dirty="0">
                <a:solidFill>
                  <a:srgbClr val="333399"/>
                </a:solidFill>
                <a:latin typeface="Arial Unicode MS" charset="0"/>
                <a:ea typeface="Arial Unicode MS" charset="0"/>
                <a:cs typeface="Arial Unicode MS" charset="0"/>
              </a:rPr>
              <a:t>Griechenland</a:t>
            </a:r>
            <a:r>
              <a:rPr lang="de-DE" sz="2800" dirty="0">
                <a:solidFill>
                  <a:srgbClr val="0000FF"/>
                </a:solidFill>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(331 – ca. 168 v. Chr.).</a:t>
            </a:r>
          </a:p>
          <a:p>
            <a:pPr marL="914400" lvl="1" indent="-457200">
              <a:lnSpc>
                <a:spcPts val="3660"/>
              </a:lnSpc>
              <a:spcAft>
                <a:spcPts val="1200"/>
              </a:spcAft>
              <a:buClr>
                <a:schemeClr val="tx1"/>
              </a:buClr>
              <a:buFont typeface="Symbol" charset="2"/>
              <a:buChar char="-"/>
            </a:pPr>
            <a:r>
              <a:rPr lang="de-DE" sz="2800" dirty="0">
                <a:latin typeface="Arial Unicode MS" charset="0"/>
                <a:ea typeface="Arial Unicode MS" charset="0"/>
                <a:cs typeface="Arial Unicode MS" charset="0"/>
              </a:rPr>
              <a:t>4. </a:t>
            </a:r>
            <a:r>
              <a:rPr lang="de-DE" sz="2800" dirty="0">
                <a:solidFill>
                  <a:srgbClr val="333399"/>
                </a:solidFill>
                <a:latin typeface="Arial Unicode MS" charset="0"/>
                <a:ea typeface="Arial Unicode MS" charset="0"/>
                <a:cs typeface="Arial Unicode MS" charset="0"/>
              </a:rPr>
              <a:t>Römisches Reich </a:t>
            </a:r>
            <a:r>
              <a:rPr lang="de-DE" sz="2800" dirty="0">
                <a:latin typeface="Arial Unicode MS" charset="0"/>
                <a:ea typeface="Arial Unicode MS" charset="0"/>
                <a:cs typeface="Arial Unicode MS" charset="0"/>
              </a:rPr>
              <a:t>(168/63 v. Chr. – 476 n. Chr. bzw. bis zum Ende; vgl. „Todeswunde“ des „Tieres“ in </a:t>
            </a:r>
            <a:r>
              <a:rPr lang="de-DE" sz="2800" dirty="0" err="1">
                <a:latin typeface="Arial Unicode MS" charset="0"/>
                <a:ea typeface="Arial Unicode MS" charset="0"/>
                <a:cs typeface="Arial Unicode MS" charset="0"/>
              </a:rPr>
              <a:t>Offb</a:t>
            </a:r>
            <a:r>
              <a:rPr lang="de-DE" sz="2800" dirty="0">
                <a:latin typeface="Arial Unicode MS" charset="0"/>
                <a:ea typeface="Arial Unicode MS" charset="0"/>
                <a:cs typeface="Arial Unicode MS" charset="0"/>
              </a:rPr>
              <a:t> 13,3; 17,8).</a:t>
            </a:r>
          </a:p>
          <a:p>
            <a:pPr marL="533400" indent="-533400">
              <a:lnSpc>
                <a:spcPts val="3660"/>
              </a:lnSpc>
              <a:spcAft>
                <a:spcPts val="1200"/>
              </a:spcAft>
              <a:buFont typeface="Arial"/>
              <a:buChar char="•"/>
            </a:pPr>
            <a:r>
              <a:rPr lang="de-DE" sz="2800" dirty="0">
                <a:latin typeface="Arial Unicode MS" charset="0"/>
                <a:ea typeface="Arial Unicode MS" charset="0"/>
                <a:cs typeface="Arial Unicode MS" charset="0"/>
              </a:rPr>
              <a:t>Das letzte „Tier“: </a:t>
            </a:r>
            <a:r>
              <a:rPr lang="de-DE" sz="2800" dirty="0">
                <a:solidFill>
                  <a:srgbClr val="333399"/>
                </a:solidFill>
                <a:latin typeface="Arial Unicode MS" charset="0"/>
                <a:ea typeface="Arial Unicode MS" charset="0"/>
                <a:cs typeface="Arial Unicode MS" charset="0"/>
              </a:rPr>
              <a:t>Eigenschaften der anderen drei </a:t>
            </a:r>
            <a:r>
              <a:rPr lang="de-DE" sz="2800" dirty="0">
                <a:latin typeface="Arial Unicode MS" charset="0"/>
                <a:ea typeface="Arial Unicode MS" charset="0"/>
                <a:cs typeface="Arial Unicode MS" charset="0"/>
              </a:rPr>
              <a:t>(</a:t>
            </a:r>
            <a:r>
              <a:rPr lang="de-DE" sz="2800" dirty="0" err="1">
                <a:latin typeface="Arial Unicode MS" charset="0"/>
                <a:ea typeface="Arial Unicode MS" charset="0"/>
                <a:cs typeface="Arial Unicode MS" charset="0"/>
              </a:rPr>
              <a:t>Offb</a:t>
            </a:r>
            <a:r>
              <a:rPr lang="de-DE" sz="2800" dirty="0">
                <a:latin typeface="Arial Unicode MS" charset="0"/>
                <a:ea typeface="Arial Unicode MS" charset="0"/>
                <a:cs typeface="Arial Unicode MS" charset="0"/>
              </a:rPr>
              <a:t> 13,2).</a:t>
            </a:r>
          </a:p>
          <a:p>
            <a:pPr eaLnBrk="1" hangingPunct="1">
              <a:lnSpc>
                <a:spcPts val="3460"/>
              </a:lnSpc>
            </a:pPr>
            <a:endParaRPr lang="en-US" sz="2800" dirty="0">
              <a:latin typeface="Arial" charset="0"/>
              <a:ea typeface=".Aqua かな"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12</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39926624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Visionen Daniels</a:t>
            </a:r>
            <a:endParaRPr lang="en-US" dirty="0">
              <a:latin typeface="Arial" charset="0"/>
              <a:ea typeface=".Aqua かな" charset="0"/>
            </a:endParaRPr>
          </a:p>
        </p:txBody>
      </p:sp>
      <p:sp>
        <p:nvSpPr>
          <p:cNvPr id="4098" name="Rectangle 2"/>
          <p:cNvSpPr>
            <a:spLocks noGrp="1" noChangeArrowheads="1"/>
          </p:cNvSpPr>
          <p:nvPr>
            <p:ph idx="1"/>
          </p:nvPr>
        </p:nvSpPr>
        <p:spPr>
          <a:xfrm>
            <a:off x="381720" y="916360"/>
            <a:ext cx="12457980" cy="7632848"/>
          </a:xfrm>
        </p:spPr>
        <p:txBody>
          <a:bodyPr/>
          <a:lstStyle/>
          <a:p>
            <a:pPr>
              <a:lnSpc>
                <a:spcPts val="3680"/>
              </a:lnSpc>
              <a:spcAft>
                <a:spcPts val="600"/>
              </a:spcAft>
              <a:buFont typeface="Arial"/>
              <a:buChar char="•"/>
            </a:pPr>
            <a:r>
              <a:rPr lang="de-DE" sz="2600" dirty="0">
                <a:solidFill>
                  <a:srgbClr val="333399"/>
                </a:solidFill>
                <a:latin typeface="Arial Unicode MS" charset="0"/>
                <a:ea typeface="Arial Unicode MS" charset="0"/>
                <a:cs typeface="Arial Unicode MS" charset="0"/>
              </a:rPr>
              <a:t>„Kleines Horn“ in Dan 8 </a:t>
            </a:r>
            <a:r>
              <a:rPr lang="de-DE" sz="2600" dirty="0">
                <a:latin typeface="Arial Unicode MS" charset="0"/>
                <a:ea typeface="Arial Unicode MS" charset="0"/>
                <a:cs typeface="Arial Unicode MS" charset="0"/>
              </a:rPr>
              <a:t>als Hinweis auf </a:t>
            </a:r>
            <a:r>
              <a:rPr lang="de-DE" sz="2600" dirty="0">
                <a:solidFill>
                  <a:schemeClr val="accent2"/>
                </a:solidFill>
                <a:latin typeface="Arial Unicode MS" charset="0"/>
                <a:ea typeface="Arial Unicode MS" charset="0"/>
                <a:cs typeface="Arial Unicode MS" charset="0"/>
              </a:rPr>
              <a:t>Antiochus </a:t>
            </a:r>
            <a:r>
              <a:rPr lang="de-DE" sz="2600" dirty="0" err="1">
                <a:solidFill>
                  <a:schemeClr val="accent2"/>
                </a:solidFill>
                <a:latin typeface="Arial Unicode MS" charset="0"/>
                <a:ea typeface="Arial Unicode MS" charset="0"/>
                <a:cs typeface="Arial Unicode MS" charset="0"/>
              </a:rPr>
              <a:t>Epiphanes</a:t>
            </a:r>
            <a:r>
              <a:rPr lang="de-DE" sz="2600" dirty="0">
                <a:solidFill>
                  <a:schemeClr val="accent2"/>
                </a:solidFill>
                <a:latin typeface="Arial Unicode MS" charset="0"/>
                <a:ea typeface="Arial Unicode MS" charset="0"/>
                <a:cs typeface="Arial Unicode MS" charset="0"/>
              </a:rPr>
              <a:t> </a:t>
            </a:r>
            <a:r>
              <a:rPr lang="de-DE" sz="2600" dirty="0">
                <a:latin typeface="Arial Unicode MS" charset="0"/>
                <a:ea typeface="Arial Unicode MS" charset="0"/>
                <a:cs typeface="Arial Unicode MS" charset="0"/>
              </a:rPr>
              <a:t>IV (</a:t>
            </a:r>
            <a:r>
              <a:rPr lang="de-DE" sz="2600" dirty="0" smtClean="0">
                <a:latin typeface="Arial Unicode MS" charset="0"/>
                <a:ea typeface="Arial Unicode MS" charset="0"/>
                <a:cs typeface="Arial Unicode MS" charset="0"/>
              </a:rPr>
              <a:t>175–164 </a:t>
            </a:r>
            <a:r>
              <a:rPr lang="de-DE" sz="2600" dirty="0">
                <a:latin typeface="Arial Unicode MS" charset="0"/>
                <a:ea typeface="Arial Unicode MS" charset="0"/>
                <a:cs typeface="Arial Unicode MS" charset="0"/>
              </a:rPr>
              <a:t>v. Chr.) (drittes </a:t>
            </a:r>
            <a:r>
              <a:rPr lang="de-DE" sz="2600" dirty="0" smtClean="0">
                <a:latin typeface="Arial Unicode MS" charset="0"/>
                <a:ea typeface="Arial Unicode MS" charset="0"/>
                <a:cs typeface="Arial Unicode MS" charset="0"/>
              </a:rPr>
              <a:t>Reich = Griechenland)</a:t>
            </a:r>
            <a:r>
              <a:rPr lang="de-DE" sz="2600" dirty="0">
                <a:latin typeface="Arial Unicode MS" charset="0"/>
                <a:ea typeface="Arial Unicode MS" charset="0"/>
                <a:cs typeface="Arial Unicode MS" charset="0"/>
              </a:rPr>
              <a:t>.</a:t>
            </a:r>
            <a:endParaRPr lang="de-DE" sz="2600" dirty="0">
              <a:solidFill>
                <a:schemeClr val="tx2"/>
              </a:solidFill>
              <a:latin typeface="Arial Unicode MS" charset="0"/>
              <a:ea typeface="Arial Unicode MS" charset="0"/>
              <a:cs typeface="Arial Unicode MS" charset="0"/>
            </a:endParaRPr>
          </a:p>
          <a:p>
            <a:pPr>
              <a:lnSpc>
                <a:spcPts val="3680"/>
              </a:lnSpc>
              <a:spcAft>
                <a:spcPts val="600"/>
              </a:spcAft>
              <a:buFont typeface="Arial"/>
              <a:buChar char="•"/>
            </a:pPr>
            <a:r>
              <a:rPr lang="de-DE" sz="2600" dirty="0">
                <a:solidFill>
                  <a:srgbClr val="333399"/>
                </a:solidFill>
                <a:latin typeface="Arial Unicode MS" charset="0"/>
                <a:ea typeface="Arial Unicode MS" charset="0"/>
                <a:cs typeface="Arial Unicode MS" charset="0"/>
              </a:rPr>
              <a:t>„Kleines Horn“ in Dan 7,8 </a:t>
            </a:r>
            <a:r>
              <a:rPr lang="de-DE" sz="2600" dirty="0">
                <a:latin typeface="Arial Unicode MS" charset="0"/>
                <a:ea typeface="Arial Unicode MS" charset="0"/>
                <a:cs typeface="Arial Unicode MS" charset="0"/>
              </a:rPr>
              <a:t>als Hinweis auf den „</a:t>
            </a:r>
            <a:r>
              <a:rPr lang="de-DE" sz="2600" dirty="0">
                <a:solidFill>
                  <a:srgbClr val="333399"/>
                </a:solidFill>
                <a:latin typeface="Arial Unicode MS" charset="0"/>
                <a:ea typeface="Arial Unicode MS" charset="0"/>
                <a:cs typeface="Arial Unicode MS" charset="0"/>
              </a:rPr>
              <a:t>Antichristus</a:t>
            </a:r>
            <a:r>
              <a:rPr lang="de-DE" sz="2600" dirty="0">
                <a:latin typeface="Arial Unicode MS" charset="0"/>
                <a:ea typeface="Arial Unicode MS" charset="0"/>
                <a:cs typeface="Arial Unicode MS" charset="0"/>
              </a:rPr>
              <a:t>“ (viertes </a:t>
            </a:r>
            <a:r>
              <a:rPr lang="de-DE" sz="2600" dirty="0" smtClean="0">
                <a:latin typeface="Arial Unicode MS" charset="0"/>
                <a:ea typeface="Arial Unicode MS" charset="0"/>
                <a:cs typeface="Arial Unicode MS" charset="0"/>
              </a:rPr>
              <a:t>Reich = Römisches Reich)</a:t>
            </a:r>
            <a:r>
              <a:rPr lang="de-DE" sz="2600" dirty="0">
                <a:latin typeface="Arial Unicode MS" charset="0"/>
                <a:ea typeface="Arial Unicode MS" charset="0"/>
                <a:cs typeface="Arial Unicode MS" charset="0"/>
              </a:rPr>
              <a:t>. </a:t>
            </a:r>
          </a:p>
          <a:p>
            <a:pPr>
              <a:lnSpc>
                <a:spcPts val="3680"/>
              </a:lnSpc>
              <a:spcAft>
                <a:spcPts val="600"/>
              </a:spcAft>
              <a:buFont typeface="Arial"/>
              <a:buChar char="•"/>
            </a:pPr>
            <a:r>
              <a:rPr lang="de-DE" sz="2600" dirty="0">
                <a:latin typeface="Arial Unicode MS" charset="0"/>
                <a:ea typeface="Arial Unicode MS" charset="0"/>
                <a:cs typeface="Arial Unicode MS" charset="0"/>
              </a:rPr>
              <a:t>Vgl. </a:t>
            </a:r>
            <a:r>
              <a:rPr lang="de-DE" sz="2600" dirty="0">
                <a:solidFill>
                  <a:srgbClr val="333399"/>
                </a:solidFill>
                <a:latin typeface="Arial Unicode MS" charset="0"/>
                <a:ea typeface="Arial Unicode MS" charset="0"/>
                <a:cs typeface="Arial Unicode MS" charset="0"/>
              </a:rPr>
              <a:t>Dan 7,19-22</a:t>
            </a:r>
            <a:r>
              <a:rPr lang="de-DE" sz="2600" dirty="0">
                <a:solidFill>
                  <a:schemeClr val="tx2"/>
                </a:solidFill>
                <a:latin typeface="Arial Unicode MS" charset="0"/>
                <a:ea typeface="Arial Unicode MS" charset="0"/>
                <a:cs typeface="Arial Unicode MS" charset="0"/>
              </a:rPr>
              <a:t>: </a:t>
            </a:r>
            <a:r>
              <a:rPr lang="de-DE" sz="2600" dirty="0">
                <a:latin typeface="Arial Unicode MS" charset="0"/>
                <a:ea typeface="Arial Unicode MS" charset="0"/>
                <a:cs typeface="Arial Unicode MS" charset="0"/>
              </a:rPr>
              <a:t>„Daraufhin wollte ich Genaueres wissen </a:t>
            </a:r>
            <a:r>
              <a:rPr lang="de-DE" sz="2600" dirty="0">
                <a:solidFill>
                  <a:schemeClr val="accent2"/>
                </a:solidFill>
                <a:latin typeface="Arial Unicode MS" charset="0"/>
                <a:ea typeface="Arial Unicode MS" charset="0"/>
                <a:cs typeface="Arial Unicode MS" charset="0"/>
              </a:rPr>
              <a:t>über das vierte Tier</a:t>
            </a:r>
            <a:r>
              <a:rPr lang="de-DE" sz="2600" dirty="0">
                <a:latin typeface="Arial Unicode MS" charset="0"/>
                <a:ea typeface="Arial Unicode MS" charset="0"/>
                <a:cs typeface="Arial Unicode MS" charset="0"/>
              </a:rPr>
              <a:t>, das von allen anderen verschieden war, </a:t>
            </a:r>
            <a:r>
              <a:rPr lang="de-DE" sz="2600" dirty="0" smtClean="0">
                <a:latin typeface="Arial Unicode MS" charset="0"/>
                <a:ea typeface="Arial Unicode MS" charset="0"/>
                <a:cs typeface="Arial Unicode MS" charset="0"/>
              </a:rPr>
              <a:t>außergewöhnlich </a:t>
            </a:r>
            <a:r>
              <a:rPr lang="de-DE" sz="2600" dirty="0">
                <a:latin typeface="Arial Unicode MS" charset="0"/>
                <a:ea typeface="Arial Unicode MS" charset="0"/>
                <a:cs typeface="Arial Unicode MS" charset="0"/>
              </a:rPr>
              <a:t>Schrecken erregend, dessen Zähne aus Eisen und dessen Klauen aus Bronze waren, das fraß, </a:t>
            </a:r>
            <a:r>
              <a:rPr lang="de-DE" sz="2600" dirty="0" err="1" smtClean="0">
                <a:latin typeface="Arial Unicode MS" charset="0"/>
                <a:ea typeface="Arial Unicode MS" charset="0"/>
                <a:cs typeface="Arial Unicode MS" charset="0"/>
              </a:rPr>
              <a:t>zer</a:t>
            </a:r>
            <a:r>
              <a:rPr lang="de-DE" sz="2600" dirty="0" smtClean="0">
                <a:latin typeface="Arial Unicode MS" charset="0"/>
                <a:ea typeface="Arial Unicode MS" charset="0"/>
                <a:cs typeface="Arial Unicode MS" charset="0"/>
              </a:rPr>
              <a:t>-malmte </a:t>
            </a:r>
            <a:r>
              <a:rPr lang="de-DE" sz="2600" dirty="0">
                <a:latin typeface="Arial Unicode MS" charset="0"/>
                <a:ea typeface="Arial Unicode MS" charset="0"/>
                <a:cs typeface="Arial Unicode MS" charset="0"/>
              </a:rPr>
              <a:t>und den Rest mit seinen Füßen zertrat, und über die zehn Hörner auf seinem Kopf </a:t>
            </a:r>
            <a:r>
              <a:rPr lang="de-DE" sz="2600" dirty="0">
                <a:solidFill>
                  <a:srgbClr val="333399"/>
                </a:solidFill>
                <a:latin typeface="Arial Unicode MS" charset="0"/>
                <a:ea typeface="Arial Unicode MS" charset="0"/>
                <a:cs typeface="Arial Unicode MS" charset="0"/>
              </a:rPr>
              <a:t>und über das andere [Horn], das emporstieg und vor dem drei [andere Hörner] ausfielen</a:t>
            </a:r>
            <a:r>
              <a:rPr lang="de-DE" sz="2600" dirty="0">
                <a:latin typeface="Arial Unicode MS" charset="0"/>
                <a:ea typeface="Arial Unicode MS" charset="0"/>
                <a:cs typeface="Arial Unicode MS" charset="0"/>
              </a:rPr>
              <a:t>. Und </a:t>
            </a:r>
            <a:r>
              <a:rPr lang="de-DE" sz="2600" dirty="0">
                <a:solidFill>
                  <a:srgbClr val="333399"/>
                </a:solidFill>
                <a:latin typeface="Arial Unicode MS" charset="0"/>
                <a:ea typeface="Arial Unicode MS" charset="0"/>
                <a:cs typeface="Arial Unicode MS" charset="0"/>
              </a:rPr>
              <a:t>das Horn hatte Augen und einen Mund, der große Worte redete, und sein Aussehen war größer als das seiner Gefährten</a:t>
            </a:r>
            <a:r>
              <a:rPr lang="de-DE" sz="2600" dirty="0">
                <a:latin typeface="Arial Unicode MS" charset="0"/>
                <a:ea typeface="Arial Unicode MS" charset="0"/>
                <a:cs typeface="Arial Unicode MS" charset="0"/>
              </a:rPr>
              <a:t>. Ich sah, wie dieses Horn gegen die Heiligen </a:t>
            </a:r>
            <a:r>
              <a:rPr lang="de-DE" sz="2600" dirty="0" smtClean="0">
                <a:latin typeface="Arial Unicode MS" charset="0"/>
                <a:ea typeface="Arial Unicode MS" charset="0"/>
                <a:cs typeface="Arial Unicode MS" charset="0"/>
              </a:rPr>
              <a:t>(in Israel) Krieg </a:t>
            </a:r>
            <a:r>
              <a:rPr lang="de-DE" sz="2600" dirty="0">
                <a:latin typeface="Arial Unicode MS" charset="0"/>
                <a:ea typeface="Arial Unicode MS" charset="0"/>
                <a:cs typeface="Arial Unicode MS" charset="0"/>
              </a:rPr>
              <a:t>führte und sie besiegte, bis der, der alt an Tagen war, kam und das Gericht den Heiligen des Höchsten gegeben wurde und die Zeit anbrach, dass die Heiligen </a:t>
            </a:r>
            <a:r>
              <a:rPr lang="de-DE" sz="2600" dirty="0" smtClean="0">
                <a:latin typeface="Arial Unicode MS" charset="0"/>
                <a:ea typeface="Arial Unicode MS" charset="0"/>
                <a:cs typeface="Arial Unicode MS" charset="0"/>
              </a:rPr>
              <a:t>die Königsherrschaft in </a:t>
            </a:r>
            <a:r>
              <a:rPr lang="de-DE" sz="2600" dirty="0">
                <a:latin typeface="Arial Unicode MS" charset="0"/>
                <a:ea typeface="Arial Unicode MS" charset="0"/>
                <a:cs typeface="Arial Unicode MS" charset="0"/>
              </a:rPr>
              <a:t>Besitz nahmen.</a:t>
            </a:r>
            <a:r>
              <a:rPr lang="de-DE" sz="2600" dirty="0" smtClean="0">
                <a:latin typeface="Arial Unicode MS" charset="0"/>
                <a:ea typeface="Arial Unicode MS" charset="0"/>
                <a:cs typeface="Arial Unicode MS" charset="0"/>
              </a:rPr>
              <a:t>“</a:t>
            </a:r>
            <a:endParaRPr lang="de-DE" sz="26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13</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0383482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Visionen Daniels</a:t>
            </a:r>
            <a:endParaRPr lang="en-US" dirty="0">
              <a:latin typeface="Arial" charset="0"/>
              <a:ea typeface=".Aqua かな" charset="0"/>
            </a:endParaRPr>
          </a:p>
        </p:txBody>
      </p:sp>
      <p:sp>
        <p:nvSpPr>
          <p:cNvPr id="4098" name="Rectangle 2"/>
          <p:cNvSpPr>
            <a:spLocks noGrp="1" noChangeArrowheads="1"/>
          </p:cNvSpPr>
          <p:nvPr>
            <p:ph idx="1"/>
          </p:nvPr>
        </p:nvSpPr>
        <p:spPr>
          <a:xfrm>
            <a:off x="525736" y="1348408"/>
            <a:ext cx="12313964" cy="6817692"/>
          </a:xfrm>
        </p:spPr>
        <p:txBody>
          <a:bodyPr/>
          <a:lstStyle/>
          <a:p>
            <a:pPr>
              <a:lnSpc>
                <a:spcPts val="4240"/>
              </a:lnSpc>
              <a:spcBef>
                <a:spcPts val="1200"/>
              </a:spcBef>
              <a:spcAft>
                <a:spcPts val="3600"/>
              </a:spcAft>
              <a:buFont typeface="Arial"/>
              <a:buChar char="•"/>
            </a:pPr>
            <a:r>
              <a:rPr lang="de-DE" sz="3200" dirty="0">
                <a:latin typeface="Arial Unicode MS" charset="0"/>
                <a:ea typeface="Arial Unicode MS" charset="0"/>
                <a:cs typeface="Arial Unicode MS" charset="0"/>
              </a:rPr>
              <a:t>Auch das „</a:t>
            </a:r>
            <a:r>
              <a:rPr lang="de-DE" sz="3200" dirty="0">
                <a:solidFill>
                  <a:srgbClr val="333399"/>
                </a:solidFill>
                <a:latin typeface="Arial Unicode MS" charset="0"/>
                <a:ea typeface="Arial Unicode MS" charset="0"/>
                <a:cs typeface="Arial Unicode MS" charset="0"/>
              </a:rPr>
              <a:t>Gräuel der Verwüstung</a:t>
            </a:r>
            <a:r>
              <a:rPr lang="de-DE" sz="3200" dirty="0">
                <a:latin typeface="Arial Unicode MS" charset="0"/>
                <a:ea typeface="Arial Unicode MS" charset="0"/>
                <a:cs typeface="Arial Unicode MS" charset="0"/>
              </a:rPr>
              <a:t>“ bezieht sich auf die letzten zwei „Tiere“:</a:t>
            </a:r>
          </a:p>
          <a:p>
            <a:pPr lvl="1">
              <a:lnSpc>
                <a:spcPts val="4240"/>
              </a:lnSpc>
              <a:spcBef>
                <a:spcPts val="1200"/>
              </a:spcBef>
              <a:spcAft>
                <a:spcPts val="3600"/>
              </a:spcAft>
              <a:buClrTx/>
              <a:buFont typeface="Symbol" charset="2"/>
              <a:buChar char="-"/>
            </a:pPr>
            <a:r>
              <a:rPr lang="de-DE" sz="3200" dirty="0" smtClean="0">
                <a:latin typeface="Arial Unicode MS" charset="0"/>
                <a:ea typeface="Arial Unicode MS" charset="0"/>
                <a:cs typeface="Arial Unicode MS" charset="0"/>
              </a:rPr>
              <a:t> Dan </a:t>
            </a:r>
            <a:r>
              <a:rPr lang="de-DE" sz="3200" dirty="0">
                <a:latin typeface="Arial Unicode MS" charset="0"/>
                <a:ea typeface="Arial Unicode MS" charset="0"/>
                <a:cs typeface="Arial Unicode MS" charset="0"/>
              </a:rPr>
              <a:t>11,29-32: </a:t>
            </a:r>
            <a:r>
              <a:rPr lang="de-DE" sz="3200" dirty="0">
                <a:solidFill>
                  <a:srgbClr val="333399"/>
                </a:solidFill>
                <a:latin typeface="Arial Unicode MS" charset="0"/>
                <a:ea typeface="Arial Unicode MS" charset="0"/>
                <a:cs typeface="Arial Unicode MS" charset="0"/>
              </a:rPr>
              <a:t>Antiochus </a:t>
            </a:r>
            <a:r>
              <a:rPr lang="de-DE" sz="3200" dirty="0" err="1">
                <a:solidFill>
                  <a:srgbClr val="333399"/>
                </a:solidFill>
                <a:latin typeface="Arial Unicode MS" charset="0"/>
                <a:ea typeface="Arial Unicode MS" charset="0"/>
                <a:cs typeface="Arial Unicode MS" charset="0"/>
              </a:rPr>
              <a:t>Epiphanes</a:t>
            </a:r>
            <a:r>
              <a:rPr lang="de-DE" sz="3200" dirty="0">
                <a:solidFill>
                  <a:srgbClr val="333399"/>
                </a:solidFill>
                <a:latin typeface="Arial Unicode MS" charset="0"/>
                <a:ea typeface="Arial Unicode MS" charset="0"/>
                <a:cs typeface="Arial Unicode MS" charset="0"/>
              </a:rPr>
              <a:t> IV </a:t>
            </a:r>
            <a:r>
              <a:rPr lang="de-DE" sz="3200" dirty="0">
                <a:latin typeface="Arial Unicode MS" charset="0"/>
                <a:ea typeface="Arial Unicode MS" charset="0"/>
                <a:cs typeface="Arial Unicode MS" charset="0"/>
              </a:rPr>
              <a:t>(Jupiter-Standbild im </a:t>
            </a:r>
            <a:r>
              <a:rPr lang="de-DE" sz="3200" dirty="0" smtClean="0">
                <a:latin typeface="Arial Unicode MS" charset="0"/>
                <a:ea typeface="Arial Unicode MS" charset="0"/>
                <a:cs typeface="Arial Unicode MS" charset="0"/>
              </a:rPr>
              <a:t>Tempel; 167–164 v. Chr.)</a:t>
            </a:r>
            <a:r>
              <a:rPr lang="de-DE" sz="3200" dirty="0">
                <a:latin typeface="Arial Unicode MS" charset="0"/>
                <a:ea typeface="Arial Unicode MS" charset="0"/>
                <a:cs typeface="Arial Unicode MS" charset="0"/>
              </a:rPr>
              <a:t>.</a:t>
            </a:r>
          </a:p>
          <a:p>
            <a:pPr lvl="1">
              <a:lnSpc>
                <a:spcPts val="4240"/>
              </a:lnSpc>
              <a:spcBef>
                <a:spcPts val="1200"/>
              </a:spcBef>
              <a:spcAft>
                <a:spcPts val="3600"/>
              </a:spcAft>
              <a:buClrTx/>
              <a:buFont typeface="Symbol" charset="2"/>
              <a:buChar char="-"/>
            </a:pPr>
            <a:r>
              <a:rPr lang="de-DE" sz="3200" dirty="0" smtClean="0">
                <a:latin typeface="Arial Unicode MS" charset="0"/>
                <a:ea typeface="Arial Unicode MS" charset="0"/>
                <a:cs typeface="Arial Unicode MS" charset="0"/>
              </a:rPr>
              <a:t> Dan </a:t>
            </a:r>
            <a:r>
              <a:rPr lang="de-DE" sz="3200" dirty="0">
                <a:latin typeface="Arial Unicode MS" charset="0"/>
                <a:ea typeface="Arial Unicode MS" charset="0"/>
                <a:cs typeface="Arial Unicode MS" charset="0"/>
              </a:rPr>
              <a:t>12,11: </a:t>
            </a:r>
            <a:r>
              <a:rPr lang="de-DE" sz="3200" dirty="0">
                <a:solidFill>
                  <a:srgbClr val="333399"/>
                </a:solidFill>
                <a:latin typeface="Arial Unicode MS" charset="0"/>
                <a:ea typeface="Arial Unicode MS" charset="0"/>
                <a:cs typeface="Arial Unicode MS" charset="0"/>
              </a:rPr>
              <a:t>Zeit vor der Wiederkunft Jesu</a:t>
            </a:r>
            <a:r>
              <a:rPr lang="de-DE" sz="3200" dirty="0">
                <a:latin typeface="Arial Unicode MS" charset="0"/>
                <a:ea typeface="Arial Unicode MS" charset="0"/>
                <a:cs typeface="Arial Unicode MS" charset="0"/>
              </a:rPr>
              <a:t>, wenn die „</a:t>
            </a:r>
            <a:r>
              <a:rPr lang="de-DE" sz="3200" dirty="0">
                <a:solidFill>
                  <a:srgbClr val="333399"/>
                </a:solidFill>
                <a:latin typeface="Arial Unicode MS" charset="0"/>
                <a:ea typeface="Arial Unicode MS" charset="0"/>
                <a:cs typeface="Arial Unicode MS" charset="0"/>
              </a:rPr>
              <a:t>Zerschlagung der Kraft des heiligen Volkes (Israel) abgeschlossen sein wird</a:t>
            </a:r>
            <a:r>
              <a:rPr lang="de-DE" sz="3200" dirty="0">
                <a:latin typeface="Arial Unicode MS" charset="0"/>
                <a:ea typeface="Arial Unicode MS" charset="0"/>
                <a:cs typeface="Arial Unicode MS" charset="0"/>
              </a:rPr>
              <a:t>“ (Dan 12,7).</a:t>
            </a:r>
          </a:p>
          <a:p>
            <a:pPr>
              <a:lnSpc>
                <a:spcPts val="4240"/>
              </a:lnSpc>
              <a:spcBef>
                <a:spcPts val="1200"/>
              </a:spcBef>
              <a:spcAft>
                <a:spcPts val="3600"/>
              </a:spcAft>
              <a:buFont typeface="Arial"/>
              <a:buChar char="•"/>
            </a:pPr>
            <a:r>
              <a:rPr lang="de-DE" sz="3200" dirty="0">
                <a:latin typeface="Arial Unicode MS" charset="0"/>
                <a:ea typeface="Arial Unicode MS" charset="0"/>
                <a:cs typeface="Arial Unicode MS" charset="0"/>
              </a:rPr>
              <a:t>Jesus bestätigt die „</a:t>
            </a:r>
            <a:r>
              <a:rPr lang="de-DE" sz="3200" dirty="0">
                <a:solidFill>
                  <a:srgbClr val="333399"/>
                </a:solidFill>
                <a:latin typeface="Arial Unicode MS" charset="0"/>
                <a:ea typeface="Arial Unicode MS" charset="0"/>
                <a:cs typeface="Arial Unicode MS" charset="0"/>
              </a:rPr>
              <a:t>Wiederholung</a:t>
            </a:r>
            <a:r>
              <a:rPr lang="de-DE" sz="3200" dirty="0">
                <a:latin typeface="Arial Unicode MS" charset="0"/>
                <a:ea typeface="Arial Unicode MS" charset="0"/>
                <a:cs typeface="Arial Unicode MS" charset="0"/>
              </a:rPr>
              <a:t>“ vor seiner Wiederkunft (</a:t>
            </a:r>
            <a:r>
              <a:rPr lang="de-DE" sz="3200" dirty="0" err="1">
                <a:latin typeface="Arial Unicode MS" charset="0"/>
                <a:ea typeface="Arial Unicode MS" charset="0"/>
                <a:cs typeface="Arial Unicode MS" charset="0"/>
              </a:rPr>
              <a:t>Mt</a:t>
            </a:r>
            <a:r>
              <a:rPr lang="de-DE" sz="3200" dirty="0">
                <a:latin typeface="Arial Unicode MS" charset="0"/>
                <a:ea typeface="Arial Unicode MS" charset="0"/>
                <a:cs typeface="Arial Unicode MS" charset="0"/>
              </a:rPr>
              <a:t> 24,25)</a:t>
            </a:r>
            <a:r>
              <a:rPr lang="de-DE" sz="3200" dirty="0" smtClean="0">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14</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40685361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Visionen Daniels</a:t>
            </a:r>
            <a:endParaRPr lang="en-US" dirty="0">
              <a:latin typeface="Arial" charset="0"/>
              <a:ea typeface=".Aqua かな" charset="0"/>
            </a:endParaRPr>
          </a:p>
        </p:txBody>
      </p:sp>
      <p:sp>
        <p:nvSpPr>
          <p:cNvPr id="4098" name="Rectangle 2"/>
          <p:cNvSpPr>
            <a:spLocks noGrp="1" noChangeArrowheads="1"/>
          </p:cNvSpPr>
          <p:nvPr>
            <p:ph idx="1"/>
          </p:nvPr>
        </p:nvSpPr>
        <p:spPr>
          <a:xfrm>
            <a:off x="597744" y="1348408"/>
            <a:ext cx="12243544" cy="7344816"/>
          </a:xfrm>
        </p:spPr>
        <p:txBody>
          <a:bodyPr/>
          <a:lstStyle/>
          <a:p>
            <a:pPr>
              <a:lnSpc>
                <a:spcPts val="3900"/>
              </a:lnSpc>
              <a:spcBef>
                <a:spcPts val="1176"/>
              </a:spcBef>
              <a:spcAft>
                <a:spcPts val="2376"/>
              </a:spcAft>
              <a:buFont typeface="Arial"/>
              <a:buChar char="•"/>
            </a:pPr>
            <a:r>
              <a:rPr lang="de-DE" sz="3200" dirty="0">
                <a:latin typeface="Arial Unicode MS" charset="0"/>
                <a:ea typeface="Arial Unicode MS" charset="0"/>
                <a:cs typeface="Arial Unicode MS" charset="0"/>
              </a:rPr>
              <a:t>Vgl. </a:t>
            </a:r>
            <a:r>
              <a:rPr lang="de-DE" sz="3200" dirty="0">
                <a:solidFill>
                  <a:srgbClr val="333399"/>
                </a:solidFill>
                <a:latin typeface="Arial Unicode MS" charset="0"/>
                <a:ea typeface="Arial Unicode MS" charset="0"/>
                <a:cs typeface="Arial Unicode MS" charset="0"/>
              </a:rPr>
              <a:t>2. </a:t>
            </a:r>
            <a:r>
              <a:rPr lang="de-DE" sz="3200" dirty="0" err="1">
                <a:solidFill>
                  <a:srgbClr val="333399"/>
                </a:solidFill>
                <a:latin typeface="Arial Unicode MS" charset="0"/>
                <a:ea typeface="Arial Unicode MS" charset="0"/>
                <a:cs typeface="Arial Unicode MS" charset="0"/>
              </a:rPr>
              <a:t>Thess</a:t>
            </a:r>
            <a:r>
              <a:rPr lang="de-DE" sz="3200" dirty="0">
                <a:solidFill>
                  <a:srgbClr val="333399"/>
                </a:solidFill>
                <a:latin typeface="Arial Unicode MS" charset="0"/>
                <a:ea typeface="Arial Unicode MS" charset="0"/>
                <a:cs typeface="Arial Unicode MS" charset="0"/>
              </a:rPr>
              <a:t> 2,4</a:t>
            </a:r>
            <a:r>
              <a:rPr lang="de-DE" sz="3200" dirty="0">
                <a:latin typeface="Arial Unicode MS" charset="0"/>
                <a:ea typeface="Arial Unicode MS" charset="0"/>
                <a:cs typeface="Arial Unicode MS" charset="0"/>
              </a:rPr>
              <a:t>: Der Antichristus (</a:t>
            </a:r>
            <a:r>
              <a:rPr lang="de-DE" sz="3200" dirty="0" smtClean="0">
                <a:latin typeface="Arial Unicode MS" charset="0"/>
                <a:ea typeface="Arial Unicode MS" charset="0"/>
                <a:cs typeface="Arial Unicode MS" charset="0"/>
              </a:rPr>
              <a:t>Gesetzlose</a:t>
            </a:r>
            <a:r>
              <a:rPr lang="de-DE" sz="3200" dirty="0">
                <a:latin typeface="Arial Unicode MS" charset="0"/>
                <a:ea typeface="Arial Unicode MS" charset="0"/>
                <a:cs typeface="Arial Unicode MS" charset="0"/>
              </a:rPr>
              <a:t>) wird sich selbst </a:t>
            </a:r>
            <a:r>
              <a:rPr lang="de-DE" sz="3200" dirty="0">
                <a:solidFill>
                  <a:srgbClr val="333399"/>
                </a:solidFill>
                <a:latin typeface="Arial Unicode MS" charset="0"/>
                <a:ea typeface="Arial Unicode MS" charset="0"/>
                <a:cs typeface="Arial Unicode MS" charset="0"/>
              </a:rPr>
              <a:t>„in den Tempel Gottes setzen, indem er sich ausweist, dass er Gott sei</a:t>
            </a:r>
            <a:r>
              <a:rPr lang="de-DE" sz="3200" dirty="0" smtClean="0">
                <a:solidFill>
                  <a:srgbClr val="333399"/>
                </a:solidFill>
                <a:latin typeface="Arial Unicode MS" charset="0"/>
                <a:ea typeface="Arial Unicode MS" charset="0"/>
                <a:cs typeface="Arial Unicode MS" charset="0"/>
              </a:rPr>
              <a:t>“</a:t>
            </a:r>
            <a:r>
              <a:rPr lang="de-DE" sz="3200" dirty="0" smtClean="0">
                <a:latin typeface="Arial Unicode MS" charset="0"/>
                <a:ea typeface="Arial Unicode MS" charset="0"/>
                <a:cs typeface="Arial Unicode MS" charset="0"/>
              </a:rPr>
              <a:t>.</a:t>
            </a:r>
          </a:p>
          <a:p>
            <a:pPr lvl="1">
              <a:lnSpc>
                <a:spcPts val="3500"/>
              </a:lnSpc>
              <a:spcBef>
                <a:spcPts val="1176"/>
              </a:spcBef>
              <a:spcAft>
                <a:spcPts val="2376"/>
              </a:spcAft>
              <a:buFont typeface="Symbol" charset="2"/>
              <a:buChar char="-"/>
            </a:pPr>
            <a:r>
              <a:rPr lang="de-DE" sz="2400" dirty="0" smtClean="0"/>
              <a:t>In Thessaloniki wurde im </a:t>
            </a:r>
            <a:r>
              <a:rPr lang="de-DE" sz="2400" dirty="0"/>
              <a:t>Jahr 1874 eine </a:t>
            </a:r>
            <a:r>
              <a:rPr lang="de-DE" sz="2400" dirty="0">
                <a:solidFill>
                  <a:schemeClr val="accent2"/>
                </a:solidFill>
              </a:rPr>
              <a:t>Inschrift aus der </a:t>
            </a:r>
            <a:r>
              <a:rPr lang="de-DE" sz="2400" dirty="0" smtClean="0">
                <a:solidFill>
                  <a:schemeClr val="accent2"/>
                </a:solidFill>
              </a:rPr>
              <a:t>frühen Zeit </a:t>
            </a:r>
            <a:r>
              <a:rPr lang="de-DE" sz="2400" dirty="0">
                <a:solidFill>
                  <a:schemeClr val="accent2"/>
                </a:solidFill>
              </a:rPr>
              <a:t>von Kaiser Augustus </a:t>
            </a:r>
            <a:r>
              <a:rPr lang="de-DE" sz="2400" dirty="0" smtClean="0"/>
              <a:t>entdeckt, </a:t>
            </a:r>
            <a:r>
              <a:rPr lang="de-DE" sz="2400" dirty="0"/>
              <a:t>in welcher u. a. die Wörter </a:t>
            </a:r>
            <a:r>
              <a:rPr lang="de-DE" sz="2400" dirty="0" err="1">
                <a:solidFill>
                  <a:schemeClr val="accent2"/>
                </a:solidFill>
                <a:latin typeface="Helena" charset="0"/>
                <a:ea typeface="Helena" charset="0"/>
                <a:cs typeface="Helena" charset="0"/>
              </a:rPr>
              <a:t>kai</a:t>
            </a:r>
            <a:r>
              <a:rPr lang="de-DE" sz="2400" dirty="0">
                <a:solidFill>
                  <a:schemeClr val="accent2"/>
                </a:solidFill>
                <a:latin typeface="Helena" charset="0"/>
                <a:ea typeface="Helena" charset="0"/>
                <a:cs typeface="Helena" charset="0"/>
              </a:rPr>
              <a:t>/</a:t>
            </a:r>
            <a:r>
              <a:rPr lang="de-DE" sz="2400" dirty="0" err="1">
                <a:solidFill>
                  <a:schemeClr val="accent2"/>
                </a:solidFill>
                <a:latin typeface="Helena" charset="0"/>
                <a:ea typeface="Helena" charset="0"/>
                <a:cs typeface="Helena" charset="0"/>
              </a:rPr>
              <a:t>saroß</a:t>
            </a:r>
            <a:r>
              <a:rPr lang="de-DE" sz="2400" dirty="0">
                <a:solidFill>
                  <a:schemeClr val="accent2"/>
                </a:solidFill>
                <a:latin typeface="Helena" charset="0"/>
                <a:ea typeface="Helena" charset="0"/>
                <a:cs typeface="Helena" charset="0"/>
              </a:rPr>
              <a:t> </a:t>
            </a:r>
            <a:r>
              <a:rPr lang="de-DE" sz="2400" dirty="0" err="1">
                <a:solidFill>
                  <a:schemeClr val="accent2"/>
                </a:solidFill>
                <a:latin typeface="Helena" charset="0"/>
                <a:ea typeface="Helena" charset="0"/>
                <a:cs typeface="Helena" charset="0"/>
              </a:rPr>
              <a:t>nao</a:t>
            </a:r>
            <a:r>
              <a:rPr lang="de-DE" sz="2400" dirty="0">
                <a:solidFill>
                  <a:schemeClr val="accent2"/>
                </a:solidFill>
                <a:latin typeface="Helena" charset="0"/>
                <a:ea typeface="Helena" charset="0"/>
                <a:cs typeface="Helena" charset="0"/>
              </a:rPr>
              <a:t>/</a:t>
            </a:r>
            <a:r>
              <a:rPr lang="de-DE" sz="2400" dirty="0" err="1">
                <a:solidFill>
                  <a:schemeClr val="accent2"/>
                </a:solidFill>
                <a:latin typeface="Helena" charset="0"/>
                <a:ea typeface="Helena" charset="0"/>
                <a:cs typeface="Helena" charset="0"/>
              </a:rPr>
              <a:t>ß</a:t>
            </a:r>
            <a:r>
              <a:rPr lang="de-DE" sz="2400" dirty="0">
                <a:solidFill>
                  <a:schemeClr val="accent2"/>
                </a:solidFill>
              </a:rPr>
              <a:t> („des Kaisers </a:t>
            </a:r>
            <a:r>
              <a:rPr lang="de-DE" sz="2400" dirty="0" err="1" smtClean="0">
                <a:solidFill>
                  <a:schemeClr val="accent2"/>
                </a:solidFill>
              </a:rPr>
              <a:t>Tem-pel</a:t>
            </a:r>
            <a:r>
              <a:rPr lang="de-DE" sz="2400" dirty="0">
                <a:solidFill>
                  <a:schemeClr val="accent2"/>
                </a:solidFill>
              </a:rPr>
              <a:t>“) </a:t>
            </a:r>
            <a:r>
              <a:rPr lang="de-DE" sz="2400" dirty="0" smtClean="0"/>
              <a:t>stehen, </a:t>
            </a:r>
            <a:r>
              <a:rPr lang="de-DE" sz="2400" dirty="0"/>
              <a:t>und zudem wurde im Jahr 41 n. Chr. eine Münzserie mit den Köpfen der Kaiser Claudius und Augustus herausgegeben, wobei </a:t>
            </a:r>
            <a:r>
              <a:rPr lang="de-DE" sz="2400" dirty="0">
                <a:solidFill>
                  <a:schemeClr val="accent2"/>
                </a:solidFill>
              </a:rPr>
              <a:t>Augustus als </a:t>
            </a:r>
            <a:r>
              <a:rPr lang="de-DE" sz="2400" dirty="0" err="1">
                <a:solidFill>
                  <a:schemeClr val="accent2"/>
                </a:solidFill>
                <a:latin typeface="Helena" charset="0"/>
                <a:ea typeface="Helena" charset="0"/>
                <a:cs typeface="Helena" charset="0"/>
              </a:rPr>
              <a:t>qeo</a:t>
            </a:r>
            <a:r>
              <a:rPr lang="de-DE" sz="2400" dirty="0">
                <a:solidFill>
                  <a:schemeClr val="accent2"/>
                </a:solidFill>
                <a:latin typeface="Helena" charset="0"/>
                <a:ea typeface="Helena" charset="0"/>
                <a:cs typeface="Helena" charset="0"/>
              </a:rPr>
              <a:t>\</a:t>
            </a:r>
            <a:r>
              <a:rPr lang="de-DE" sz="2400" dirty="0" err="1">
                <a:solidFill>
                  <a:schemeClr val="accent2"/>
                </a:solidFill>
                <a:latin typeface="Helena" charset="0"/>
                <a:ea typeface="Helena" charset="0"/>
                <a:cs typeface="Helena" charset="0"/>
              </a:rPr>
              <a:t>ß</a:t>
            </a:r>
            <a:r>
              <a:rPr lang="de-DE" sz="2400" dirty="0">
                <a:solidFill>
                  <a:schemeClr val="accent2"/>
                </a:solidFill>
                <a:latin typeface="Helena" charset="0"/>
                <a:ea typeface="Helena" charset="0"/>
                <a:cs typeface="Helena" charset="0"/>
              </a:rPr>
              <a:t> </a:t>
            </a:r>
            <a:r>
              <a:rPr lang="de-DE" sz="2400" dirty="0" err="1">
                <a:solidFill>
                  <a:schemeClr val="accent2"/>
                </a:solidFill>
                <a:latin typeface="Helena" charset="0"/>
                <a:ea typeface="Helena" charset="0"/>
                <a:cs typeface="Helena" charset="0"/>
              </a:rPr>
              <a:t>se÷bastoß</a:t>
            </a:r>
            <a:r>
              <a:rPr lang="de-DE" sz="2400" dirty="0">
                <a:solidFill>
                  <a:schemeClr val="accent2"/>
                </a:solidFill>
                <a:latin typeface="Helena" charset="0"/>
                <a:ea typeface="Helena" charset="0"/>
                <a:cs typeface="Helena" charset="0"/>
              </a:rPr>
              <a:t> </a:t>
            </a:r>
            <a:r>
              <a:rPr lang="de-DE" sz="2400" dirty="0" smtClean="0">
                <a:solidFill>
                  <a:schemeClr val="accent2"/>
                </a:solidFill>
              </a:rPr>
              <a:t>(„verehrter Gott“) </a:t>
            </a:r>
            <a:r>
              <a:rPr lang="de-DE" sz="2400" dirty="0" smtClean="0"/>
              <a:t>bezeichnet </a:t>
            </a:r>
            <a:r>
              <a:rPr lang="de-DE" sz="2400" dirty="0"/>
              <a:t>wird. </a:t>
            </a:r>
            <a:endParaRPr lang="de-DE" sz="2400" dirty="0">
              <a:latin typeface="Arial Unicode MS" charset="0"/>
              <a:ea typeface="Arial Unicode MS" charset="0"/>
              <a:cs typeface="Arial Unicode MS" charset="0"/>
            </a:endParaRPr>
          </a:p>
          <a:p>
            <a:pPr>
              <a:lnSpc>
                <a:spcPts val="3900"/>
              </a:lnSpc>
              <a:spcBef>
                <a:spcPts val="1176"/>
              </a:spcBef>
              <a:spcAft>
                <a:spcPts val="2376"/>
              </a:spcAft>
              <a:buFont typeface="Arial"/>
              <a:buChar char="•"/>
            </a:pPr>
            <a:r>
              <a:rPr lang="de-DE" sz="3200" dirty="0">
                <a:solidFill>
                  <a:srgbClr val="333399"/>
                </a:solidFill>
                <a:latin typeface="Arial Unicode MS" charset="0"/>
                <a:ea typeface="Arial Unicode MS" charset="0"/>
                <a:cs typeface="Arial Unicode MS" charset="0"/>
              </a:rPr>
              <a:t>Dan 9,24ff.: </a:t>
            </a:r>
            <a:r>
              <a:rPr lang="de-DE" sz="3200" dirty="0">
                <a:latin typeface="Arial Unicode MS" charset="0"/>
                <a:ea typeface="Arial Unicode MS" charset="0"/>
                <a:cs typeface="Arial Unicode MS" charset="0"/>
              </a:rPr>
              <a:t>Der </a:t>
            </a:r>
            <a:r>
              <a:rPr lang="de-DE" sz="3200" dirty="0" smtClean="0">
                <a:latin typeface="Arial Unicode MS" charset="0"/>
                <a:ea typeface="Arial Unicode MS" charset="0"/>
                <a:cs typeface="Arial Unicode MS" charset="0"/>
              </a:rPr>
              <a:t>„kommende Fürst“ </a:t>
            </a:r>
            <a:r>
              <a:rPr lang="de-DE" sz="3200" dirty="0">
                <a:latin typeface="Arial Unicode MS" charset="0"/>
                <a:ea typeface="Arial Unicode MS" charset="0"/>
                <a:cs typeface="Arial Unicode MS" charset="0"/>
              </a:rPr>
              <a:t>wird </a:t>
            </a:r>
            <a:r>
              <a:rPr lang="de-DE" sz="3200" dirty="0">
                <a:solidFill>
                  <a:srgbClr val="333399"/>
                </a:solidFill>
                <a:latin typeface="Arial Unicode MS" charset="0"/>
                <a:ea typeface="Arial Unicode MS" charset="0"/>
                <a:cs typeface="Arial Unicode MS" charset="0"/>
              </a:rPr>
              <a:t>„einen Bund für die Vielen“ stark machen</a:t>
            </a:r>
            <a:r>
              <a:rPr lang="de-DE" sz="3200" dirty="0">
                <a:latin typeface="Arial Unicode MS" charset="0"/>
                <a:ea typeface="Arial Unicode MS" charset="0"/>
                <a:cs typeface="Arial Unicode MS" charset="0"/>
              </a:rPr>
              <a:t>, und zwar </a:t>
            </a:r>
            <a:r>
              <a:rPr lang="de-DE" sz="3200" dirty="0">
                <a:solidFill>
                  <a:srgbClr val="000000"/>
                </a:solidFill>
                <a:latin typeface="Arial Unicode MS" charset="0"/>
                <a:ea typeface="Arial Unicode MS" charset="0"/>
                <a:cs typeface="Arial Unicode MS" charset="0"/>
              </a:rPr>
              <a:t>„</a:t>
            </a:r>
            <a:r>
              <a:rPr lang="de-DE" sz="3200" dirty="0">
                <a:solidFill>
                  <a:schemeClr val="accent2"/>
                </a:solidFill>
                <a:latin typeface="Arial Unicode MS" charset="0"/>
                <a:ea typeface="Arial Unicode MS" charset="0"/>
                <a:cs typeface="Arial Unicode MS" charset="0"/>
              </a:rPr>
              <a:t>eine </a:t>
            </a:r>
            <a:r>
              <a:rPr lang="de-DE" sz="3200" dirty="0">
                <a:solidFill>
                  <a:schemeClr val="accent2"/>
                </a:solidFill>
                <a:latin typeface="Arial Unicode MS" charset="0"/>
                <a:ea typeface="Arial Unicode MS" charset="0"/>
                <a:cs typeface="Arial Unicode MS" charset="0"/>
                <a:sym typeface="Symbol" charset="2"/>
              </a:rPr>
              <a:t>(</a:t>
            </a:r>
            <a:r>
              <a:rPr lang="de-DE" sz="3200" dirty="0">
                <a:solidFill>
                  <a:schemeClr val="accent2"/>
                </a:solidFill>
                <a:latin typeface="Arial Unicode MS" charset="0"/>
                <a:ea typeface="Arial Unicode MS" charset="0"/>
                <a:cs typeface="Arial Unicode MS" charset="0"/>
              </a:rPr>
              <a:t>Jahr-</a:t>
            </a:r>
            <a:r>
              <a:rPr lang="de-DE" sz="3200" dirty="0">
                <a:solidFill>
                  <a:schemeClr val="accent2"/>
                </a:solidFill>
                <a:latin typeface="Arial Unicode MS" charset="0"/>
                <a:ea typeface="Arial Unicode MS" charset="0"/>
                <a:cs typeface="Arial Unicode MS" charset="0"/>
                <a:sym typeface="Symbol" charset="2"/>
              </a:rPr>
              <a:t>)</a:t>
            </a:r>
            <a:r>
              <a:rPr lang="de-DE" sz="3200" dirty="0">
                <a:solidFill>
                  <a:schemeClr val="accent2"/>
                </a:solidFill>
                <a:latin typeface="Arial Unicode MS" charset="0"/>
                <a:ea typeface="Arial Unicode MS" charset="0"/>
                <a:cs typeface="Arial Unicode MS" charset="0"/>
              </a:rPr>
              <a:t>Woche lang</a:t>
            </a:r>
            <a:r>
              <a:rPr lang="de-DE" sz="3200" dirty="0">
                <a:solidFill>
                  <a:srgbClr val="000000"/>
                </a:solidFill>
                <a:latin typeface="Arial Unicode MS" charset="0"/>
                <a:ea typeface="Arial Unicode MS" charset="0"/>
                <a:cs typeface="Arial Unicode MS" charset="0"/>
              </a:rPr>
              <a:t>; und </a:t>
            </a:r>
            <a:r>
              <a:rPr lang="de-DE" sz="3200" dirty="0">
                <a:solidFill>
                  <a:srgbClr val="333399"/>
                </a:solidFill>
                <a:latin typeface="Arial Unicode MS" charset="0"/>
                <a:ea typeface="Arial Unicode MS" charset="0"/>
                <a:cs typeface="Arial Unicode MS" charset="0"/>
              </a:rPr>
              <a:t>zur Hälfte der Woche wird er Schlachtopfer und Speisopfer aufhören lassen</a:t>
            </a:r>
            <a:r>
              <a:rPr lang="de-DE" sz="3200" dirty="0">
                <a:solidFill>
                  <a:srgbClr val="000000"/>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Dan 9,27</a:t>
            </a:r>
            <a:r>
              <a:rPr lang="de-DE" sz="3200" dirty="0">
                <a:solidFill>
                  <a:srgbClr val="000000"/>
                </a:solidFill>
                <a:latin typeface="Arial Unicode MS" charset="0"/>
                <a:ea typeface="Arial Unicode MS" charset="0"/>
                <a:cs typeface="Arial Unicode MS" charset="0"/>
              </a:rPr>
              <a:t>)</a:t>
            </a:r>
            <a:r>
              <a:rPr lang="de-DE" sz="3200" dirty="0" smtClean="0">
                <a:solidFill>
                  <a:srgbClr val="000000"/>
                </a:solidFill>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15</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1228635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Visionen Daniels</a:t>
            </a:r>
            <a:endParaRPr lang="en-US" dirty="0">
              <a:latin typeface="Arial" charset="0"/>
              <a:ea typeface=".Aqua かな" charset="0"/>
            </a:endParaRPr>
          </a:p>
        </p:txBody>
      </p:sp>
      <p:sp>
        <p:nvSpPr>
          <p:cNvPr id="4098" name="Rectangle 2"/>
          <p:cNvSpPr>
            <a:spLocks noGrp="1" noChangeArrowheads="1"/>
          </p:cNvSpPr>
          <p:nvPr>
            <p:ph idx="1"/>
          </p:nvPr>
        </p:nvSpPr>
        <p:spPr>
          <a:xfrm>
            <a:off x="669752" y="1204392"/>
            <a:ext cx="12169948" cy="7272808"/>
          </a:xfrm>
        </p:spPr>
        <p:txBody>
          <a:bodyPr/>
          <a:lstStyle/>
          <a:p>
            <a:pPr>
              <a:lnSpc>
                <a:spcPts val="3600"/>
              </a:lnSpc>
              <a:spcAft>
                <a:spcPts val="1080"/>
              </a:spcAft>
              <a:buFont typeface="Arial"/>
              <a:buChar char="•"/>
            </a:pPr>
            <a:r>
              <a:rPr lang="de-DE" sz="2800" dirty="0">
                <a:latin typeface="Arial Unicode MS" charset="0"/>
                <a:ea typeface="Arial Unicode MS" charset="0"/>
                <a:cs typeface="Arial Unicode MS" charset="0"/>
              </a:rPr>
              <a:t>Diese </a:t>
            </a:r>
            <a:r>
              <a:rPr lang="de-DE" sz="2800" dirty="0">
                <a:solidFill>
                  <a:srgbClr val="333399"/>
                </a:solidFill>
                <a:latin typeface="Arial Unicode MS" charset="0"/>
                <a:ea typeface="Arial Unicode MS" charset="0"/>
                <a:cs typeface="Arial Unicode MS" charset="0"/>
              </a:rPr>
              <a:t>„halbe </a:t>
            </a:r>
            <a:r>
              <a:rPr lang="de-DE" sz="2800" dirty="0">
                <a:solidFill>
                  <a:srgbClr val="333399"/>
                </a:solidFill>
                <a:latin typeface="Arial Unicode MS" charset="0"/>
                <a:ea typeface="Arial Unicode MS" charset="0"/>
                <a:cs typeface="Arial Unicode MS" charset="0"/>
                <a:sym typeface="Symbol" charset="2"/>
              </a:rPr>
              <a:t>‚</a:t>
            </a:r>
            <a:r>
              <a:rPr lang="de-DE" sz="2800" dirty="0" smtClean="0">
                <a:solidFill>
                  <a:srgbClr val="333399"/>
                </a:solidFill>
                <a:latin typeface="Arial Unicode MS" charset="0"/>
                <a:ea typeface="Arial Unicode MS" charset="0"/>
                <a:cs typeface="Arial Unicode MS" charset="0"/>
              </a:rPr>
              <a:t>Jahr</a:t>
            </a:r>
            <a:r>
              <a:rPr lang="de-DE" sz="2800" dirty="0" smtClean="0">
                <a:solidFill>
                  <a:srgbClr val="333399"/>
                </a:solidFill>
                <a:latin typeface="Arial Unicode MS" charset="0"/>
                <a:ea typeface="Arial Unicode MS" charset="0"/>
                <a:cs typeface="Arial Unicode MS" charset="0"/>
                <a:sym typeface="Symbol" charset="2"/>
              </a:rPr>
              <a:t>‘-</a:t>
            </a:r>
            <a:r>
              <a:rPr lang="de-DE" sz="2800" dirty="0" smtClean="0">
                <a:solidFill>
                  <a:srgbClr val="333399"/>
                </a:solidFill>
                <a:latin typeface="Arial Unicode MS" charset="0"/>
                <a:ea typeface="Arial Unicode MS" charset="0"/>
                <a:cs typeface="Arial Unicode MS" charset="0"/>
              </a:rPr>
              <a:t>Woche</a:t>
            </a:r>
            <a:r>
              <a:rPr lang="de-DE" sz="2800" dirty="0">
                <a:solidFill>
                  <a:srgbClr val="333399"/>
                </a:solidFill>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entspricht:</a:t>
            </a:r>
          </a:p>
          <a:p>
            <a:pPr lvl="1">
              <a:lnSpc>
                <a:spcPts val="3600"/>
              </a:lnSpc>
              <a:spcAft>
                <a:spcPts val="1080"/>
              </a:spcAft>
              <a:buClrTx/>
              <a:buFont typeface="Symbol" charset="2"/>
              <a:buChar char="-"/>
            </a:pPr>
            <a:r>
              <a:rPr lang="de-DE" sz="2800" dirty="0" smtClean="0">
                <a:latin typeface="Arial Unicode MS" charset="0"/>
                <a:ea typeface="Arial Unicode MS" charset="0"/>
                <a:cs typeface="Arial Unicode MS" charset="0"/>
              </a:rPr>
              <a:t> Dan </a:t>
            </a:r>
            <a:r>
              <a:rPr lang="de-DE" sz="2800" dirty="0">
                <a:latin typeface="Arial Unicode MS" charset="0"/>
                <a:ea typeface="Arial Unicode MS" charset="0"/>
                <a:cs typeface="Arial Unicode MS" charset="0"/>
              </a:rPr>
              <a:t>12,7 (vgl. </a:t>
            </a:r>
            <a:r>
              <a:rPr lang="de-DE" sz="2800" dirty="0" err="1">
                <a:latin typeface="Arial Unicode MS" charset="0"/>
                <a:ea typeface="Arial Unicode MS" charset="0"/>
                <a:cs typeface="Arial Unicode MS" charset="0"/>
              </a:rPr>
              <a:t>Offb</a:t>
            </a:r>
            <a:r>
              <a:rPr lang="de-DE" sz="2800" dirty="0">
                <a:latin typeface="Arial Unicode MS" charset="0"/>
                <a:ea typeface="Arial Unicode MS" charset="0"/>
                <a:cs typeface="Arial Unicode MS" charset="0"/>
              </a:rPr>
              <a:t> 12,14): </a:t>
            </a:r>
            <a:r>
              <a:rPr lang="de-DE" sz="2800" dirty="0">
                <a:solidFill>
                  <a:srgbClr val="333399"/>
                </a:solidFill>
                <a:latin typeface="Arial Unicode MS" charset="0"/>
                <a:ea typeface="Arial Unicode MS" charset="0"/>
                <a:cs typeface="Arial Unicode MS" charset="0"/>
              </a:rPr>
              <a:t>„[eine] Zeit, [zwei] Zeiten und eine halbe [Zeit]“</a:t>
            </a:r>
            <a:r>
              <a:rPr lang="de-DE" sz="2800" dirty="0">
                <a:latin typeface="Arial Unicode MS" charset="0"/>
                <a:ea typeface="Arial Unicode MS" charset="0"/>
                <a:cs typeface="Arial Unicode MS" charset="0"/>
              </a:rPr>
              <a:t> = 3,5 Jahre.</a:t>
            </a:r>
          </a:p>
          <a:p>
            <a:pPr lvl="1">
              <a:lnSpc>
                <a:spcPts val="3600"/>
              </a:lnSpc>
              <a:spcAft>
                <a:spcPts val="1080"/>
              </a:spcAft>
              <a:buClrTx/>
              <a:buFont typeface="Symbol" charset="2"/>
              <a:buChar char="-"/>
            </a:pPr>
            <a:r>
              <a:rPr lang="de-DE" sz="2800" dirty="0" smtClean="0">
                <a:latin typeface="Arial Unicode MS" charset="0"/>
                <a:ea typeface="Arial Unicode MS" charset="0"/>
                <a:cs typeface="Arial Unicode MS" charset="0"/>
              </a:rPr>
              <a:t> </a:t>
            </a:r>
            <a:r>
              <a:rPr lang="de-DE" sz="2800" dirty="0" err="1" smtClean="0">
                <a:latin typeface="Arial Unicode MS" charset="0"/>
                <a:ea typeface="Arial Unicode MS" charset="0"/>
                <a:cs typeface="Arial Unicode MS" charset="0"/>
              </a:rPr>
              <a:t>Offb</a:t>
            </a:r>
            <a:r>
              <a:rPr lang="de-DE" sz="2800" dirty="0" smtClean="0">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11,2 und </a:t>
            </a:r>
            <a:r>
              <a:rPr lang="de-DE" sz="2800" dirty="0" err="1">
                <a:latin typeface="Arial Unicode MS" charset="0"/>
                <a:ea typeface="Arial Unicode MS" charset="0"/>
                <a:cs typeface="Arial Unicode MS" charset="0"/>
              </a:rPr>
              <a:t>Offb</a:t>
            </a:r>
            <a:r>
              <a:rPr lang="de-DE" sz="2800" dirty="0">
                <a:latin typeface="Arial Unicode MS" charset="0"/>
                <a:ea typeface="Arial Unicode MS" charset="0"/>
                <a:cs typeface="Arial Unicode MS" charset="0"/>
              </a:rPr>
              <a:t> 13,5: </a:t>
            </a:r>
            <a:r>
              <a:rPr lang="de-DE" sz="2800" dirty="0">
                <a:solidFill>
                  <a:srgbClr val="333399"/>
                </a:solidFill>
                <a:latin typeface="Arial Unicode MS" charset="0"/>
                <a:ea typeface="Arial Unicode MS" charset="0"/>
                <a:cs typeface="Arial Unicode MS" charset="0"/>
              </a:rPr>
              <a:t>„42 Monate“ </a:t>
            </a:r>
            <a:r>
              <a:rPr lang="de-DE" sz="2800" dirty="0">
                <a:latin typeface="Arial Unicode MS" charset="0"/>
                <a:ea typeface="Arial Unicode MS" charset="0"/>
                <a:cs typeface="Arial Unicode MS" charset="0"/>
              </a:rPr>
              <a:t>= 3,5 Jahre.</a:t>
            </a:r>
          </a:p>
          <a:p>
            <a:pPr lvl="1">
              <a:lnSpc>
                <a:spcPts val="3600"/>
              </a:lnSpc>
              <a:spcAft>
                <a:spcPts val="1080"/>
              </a:spcAft>
              <a:buClrTx/>
              <a:buFont typeface="Symbol" charset="2"/>
              <a:buChar char="-"/>
            </a:pPr>
            <a:r>
              <a:rPr lang="de-DE" sz="2800" dirty="0" smtClean="0">
                <a:latin typeface="Arial Unicode MS" charset="0"/>
                <a:ea typeface="Arial Unicode MS" charset="0"/>
                <a:cs typeface="Arial Unicode MS" charset="0"/>
              </a:rPr>
              <a:t> </a:t>
            </a:r>
            <a:r>
              <a:rPr lang="de-DE" sz="2800" dirty="0" err="1" smtClean="0">
                <a:latin typeface="Arial Unicode MS" charset="0"/>
                <a:ea typeface="Arial Unicode MS" charset="0"/>
                <a:cs typeface="Arial Unicode MS" charset="0"/>
              </a:rPr>
              <a:t>Offb</a:t>
            </a:r>
            <a:r>
              <a:rPr lang="de-DE" sz="2800" dirty="0" smtClean="0">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11,3 und </a:t>
            </a:r>
            <a:r>
              <a:rPr lang="de-DE" sz="2800" dirty="0" err="1">
                <a:latin typeface="Arial Unicode MS" charset="0"/>
                <a:ea typeface="Arial Unicode MS" charset="0"/>
                <a:cs typeface="Arial Unicode MS" charset="0"/>
              </a:rPr>
              <a:t>Offb</a:t>
            </a:r>
            <a:r>
              <a:rPr lang="de-DE" sz="2800" dirty="0">
                <a:latin typeface="Arial Unicode MS" charset="0"/>
                <a:ea typeface="Arial Unicode MS" charset="0"/>
                <a:cs typeface="Arial Unicode MS" charset="0"/>
              </a:rPr>
              <a:t> 12,6: </a:t>
            </a:r>
            <a:r>
              <a:rPr lang="de-DE" sz="2800" dirty="0">
                <a:solidFill>
                  <a:srgbClr val="333399"/>
                </a:solidFill>
                <a:latin typeface="Arial Unicode MS" charset="0"/>
                <a:ea typeface="Arial Unicode MS" charset="0"/>
                <a:cs typeface="Arial Unicode MS" charset="0"/>
              </a:rPr>
              <a:t>„1260 Tage“ </a:t>
            </a:r>
            <a:r>
              <a:rPr lang="de-DE" sz="2800" dirty="0">
                <a:latin typeface="Arial Unicode MS" charset="0"/>
                <a:ea typeface="Arial Unicode MS" charset="0"/>
                <a:cs typeface="Arial Unicode MS" charset="0"/>
              </a:rPr>
              <a:t>= 3,5 Jahre.</a:t>
            </a:r>
          </a:p>
          <a:p>
            <a:pPr>
              <a:lnSpc>
                <a:spcPts val="3600"/>
              </a:lnSpc>
              <a:spcAft>
                <a:spcPts val="1080"/>
              </a:spcAft>
              <a:buFont typeface="Arial"/>
              <a:buChar char="•"/>
            </a:pPr>
            <a:r>
              <a:rPr lang="de-DE" sz="2800" dirty="0">
                <a:solidFill>
                  <a:srgbClr val="333399"/>
                </a:solidFill>
                <a:latin typeface="Arial Unicode MS" charset="0"/>
                <a:ea typeface="Arial Unicode MS" charset="0"/>
                <a:cs typeface="Arial Unicode MS" charset="0"/>
              </a:rPr>
              <a:t>Erste Hälfte: </a:t>
            </a:r>
            <a:r>
              <a:rPr lang="de-DE" sz="2800" dirty="0">
                <a:latin typeface="Arial Unicode MS" charset="0"/>
                <a:ea typeface="Arial Unicode MS" charset="0"/>
                <a:cs typeface="Arial Unicode MS" charset="0"/>
              </a:rPr>
              <a:t>Vorbereitung, </a:t>
            </a:r>
            <a:r>
              <a:rPr lang="de-DE" sz="2800" dirty="0">
                <a:solidFill>
                  <a:srgbClr val="333399"/>
                </a:solidFill>
                <a:latin typeface="Arial Unicode MS" charset="0"/>
                <a:ea typeface="Arial Unicode MS" charset="0"/>
                <a:cs typeface="Arial Unicode MS" charset="0"/>
              </a:rPr>
              <a:t>zweite Hälfte</a:t>
            </a:r>
            <a:r>
              <a:rPr lang="de-DE" sz="2800" dirty="0">
                <a:solidFill>
                  <a:schemeClr val="tx2"/>
                </a:solidFill>
                <a:latin typeface="Arial Unicode MS" charset="0"/>
                <a:ea typeface="Arial Unicode MS" charset="0"/>
                <a:cs typeface="Arial Unicode MS" charset="0"/>
              </a:rPr>
              <a:t>:</a:t>
            </a:r>
            <a:r>
              <a:rPr lang="de-DE" sz="2800" dirty="0">
                <a:latin typeface="Arial Unicode MS" charset="0"/>
                <a:ea typeface="Arial Unicode MS" charset="0"/>
                <a:cs typeface="Arial Unicode MS" charset="0"/>
              </a:rPr>
              <a:t> wahres Gesicht.</a:t>
            </a:r>
          </a:p>
          <a:p>
            <a:pPr>
              <a:lnSpc>
                <a:spcPts val="3600"/>
              </a:lnSpc>
              <a:spcAft>
                <a:spcPts val="1080"/>
              </a:spcAft>
              <a:buFont typeface="Arial"/>
              <a:buChar char="•"/>
            </a:pPr>
            <a:r>
              <a:rPr lang="de-DE" sz="2800" dirty="0">
                <a:solidFill>
                  <a:srgbClr val="333399"/>
                </a:solidFill>
                <a:latin typeface="Arial Unicode MS" charset="0"/>
                <a:ea typeface="Arial Unicode MS" charset="0"/>
                <a:cs typeface="Arial Unicode MS" charset="0"/>
              </a:rPr>
              <a:t>Bund</a:t>
            </a:r>
            <a:r>
              <a:rPr lang="de-DE" sz="2800" dirty="0">
                <a:solidFill>
                  <a:srgbClr val="0000FF"/>
                </a:solidFill>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mit den Juden (vgl. Dan 7,25; 9,27): Ist der Antichristus </a:t>
            </a:r>
            <a:r>
              <a:rPr lang="de-DE" sz="2800" dirty="0">
                <a:solidFill>
                  <a:srgbClr val="333399"/>
                </a:solidFill>
                <a:latin typeface="Arial Unicode MS" charset="0"/>
                <a:ea typeface="Arial Unicode MS" charset="0"/>
                <a:cs typeface="Arial Unicode MS" charset="0"/>
              </a:rPr>
              <a:t>ein Jude</a:t>
            </a:r>
            <a:r>
              <a:rPr lang="de-DE" sz="2800" dirty="0">
                <a:latin typeface="Arial Unicode MS" charset="0"/>
                <a:ea typeface="Arial Unicode MS" charset="0"/>
                <a:cs typeface="Arial Unicode MS" charset="0"/>
              </a:rPr>
              <a:t>? Vgl. auch </a:t>
            </a:r>
            <a:r>
              <a:rPr lang="de-DE" sz="2800" dirty="0" err="1">
                <a:solidFill>
                  <a:srgbClr val="333399"/>
                </a:solidFill>
                <a:latin typeface="Arial Unicode MS" charset="0"/>
                <a:ea typeface="Arial Unicode MS" charset="0"/>
                <a:cs typeface="Arial Unicode MS" charset="0"/>
              </a:rPr>
              <a:t>Joh</a:t>
            </a:r>
            <a:r>
              <a:rPr lang="de-DE" sz="2800" dirty="0">
                <a:solidFill>
                  <a:srgbClr val="333399"/>
                </a:solidFill>
                <a:latin typeface="Arial Unicode MS" charset="0"/>
                <a:ea typeface="Arial Unicode MS" charset="0"/>
                <a:cs typeface="Arial Unicode MS" charset="0"/>
              </a:rPr>
              <a:t> </a:t>
            </a:r>
            <a:r>
              <a:rPr lang="de-DE" sz="2800" dirty="0" smtClean="0">
                <a:solidFill>
                  <a:srgbClr val="333399"/>
                </a:solidFill>
                <a:latin typeface="Arial Unicode MS" charset="0"/>
                <a:ea typeface="Arial Unicode MS" charset="0"/>
                <a:cs typeface="Arial Unicode MS" charset="0"/>
              </a:rPr>
              <a:t>5,43</a:t>
            </a:r>
            <a:r>
              <a:rPr lang="de-DE" sz="2800" dirty="0" smtClean="0">
                <a:latin typeface="Arial Unicode MS" charset="0"/>
                <a:ea typeface="Arial Unicode MS" charset="0"/>
                <a:cs typeface="Arial Unicode MS" charset="0"/>
              </a:rPr>
              <a:t>; vgl. dazu Irenäus, Ad </a:t>
            </a:r>
            <a:r>
              <a:rPr lang="de-DE" sz="2800" dirty="0" err="1" smtClean="0">
                <a:latin typeface="Arial Unicode MS" charset="0"/>
                <a:ea typeface="Arial Unicode MS" charset="0"/>
                <a:cs typeface="Arial Unicode MS" charset="0"/>
              </a:rPr>
              <a:t>haer</a:t>
            </a:r>
            <a:r>
              <a:rPr lang="de-DE" sz="2800" dirty="0" smtClean="0">
                <a:latin typeface="Arial Unicode MS" charset="0"/>
                <a:ea typeface="Arial Unicode MS" charset="0"/>
                <a:cs typeface="Arial Unicode MS" charset="0"/>
              </a:rPr>
              <a:t> 5,24,4).</a:t>
            </a:r>
            <a:endParaRPr lang="de-DE" sz="2800" dirty="0">
              <a:latin typeface="Arial Unicode MS" charset="0"/>
              <a:ea typeface="Arial Unicode MS" charset="0"/>
              <a:cs typeface="Arial Unicode MS" charset="0"/>
            </a:endParaRPr>
          </a:p>
          <a:p>
            <a:pPr>
              <a:lnSpc>
                <a:spcPts val="3600"/>
              </a:lnSpc>
              <a:spcAft>
                <a:spcPts val="1080"/>
              </a:spcAft>
              <a:buFont typeface="Arial"/>
              <a:buChar char="•"/>
            </a:pPr>
            <a:r>
              <a:rPr lang="de-DE" sz="2800" dirty="0">
                <a:latin typeface="Arial Unicode MS" charset="0"/>
                <a:ea typeface="Arial Unicode MS" charset="0"/>
                <a:cs typeface="Arial Unicode MS" charset="0"/>
              </a:rPr>
              <a:t>Betont wird die </a:t>
            </a:r>
            <a:r>
              <a:rPr lang="de-DE" sz="2800" dirty="0">
                <a:solidFill>
                  <a:srgbClr val="333399"/>
                </a:solidFill>
                <a:latin typeface="Arial Unicode MS" charset="0"/>
                <a:ea typeface="Arial Unicode MS" charset="0"/>
                <a:cs typeface="Arial Unicode MS" charset="0"/>
              </a:rPr>
              <a:t>Einschränkung</a:t>
            </a:r>
            <a:r>
              <a:rPr lang="de-DE" sz="2800" dirty="0">
                <a:solidFill>
                  <a:srgbClr val="0000FF"/>
                </a:solidFill>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dieser schlimmen Zeit.</a:t>
            </a:r>
          </a:p>
          <a:p>
            <a:pPr>
              <a:lnSpc>
                <a:spcPts val="3600"/>
              </a:lnSpc>
              <a:spcAft>
                <a:spcPts val="1080"/>
              </a:spcAft>
              <a:buFont typeface="Arial"/>
              <a:buChar char="•"/>
            </a:pPr>
            <a:r>
              <a:rPr lang="de-DE" sz="2800" dirty="0">
                <a:solidFill>
                  <a:srgbClr val="333399"/>
                </a:solidFill>
                <a:latin typeface="Arial Unicode MS" charset="0"/>
                <a:ea typeface="Arial Unicode MS" charset="0"/>
                <a:cs typeface="Arial Unicode MS" charset="0"/>
              </a:rPr>
              <a:t>Jesus bleibt Sieger! </a:t>
            </a:r>
            <a:r>
              <a:rPr lang="de-DE" sz="2800" dirty="0">
                <a:latin typeface="Arial Unicode MS" charset="0"/>
                <a:ea typeface="Arial Unicode MS" charset="0"/>
                <a:cs typeface="Arial Unicode MS" charset="0"/>
              </a:rPr>
              <a:t>Er wird das „Tier“ vernichten.</a:t>
            </a:r>
          </a:p>
          <a:p>
            <a:pPr>
              <a:lnSpc>
                <a:spcPts val="3600"/>
              </a:lnSpc>
              <a:spcAft>
                <a:spcPts val="1080"/>
              </a:spcAft>
              <a:buFont typeface="Arial"/>
              <a:buChar char="•"/>
            </a:pPr>
            <a:r>
              <a:rPr lang="de-DE" sz="2800" dirty="0">
                <a:latin typeface="Arial Unicode MS" charset="0"/>
                <a:ea typeface="Arial Unicode MS" charset="0"/>
                <a:cs typeface="Arial Unicode MS" charset="0"/>
              </a:rPr>
              <a:t>Vgl. Dan </a:t>
            </a:r>
            <a:r>
              <a:rPr lang="de-DE" sz="2800" dirty="0" smtClean="0">
                <a:latin typeface="Arial Unicode MS" charset="0"/>
                <a:ea typeface="Arial Unicode MS" charset="0"/>
                <a:cs typeface="Arial Unicode MS" charset="0"/>
              </a:rPr>
              <a:t>2,44f.; </a:t>
            </a:r>
            <a:r>
              <a:rPr lang="de-DE" sz="2800" dirty="0">
                <a:latin typeface="Arial Unicode MS" charset="0"/>
                <a:ea typeface="Arial Unicode MS" charset="0"/>
                <a:cs typeface="Arial Unicode MS" charset="0"/>
              </a:rPr>
              <a:t>7,11ff.; 2. </a:t>
            </a:r>
            <a:r>
              <a:rPr lang="de-DE" sz="2800" dirty="0" err="1">
                <a:latin typeface="Arial Unicode MS" charset="0"/>
                <a:ea typeface="Arial Unicode MS" charset="0"/>
                <a:cs typeface="Arial Unicode MS" charset="0"/>
              </a:rPr>
              <a:t>Thess</a:t>
            </a:r>
            <a:r>
              <a:rPr lang="de-DE" sz="2800" dirty="0">
                <a:latin typeface="Arial Unicode MS" charset="0"/>
                <a:ea typeface="Arial Unicode MS" charset="0"/>
                <a:cs typeface="Arial Unicode MS" charset="0"/>
              </a:rPr>
              <a:t> 2,8; </a:t>
            </a:r>
            <a:r>
              <a:rPr lang="de-DE" sz="2800" dirty="0" err="1">
                <a:latin typeface="Arial Unicode MS" charset="0"/>
                <a:ea typeface="Arial Unicode MS" charset="0"/>
                <a:cs typeface="Arial Unicode MS" charset="0"/>
              </a:rPr>
              <a:t>Offb</a:t>
            </a:r>
            <a:r>
              <a:rPr lang="de-DE" sz="2800" dirty="0">
                <a:latin typeface="Arial Unicode MS" charset="0"/>
                <a:ea typeface="Arial Unicode MS" charset="0"/>
                <a:cs typeface="Arial Unicode MS" charset="0"/>
              </a:rPr>
              <a:t> 19,11ff</a:t>
            </a:r>
            <a:r>
              <a:rPr lang="de-DE" sz="2800" dirty="0" smtClean="0">
                <a:latin typeface="Arial Unicode MS" charset="0"/>
                <a:ea typeface="Arial Unicode MS" charset="0"/>
                <a:cs typeface="Arial Unicode MS" charset="0"/>
              </a:rPr>
              <a:t>.</a:t>
            </a:r>
            <a:endParaRPr lang="de-DE" sz="28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16</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89083389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endParaRPr lang="en-US" dirty="0">
              <a:latin typeface="Arial" charset="0"/>
              <a:ea typeface=".Aqua かな" charset="0"/>
            </a:endParaRPr>
          </a:p>
        </p:txBody>
      </p:sp>
      <p:sp>
        <p:nvSpPr>
          <p:cNvPr id="4098" name="Rectangle 2"/>
          <p:cNvSpPr>
            <a:spLocks noGrp="1" noChangeArrowheads="1"/>
          </p:cNvSpPr>
          <p:nvPr>
            <p:ph idx="1"/>
          </p:nvPr>
        </p:nvSpPr>
        <p:spPr>
          <a:xfrm>
            <a:off x="309712" y="1420416"/>
            <a:ext cx="12529988" cy="6745684"/>
          </a:xfrm>
        </p:spPr>
        <p:txBody>
          <a:bodyPr/>
          <a:lstStyle/>
          <a:p>
            <a:pPr eaLnBrk="1" hangingPunct="1"/>
            <a:endParaRPr lang="de-DE" dirty="0" smtClean="0">
              <a:solidFill>
                <a:schemeClr val="accent2"/>
              </a:solidFill>
              <a:latin typeface="Arial Rounded MT Bold" charset="0"/>
            </a:endParaRPr>
          </a:p>
          <a:p>
            <a:pPr eaLnBrk="1" hangingPunct="1"/>
            <a:endParaRPr lang="de-DE" dirty="0">
              <a:solidFill>
                <a:schemeClr val="accent2"/>
              </a:solidFill>
              <a:latin typeface="Arial Rounded MT Bold" charset="0"/>
            </a:endParaRPr>
          </a:p>
          <a:p>
            <a:pPr algn="ctr" eaLnBrk="1" hangingPunct="1"/>
            <a:endParaRPr lang="de-DE" dirty="0" smtClean="0">
              <a:solidFill>
                <a:schemeClr val="accent2"/>
              </a:solidFill>
              <a:latin typeface="Arial Rounded MT Bold" charset="0"/>
            </a:endParaRPr>
          </a:p>
          <a:p>
            <a:pPr algn="ctr" eaLnBrk="1" hangingPunct="1"/>
            <a:r>
              <a:rPr lang="de-DE" dirty="0" smtClean="0">
                <a:latin typeface="Arial Unicode MS" charset="0"/>
                <a:ea typeface="Arial Unicode MS" charset="0"/>
                <a:cs typeface="Arial Unicode MS" charset="0"/>
              </a:rPr>
              <a:t>4. Wann kommt der Antichristus?</a:t>
            </a:r>
            <a:endParaRPr lang="de-DE" dirty="0">
              <a:latin typeface="Arial Unicode MS" charset="0"/>
              <a:ea typeface="Arial Unicode MS" charset="0"/>
              <a:cs typeface="Arial Unicode MS" charset="0"/>
            </a:endParaRPr>
          </a:p>
          <a:p>
            <a:pPr eaLnBrk="1" hangingPunct="1"/>
            <a:endParaRPr lang="en-US" dirty="0">
              <a:latin typeface="Arial" charset="0"/>
              <a:ea typeface=".Aqua かな"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17</a:t>
            </a:fld>
            <a:endParaRPr lang="en-US" sz="2000">
              <a:solidFill>
                <a:srgbClr val="FFFFFF"/>
              </a:solidFill>
              <a:cs typeface="Frutiger Next Pro Light" charset="0"/>
            </a:endParaRPr>
          </a:p>
        </p:txBody>
      </p:sp>
    </p:spTree>
    <p:extLst>
      <p:ext uri="{BB962C8B-B14F-4D97-AF65-F5344CB8AC3E}">
        <p14:creationId xmlns:p14="http://schemas.microsoft.com/office/powerpoint/2010/main" val="68128284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accent3"/>
                </a:solidFill>
                <a:latin typeface="Arial Unicode MS" charset="0"/>
                <a:ea typeface="Arial Unicode MS" charset="0"/>
                <a:cs typeface="Arial Unicode MS" charset="0"/>
              </a:rPr>
              <a:t>Wann kommt der Antichristus</a:t>
            </a:r>
            <a:r>
              <a:rPr lang="de-DE" dirty="0" smtClean="0">
                <a:solidFill>
                  <a:schemeClr val="accent3"/>
                </a:solidFill>
                <a:latin typeface="Arial Unicode MS" charset="0"/>
                <a:ea typeface="Arial Unicode MS" charset="0"/>
                <a:cs typeface="Arial Unicode MS" charset="0"/>
              </a:rPr>
              <a:t>?</a:t>
            </a:r>
            <a:endParaRPr lang="de-DE" dirty="0">
              <a:solidFill>
                <a:schemeClr val="accent3"/>
              </a:solidFill>
              <a:latin typeface="Arial Unicode MS" charset="0"/>
              <a:ea typeface="Arial Unicode MS" charset="0"/>
              <a:cs typeface="Arial Unicode MS" charset="0"/>
            </a:endParaRPr>
          </a:p>
        </p:txBody>
      </p:sp>
      <p:sp>
        <p:nvSpPr>
          <p:cNvPr id="3" name="Inhaltsplatzhalter 2"/>
          <p:cNvSpPr>
            <a:spLocks noGrp="1"/>
          </p:cNvSpPr>
          <p:nvPr>
            <p:ph idx="1"/>
          </p:nvPr>
        </p:nvSpPr>
        <p:spPr>
          <a:xfrm>
            <a:off x="469900" y="1143000"/>
            <a:ext cx="12369204" cy="7550224"/>
          </a:xfrm>
        </p:spPr>
        <p:txBody>
          <a:bodyPr/>
          <a:lstStyle/>
          <a:p>
            <a:pPr marL="685800" indent="-685800">
              <a:lnSpc>
                <a:spcPts val="4440"/>
              </a:lnSpc>
              <a:spcAft>
                <a:spcPts val="3000"/>
              </a:spcAft>
              <a:buFont typeface="Arial"/>
              <a:buChar char="•"/>
            </a:pPr>
            <a:r>
              <a:rPr lang="de-DE" sz="3000" dirty="0" smtClean="0">
                <a:solidFill>
                  <a:schemeClr val="accent2"/>
                </a:solidFill>
                <a:latin typeface="Arial Unicode MS" charset="0"/>
                <a:ea typeface="Arial Unicode MS" charset="0"/>
                <a:cs typeface="Arial Unicode MS" charset="0"/>
              </a:rPr>
              <a:t>Irenäus</a:t>
            </a:r>
            <a:r>
              <a:rPr lang="de-DE" sz="3000" dirty="0" smtClean="0">
                <a:latin typeface="Arial Unicode MS" charset="0"/>
                <a:ea typeface="Arial Unicode MS" charset="0"/>
                <a:cs typeface="Arial Unicode MS" charset="0"/>
              </a:rPr>
              <a:t> (ca. 117–202 n. Chr.): </a:t>
            </a:r>
            <a:r>
              <a:rPr lang="de-DE" sz="3000" dirty="0">
                <a:latin typeface="Arial Unicode MS" charset="0"/>
                <a:ea typeface="Arial Unicode MS" charset="0"/>
                <a:cs typeface="Arial Unicode MS" charset="0"/>
              </a:rPr>
              <a:t>„</a:t>
            </a:r>
            <a:r>
              <a:rPr lang="de-DE" sz="3000" dirty="0">
                <a:solidFill>
                  <a:schemeClr val="accent2"/>
                </a:solidFill>
                <a:latin typeface="Arial Unicode MS" charset="0"/>
                <a:ea typeface="Arial Unicode MS" charset="0"/>
                <a:cs typeface="Arial Unicode MS" charset="0"/>
              </a:rPr>
              <a:t>Wenn der Name [des </a:t>
            </a:r>
            <a:r>
              <a:rPr lang="de-DE" sz="3000" dirty="0" smtClean="0">
                <a:solidFill>
                  <a:schemeClr val="accent2"/>
                </a:solidFill>
                <a:latin typeface="Arial Unicode MS" charset="0"/>
                <a:ea typeface="Arial Unicode MS" charset="0"/>
                <a:cs typeface="Arial Unicode MS" charset="0"/>
              </a:rPr>
              <a:t>Antichristen</a:t>
            </a:r>
            <a:r>
              <a:rPr lang="de-DE" sz="3000" dirty="0">
                <a:solidFill>
                  <a:schemeClr val="accent2"/>
                </a:solidFill>
                <a:latin typeface="Arial Unicode MS" charset="0"/>
                <a:ea typeface="Arial Unicode MS" charset="0"/>
                <a:cs typeface="Arial Unicode MS" charset="0"/>
              </a:rPr>
              <a:t>] in der jetzigen Zeit hätte bekannt </a:t>
            </a:r>
            <a:r>
              <a:rPr lang="de-DE" sz="3000" dirty="0" smtClean="0">
                <a:solidFill>
                  <a:schemeClr val="accent2"/>
                </a:solidFill>
                <a:latin typeface="Arial Unicode MS" charset="0"/>
                <a:ea typeface="Arial Unicode MS" charset="0"/>
                <a:cs typeface="Arial Unicode MS" charset="0"/>
              </a:rPr>
              <a:t>werden </a:t>
            </a:r>
            <a:r>
              <a:rPr lang="de-DE" sz="3000" dirty="0">
                <a:solidFill>
                  <a:schemeClr val="accent2"/>
                </a:solidFill>
                <a:latin typeface="Arial Unicode MS" charset="0"/>
                <a:ea typeface="Arial Unicode MS" charset="0"/>
                <a:cs typeface="Arial Unicode MS" charset="0"/>
              </a:rPr>
              <a:t>sollen, dann wäre er durch den </a:t>
            </a:r>
            <a:r>
              <a:rPr lang="de-DE" sz="3000" dirty="0" smtClean="0">
                <a:solidFill>
                  <a:schemeClr val="accent2"/>
                </a:solidFill>
                <a:latin typeface="Arial Unicode MS" charset="0"/>
                <a:ea typeface="Arial Unicode MS" charset="0"/>
                <a:cs typeface="Arial Unicode MS" charset="0"/>
              </a:rPr>
              <a:t>mitgeteilt</a:t>
            </a:r>
            <a:r>
              <a:rPr lang="de-DE" sz="3000" dirty="0">
                <a:solidFill>
                  <a:schemeClr val="accent2"/>
                </a:solidFill>
                <a:latin typeface="Arial Unicode MS" charset="0"/>
                <a:ea typeface="Arial Unicode MS" charset="0"/>
                <a:cs typeface="Arial Unicode MS" charset="0"/>
              </a:rPr>
              <a:t>, welcher die Offenbarung geschaut hat</a:t>
            </a:r>
            <a:r>
              <a:rPr lang="de-DE" sz="3000" dirty="0">
                <a:latin typeface="Arial Unicode MS" charset="0"/>
                <a:ea typeface="Arial Unicode MS" charset="0"/>
                <a:cs typeface="Arial Unicode MS" charset="0"/>
              </a:rPr>
              <a:t>. Denn </a:t>
            </a:r>
            <a:r>
              <a:rPr lang="de-DE" sz="3000" dirty="0">
                <a:solidFill>
                  <a:schemeClr val="accent2"/>
                </a:solidFill>
                <a:latin typeface="Arial Unicode MS" charset="0"/>
                <a:ea typeface="Arial Unicode MS" charset="0"/>
                <a:cs typeface="Arial Unicode MS" charset="0"/>
              </a:rPr>
              <a:t>sie [d</a:t>
            </a:r>
            <a:r>
              <a:rPr lang="de-DE" sz="3000" dirty="0" smtClean="0">
                <a:solidFill>
                  <a:schemeClr val="accent2"/>
                </a:solidFill>
                <a:latin typeface="Arial Unicode MS" charset="0"/>
                <a:ea typeface="Arial Unicode MS" charset="0"/>
                <a:cs typeface="Arial Unicode MS" charset="0"/>
              </a:rPr>
              <a:t>. h</a:t>
            </a:r>
            <a:r>
              <a:rPr lang="de-DE" sz="3000" dirty="0">
                <a:solidFill>
                  <a:schemeClr val="accent2"/>
                </a:solidFill>
                <a:latin typeface="Arial Unicode MS" charset="0"/>
                <a:ea typeface="Arial Unicode MS" charset="0"/>
                <a:cs typeface="Arial Unicode MS" charset="0"/>
              </a:rPr>
              <a:t>. die Offenbarung] wurde </a:t>
            </a:r>
            <a:r>
              <a:rPr lang="de-DE" sz="3000" dirty="0">
                <a:latin typeface="Arial Unicode MS" charset="0"/>
                <a:ea typeface="Arial Unicode MS" charset="0"/>
                <a:cs typeface="Arial Unicode MS" charset="0"/>
              </a:rPr>
              <a:t>nicht vor langer </a:t>
            </a:r>
            <a:r>
              <a:rPr lang="de-DE" sz="3000" dirty="0" smtClean="0">
                <a:latin typeface="Arial Unicode MS" charset="0"/>
                <a:ea typeface="Arial Unicode MS" charset="0"/>
                <a:cs typeface="Arial Unicode MS" charset="0"/>
              </a:rPr>
              <a:t>Zeit, </a:t>
            </a:r>
            <a:r>
              <a:rPr lang="de-DE" sz="3000" dirty="0">
                <a:latin typeface="Arial Unicode MS" charset="0"/>
                <a:ea typeface="Arial Unicode MS" charset="0"/>
                <a:cs typeface="Arial Unicode MS" charset="0"/>
              </a:rPr>
              <a:t>sondern fast in </a:t>
            </a:r>
            <a:r>
              <a:rPr lang="de-DE" sz="3000" dirty="0" err="1" smtClean="0">
                <a:latin typeface="Arial Unicode MS" charset="0"/>
                <a:ea typeface="Arial Unicode MS" charset="0"/>
                <a:cs typeface="Arial Unicode MS" charset="0"/>
              </a:rPr>
              <a:t>unse-ren</a:t>
            </a:r>
            <a:r>
              <a:rPr lang="de-DE" sz="3000" dirty="0" smtClean="0">
                <a:latin typeface="Arial Unicode MS" charset="0"/>
                <a:ea typeface="Arial Unicode MS" charset="0"/>
                <a:cs typeface="Arial Unicode MS" charset="0"/>
              </a:rPr>
              <a:t> </a:t>
            </a:r>
            <a:r>
              <a:rPr lang="de-DE" sz="3000" dirty="0">
                <a:latin typeface="Arial Unicode MS" charset="0"/>
                <a:ea typeface="Arial Unicode MS" charset="0"/>
                <a:cs typeface="Arial Unicode MS" charset="0"/>
              </a:rPr>
              <a:t>Tagen, </a:t>
            </a:r>
            <a:r>
              <a:rPr lang="de-DE" sz="3000" dirty="0">
                <a:solidFill>
                  <a:schemeClr val="accent2"/>
                </a:solidFill>
                <a:latin typeface="Arial Unicode MS" charset="0"/>
                <a:ea typeface="Arial Unicode MS" charset="0"/>
                <a:cs typeface="Arial Unicode MS" charset="0"/>
              </a:rPr>
              <a:t>gegen Ende der Regierung Domitians geschaut</a:t>
            </a:r>
            <a:r>
              <a:rPr lang="de-DE" sz="3000" dirty="0" smtClean="0">
                <a:solidFill>
                  <a:srgbClr val="0000FF"/>
                </a:solidFill>
                <a:latin typeface="Arial Unicode MS" charset="0"/>
                <a:ea typeface="Arial Unicode MS" charset="0"/>
                <a:cs typeface="Arial Unicode MS" charset="0"/>
              </a:rPr>
              <a:t> </a:t>
            </a:r>
            <a:r>
              <a:rPr lang="de-DE" sz="3000" dirty="0" smtClean="0">
                <a:latin typeface="Arial Unicode MS" charset="0"/>
                <a:ea typeface="Arial Unicode MS" charset="0"/>
                <a:cs typeface="Arial Unicode MS" charset="0"/>
              </a:rPr>
              <a:t>[81–96 n. Chr.].</a:t>
            </a:r>
            <a:r>
              <a:rPr lang="de-DE" sz="3000" dirty="0">
                <a:latin typeface="Arial Unicode MS" charset="0"/>
                <a:ea typeface="Arial Unicode MS" charset="0"/>
                <a:cs typeface="Arial Unicode MS" charset="0"/>
              </a:rPr>
              <a:t>“ </a:t>
            </a:r>
            <a:endParaRPr lang="de-DE" sz="3000" dirty="0" smtClean="0">
              <a:latin typeface="Arial Unicode MS" charset="0"/>
              <a:ea typeface="Arial Unicode MS" charset="0"/>
              <a:cs typeface="Arial Unicode MS" charset="0"/>
            </a:endParaRPr>
          </a:p>
          <a:p>
            <a:pPr marL="685800" indent="-685800">
              <a:lnSpc>
                <a:spcPts val="4440"/>
              </a:lnSpc>
              <a:spcAft>
                <a:spcPts val="3000"/>
              </a:spcAft>
              <a:buFont typeface="Arial"/>
              <a:buChar char="•"/>
            </a:pPr>
            <a:r>
              <a:rPr lang="de-DE" sz="3000" dirty="0">
                <a:latin typeface="Arial Unicode MS" charset="0"/>
                <a:ea typeface="Arial Unicode MS" charset="0"/>
                <a:cs typeface="Arial Unicode MS" charset="0"/>
              </a:rPr>
              <a:t>Vgl. auch </a:t>
            </a:r>
            <a:r>
              <a:rPr lang="de-DE" sz="3000" dirty="0">
                <a:solidFill>
                  <a:schemeClr val="accent2"/>
                </a:solidFill>
                <a:latin typeface="Arial Unicode MS" charset="0"/>
                <a:ea typeface="Arial Unicode MS" charset="0"/>
                <a:cs typeface="Arial Unicode MS" charset="0"/>
              </a:rPr>
              <a:t>Eusebius, Hist. </a:t>
            </a:r>
            <a:r>
              <a:rPr lang="de-DE" sz="3000" dirty="0" err="1">
                <a:solidFill>
                  <a:schemeClr val="accent2"/>
                </a:solidFill>
                <a:latin typeface="Arial Unicode MS" charset="0"/>
                <a:ea typeface="Arial Unicode MS" charset="0"/>
                <a:cs typeface="Arial Unicode MS" charset="0"/>
              </a:rPr>
              <a:t>Eccl</a:t>
            </a:r>
            <a:r>
              <a:rPr lang="de-DE" sz="3000" dirty="0">
                <a:solidFill>
                  <a:schemeClr val="accent2"/>
                </a:solidFill>
                <a:latin typeface="Arial Unicode MS" charset="0"/>
                <a:ea typeface="Arial Unicode MS" charset="0"/>
                <a:cs typeface="Arial Unicode MS" charset="0"/>
              </a:rPr>
              <a:t>. </a:t>
            </a:r>
            <a:r>
              <a:rPr lang="de-DE" sz="3000" dirty="0" smtClean="0">
                <a:solidFill>
                  <a:schemeClr val="accent2"/>
                </a:solidFill>
                <a:latin typeface="Arial Unicode MS" charset="0"/>
                <a:ea typeface="Arial Unicode MS" charset="0"/>
                <a:cs typeface="Arial Unicode MS" charset="0"/>
              </a:rPr>
              <a:t>3,18,1 </a:t>
            </a:r>
            <a:r>
              <a:rPr lang="de-DE" sz="3000" dirty="0" smtClean="0">
                <a:latin typeface="Arial Unicode MS" charset="0"/>
                <a:ea typeface="Arial Unicode MS" charset="0"/>
                <a:cs typeface="Arial Unicode MS" charset="0"/>
              </a:rPr>
              <a:t>(ca. 310 n. Chr.) </a:t>
            </a:r>
            <a:r>
              <a:rPr lang="de-DE" sz="3000" dirty="0">
                <a:latin typeface="Arial Unicode MS" charset="0"/>
                <a:ea typeface="Arial Unicode MS" charset="0"/>
                <a:cs typeface="Arial Unicode MS" charset="0"/>
              </a:rPr>
              <a:t>„In dieser Zeit [</a:t>
            </a:r>
            <a:r>
              <a:rPr lang="de-DE" sz="3000" dirty="0">
                <a:solidFill>
                  <a:schemeClr val="accent2"/>
                </a:solidFill>
                <a:latin typeface="Arial Unicode MS" charset="0"/>
                <a:ea typeface="Arial Unicode MS" charset="0"/>
                <a:cs typeface="Arial Unicode MS" charset="0"/>
              </a:rPr>
              <a:t>des Kaisers Domitian</a:t>
            </a:r>
            <a:r>
              <a:rPr lang="de-DE" sz="3000" dirty="0">
                <a:latin typeface="Arial Unicode MS" charset="0"/>
                <a:ea typeface="Arial Unicode MS" charset="0"/>
                <a:cs typeface="Arial Unicode MS" charset="0"/>
              </a:rPr>
              <a:t>; 81–96 n. Chr.], berichtet man</a:t>
            </a:r>
            <a:r>
              <a:rPr lang="de-DE" sz="3000" dirty="0" smtClean="0">
                <a:latin typeface="Arial Unicode MS" charset="0"/>
                <a:ea typeface="Arial Unicode MS" charset="0"/>
                <a:cs typeface="Arial Unicode MS" charset="0"/>
              </a:rPr>
              <a:t>,</a:t>
            </a:r>
            <a:r>
              <a:rPr lang="de-DE" sz="3000" dirty="0">
                <a:solidFill>
                  <a:srgbClr val="0000FF"/>
                </a:solidFill>
                <a:latin typeface="Arial Unicode MS" charset="0"/>
                <a:ea typeface="Arial Unicode MS" charset="0"/>
                <a:cs typeface="Arial Unicode MS" charset="0"/>
              </a:rPr>
              <a:t> </a:t>
            </a:r>
            <a:r>
              <a:rPr lang="de-DE" sz="3000" dirty="0">
                <a:solidFill>
                  <a:schemeClr val="accent2"/>
                </a:solidFill>
                <a:latin typeface="Arial Unicode MS" charset="0"/>
                <a:ea typeface="Arial Unicode MS" charset="0"/>
                <a:cs typeface="Arial Unicode MS" charset="0"/>
              </a:rPr>
              <a:t>sei der Apostel und Evangelist Johannes noch am Leben gewesen und wegen seines Zeugnisses für das göttliche </a:t>
            </a:r>
            <a:r>
              <a:rPr lang="de-DE" sz="3000" dirty="0" smtClean="0">
                <a:solidFill>
                  <a:schemeClr val="accent2"/>
                </a:solidFill>
                <a:latin typeface="Arial Unicode MS" charset="0"/>
                <a:ea typeface="Arial Unicode MS" charset="0"/>
                <a:cs typeface="Arial Unicode MS" charset="0"/>
              </a:rPr>
              <a:t>Wort </a:t>
            </a:r>
            <a:r>
              <a:rPr lang="de-DE" sz="3000" dirty="0">
                <a:solidFill>
                  <a:schemeClr val="accent2"/>
                </a:solidFill>
                <a:latin typeface="Arial Unicode MS" charset="0"/>
                <a:ea typeface="Arial Unicode MS" charset="0"/>
                <a:cs typeface="Arial Unicode MS" charset="0"/>
              </a:rPr>
              <a:t>verurteilt worden, auf der Insel Patmos zu wohnen </a:t>
            </a:r>
            <a:r>
              <a:rPr lang="de-DE" sz="3000" dirty="0">
                <a:latin typeface="Arial Unicode MS" charset="0"/>
                <a:ea typeface="Arial Unicode MS" charset="0"/>
                <a:cs typeface="Arial Unicode MS" charset="0"/>
              </a:rPr>
              <a:t>[vgl. </a:t>
            </a:r>
            <a:r>
              <a:rPr lang="de-DE" sz="3000" dirty="0" err="1">
                <a:latin typeface="Arial Unicode MS" charset="0"/>
                <a:ea typeface="Arial Unicode MS" charset="0"/>
                <a:cs typeface="Arial Unicode MS" charset="0"/>
              </a:rPr>
              <a:t>Offb</a:t>
            </a:r>
            <a:r>
              <a:rPr lang="de-DE" sz="3000" dirty="0">
                <a:latin typeface="Arial Unicode MS" charset="0"/>
                <a:ea typeface="Arial Unicode MS" charset="0"/>
                <a:cs typeface="Arial Unicode MS" charset="0"/>
              </a:rPr>
              <a:t> 1,9].“ </a:t>
            </a:r>
          </a:p>
          <a:p>
            <a:pPr marL="685800" indent="-685800">
              <a:buFont typeface="Arial"/>
              <a:buChar char="•"/>
            </a:pPr>
            <a:endParaRPr lang="de-DE" dirty="0"/>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18</a:t>
            </a:fld>
            <a:endParaRPr lang="en-US"/>
          </a:p>
        </p:txBody>
      </p:sp>
    </p:spTree>
    <p:extLst>
      <p:ext uri="{BB962C8B-B14F-4D97-AF65-F5344CB8AC3E}">
        <p14:creationId xmlns:p14="http://schemas.microsoft.com/office/powerpoint/2010/main" val="299227550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accent3"/>
                </a:solidFill>
                <a:latin typeface="Arial Unicode MS" charset="0"/>
                <a:ea typeface="Arial Unicode MS" charset="0"/>
                <a:cs typeface="Arial Unicode MS" charset="0"/>
              </a:rPr>
              <a:t>Wann kommt der Antichristus</a:t>
            </a:r>
            <a:r>
              <a:rPr lang="de-DE" dirty="0" smtClean="0">
                <a:solidFill>
                  <a:schemeClr val="accent3"/>
                </a:solidFill>
                <a:latin typeface="Arial Unicode MS" charset="0"/>
                <a:ea typeface="Arial Unicode MS" charset="0"/>
                <a:cs typeface="Arial Unicode MS" charset="0"/>
              </a:rPr>
              <a:t>?</a:t>
            </a:r>
            <a:endParaRPr lang="de-DE" dirty="0">
              <a:solidFill>
                <a:schemeClr val="accent3"/>
              </a:solidFill>
              <a:latin typeface="Arial Unicode MS" charset="0"/>
              <a:ea typeface="Arial Unicode MS" charset="0"/>
              <a:cs typeface="Arial Unicode MS" charset="0"/>
            </a:endParaRPr>
          </a:p>
        </p:txBody>
      </p:sp>
      <p:sp>
        <p:nvSpPr>
          <p:cNvPr id="3" name="Inhaltsplatzhalter 2"/>
          <p:cNvSpPr>
            <a:spLocks noGrp="1"/>
          </p:cNvSpPr>
          <p:nvPr>
            <p:ph idx="1"/>
          </p:nvPr>
        </p:nvSpPr>
        <p:spPr/>
        <p:txBody>
          <a:bodyPr/>
          <a:lstStyle/>
          <a:p>
            <a:pPr marL="685800" indent="-685800">
              <a:lnSpc>
                <a:spcPts val="5380"/>
              </a:lnSpc>
              <a:spcAft>
                <a:spcPts val="1200"/>
              </a:spcAft>
              <a:buFont typeface="Arial"/>
              <a:buChar char="•"/>
            </a:pPr>
            <a:r>
              <a:rPr lang="de-DE" sz="3600" dirty="0">
                <a:solidFill>
                  <a:schemeClr val="accent2"/>
                </a:solidFill>
                <a:latin typeface="Arial Unicode MS" charset="0"/>
                <a:ea typeface="Arial Unicode MS" charset="0"/>
                <a:cs typeface="Arial Unicode MS" charset="0"/>
              </a:rPr>
              <a:t>Stauffer</a:t>
            </a:r>
            <a:r>
              <a:rPr lang="de-DE" sz="3600" dirty="0">
                <a:latin typeface="Arial Unicode MS" charset="0"/>
                <a:ea typeface="Arial Unicode MS" charset="0"/>
                <a:cs typeface="Arial Unicode MS" charset="0"/>
              </a:rPr>
              <a:t>: „Wir lesen die Apokalypse </a:t>
            </a:r>
            <a:r>
              <a:rPr lang="de-DE" sz="3600" dirty="0">
                <a:solidFill>
                  <a:schemeClr val="accent2"/>
                </a:solidFill>
                <a:latin typeface="Arial Unicode MS" charset="0"/>
                <a:ea typeface="Arial Unicode MS" charset="0"/>
                <a:cs typeface="Arial Unicode MS" charset="0"/>
              </a:rPr>
              <a:t>mit ganz neuen Augen</a:t>
            </a:r>
            <a:r>
              <a:rPr lang="de-DE" sz="3600" dirty="0">
                <a:latin typeface="Arial Unicode MS" charset="0"/>
                <a:ea typeface="Arial Unicode MS" charset="0"/>
                <a:cs typeface="Arial Unicode MS" charset="0"/>
              </a:rPr>
              <a:t>, wenn wir sie so verstehen als die </a:t>
            </a:r>
            <a:r>
              <a:rPr lang="de-DE" sz="3600" dirty="0">
                <a:solidFill>
                  <a:schemeClr val="accent2"/>
                </a:solidFill>
                <a:latin typeface="Arial Unicode MS" charset="0"/>
                <a:ea typeface="Arial Unicode MS" charset="0"/>
                <a:cs typeface="Arial Unicode MS" charset="0"/>
              </a:rPr>
              <a:t>apostolische Gegenerklärung gegen die Kriegserklärung des Gottkaisers in Rom</a:t>
            </a:r>
            <a:r>
              <a:rPr lang="de-DE" sz="3600" dirty="0">
                <a:latin typeface="Arial Unicode MS" charset="0"/>
                <a:ea typeface="Arial Unicode MS" charset="0"/>
                <a:cs typeface="Arial Unicode MS" charset="0"/>
              </a:rPr>
              <a:t>. Wir begreifen aber auch ihre geheimnisvoll verhüllende Bildersprache und ihre Vorliebe für alttestamentliche Formeln und Decknamen, wenn wir die lebensgefährliche politische Situation bedenken, in der das Buch nicht nur geschrieben, sondern auch ‚veröffentlicht’ wurde (22,10).“</a:t>
            </a:r>
            <a:endParaRPr lang="de-DE" altLang="ja-JP" sz="3600" dirty="0">
              <a:latin typeface="Arial Unicode MS" charset="0"/>
              <a:ea typeface="Arial Unicode MS" charset="0"/>
              <a:cs typeface="Arial Unicode MS" charset="0"/>
            </a:endParaRPr>
          </a:p>
          <a:p>
            <a:pPr marL="685800" indent="-685800">
              <a:buFont typeface="Arial"/>
              <a:buChar char="•"/>
            </a:pPr>
            <a:endParaRPr lang="de-DE" dirty="0"/>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19</a:t>
            </a:fld>
            <a:endParaRPr lang="en-US"/>
          </a:p>
        </p:txBody>
      </p:sp>
    </p:spTree>
    <p:extLst>
      <p:ext uri="{BB962C8B-B14F-4D97-AF65-F5344CB8AC3E}">
        <p14:creationId xmlns:p14="http://schemas.microsoft.com/office/powerpoint/2010/main" val="141921370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a:latin typeface="Arial" charset="0"/>
                <a:ea typeface=".Aqua かな" charset="0"/>
              </a:rPr>
              <a:t>Gliederung</a:t>
            </a:r>
            <a:endParaRPr lang="en-US">
              <a:latin typeface="Arial" charset="0"/>
              <a:ea typeface=".Aqua かな" charset="0"/>
            </a:endParaRPr>
          </a:p>
        </p:txBody>
      </p:sp>
      <p:sp>
        <p:nvSpPr>
          <p:cNvPr id="4098" name="Rectangle 2"/>
          <p:cNvSpPr>
            <a:spLocks noGrp="1" noChangeArrowheads="1"/>
          </p:cNvSpPr>
          <p:nvPr>
            <p:ph idx="1"/>
          </p:nvPr>
        </p:nvSpPr>
        <p:spPr>
          <a:xfrm>
            <a:off x="471488" y="1492424"/>
            <a:ext cx="12368212" cy="6673676"/>
          </a:xfrm>
        </p:spPr>
        <p:txBody>
          <a:bodyPr/>
          <a:lstStyle/>
          <a:p>
            <a:pPr marL="571500" indent="-571500">
              <a:lnSpc>
                <a:spcPts val="3000"/>
              </a:lnSpc>
              <a:spcAft>
                <a:spcPts val="2400"/>
              </a:spcAft>
              <a:buFont typeface="Arial"/>
              <a:buChar char="•"/>
            </a:pPr>
            <a:r>
              <a:rPr lang="de-DE" sz="3600" dirty="0">
                <a:latin typeface="Arial Unicode MS" charset="0"/>
                <a:ea typeface="Arial Unicode MS" charset="0"/>
                <a:cs typeface="Arial Unicode MS" charset="0"/>
              </a:rPr>
              <a:t>1. </a:t>
            </a:r>
            <a:r>
              <a:rPr lang="de-DE" sz="3600" dirty="0" smtClean="0">
                <a:latin typeface="Arial Unicode MS" charset="0"/>
                <a:ea typeface="Arial Unicode MS" charset="0"/>
                <a:cs typeface="Arial Unicode MS" charset="0"/>
              </a:rPr>
              <a:t>Biblische Einführung</a:t>
            </a:r>
            <a:endParaRPr lang="de-DE" sz="3600" dirty="0">
              <a:latin typeface="Arial Unicode MS" charset="0"/>
              <a:ea typeface="Arial Unicode MS" charset="0"/>
              <a:cs typeface="Arial Unicode MS" charset="0"/>
            </a:endParaRPr>
          </a:p>
          <a:p>
            <a:pPr marL="571500" indent="-571500">
              <a:lnSpc>
                <a:spcPts val="3000"/>
              </a:lnSpc>
              <a:spcAft>
                <a:spcPts val="2400"/>
              </a:spcAft>
              <a:buFont typeface="Arial"/>
              <a:buChar char="•"/>
            </a:pPr>
            <a:r>
              <a:rPr lang="de-DE" sz="3600" dirty="0" smtClean="0">
                <a:latin typeface="Arial Unicode MS" charset="0"/>
                <a:ea typeface="Arial Unicode MS" charset="0"/>
                <a:cs typeface="Arial Unicode MS" charset="0"/>
              </a:rPr>
              <a:t>2. Einblick in die frühe Kirchengeschichte</a:t>
            </a:r>
          </a:p>
          <a:p>
            <a:pPr marL="571500" indent="-571500">
              <a:lnSpc>
                <a:spcPts val="3000"/>
              </a:lnSpc>
              <a:spcAft>
                <a:spcPts val="2400"/>
              </a:spcAft>
              <a:buFont typeface="Arial"/>
              <a:buChar char="•"/>
            </a:pPr>
            <a:r>
              <a:rPr lang="de-DE" sz="3600" dirty="0" smtClean="0">
                <a:latin typeface="Arial Unicode MS" charset="0"/>
                <a:ea typeface="Arial Unicode MS" charset="0"/>
                <a:cs typeface="Arial Unicode MS" charset="0"/>
              </a:rPr>
              <a:t>3. </a:t>
            </a:r>
            <a:r>
              <a:rPr lang="de-DE" sz="3600" dirty="0">
                <a:latin typeface="Arial Unicode MS" charset="0"/>
                <a:ea typeface="Arial Unicode MS" charset="0"/>
                <a:cs typeface="Arial Unicode MS" charset="0"/>
              </a:rPr>
              <a:t>Die Visionen Daniels über die vier </a:t>
            </a:r>
            <a:r>
              <a:rPr lang="de-DE" sz="3600" dirty="0" smtClean="0">
                <a:latin typeface="Arial Unicode MS" charset="0"/>
                <a:ea typeface="Arial Unicode MS" charset="0"/>
                <a:cs typeface="Arial Unicode MS" charset="0"/>
              </a:rPr>
              <a:t>Weltreiche</a:t>
            </a:r>
          </a:p>
          <a:p>
            <a:pPr marL="571500" indent="-571500">
              <a:lnSpc>
                <a:spcPts val="3000"/>
              </a:lnSpc>
              <a:spcAft>
                <a:spcPts val="2400"/>
              </a:spcAft>
              <a:buFont typeface="Arial"/>
              <a:buChar char="•"/>
            </a:pPr>
            <a:r>
              <a:rPr lang="de-DE" sz="3600" dirty="0" smtClean="0">
                <a:latin typeface="Arial Unicode MS" charset="0"/>
                <a:ea typeface="Arial Unicode MS" charset="0"/>
                <a:cs typeface="Arial Unicode MS" charset="0"/>
              </a:rPr>
              <a:t>4. Wann kommt der Antichristus?</a:t>
            </a:r>
            <a:endParaRPr lang="de-DE" sz="3600" dirty="0">
              <a:latin typeface="Arial Unicode MS" charset="0"/>
              <a:ea typeface="Arial Unicode MS" charset="0"/>
              <a:cs typeface="Arial Unicode MS" charset="0"/>
            </a:endParaRPr>
          </a:p>
          <a:p>
            <a:pPr marL="571500" indent="-571500">
              <a:lnSpc>
                <a:spcPts val="3000"/>
              </a:lnSpc>
              <a:spcAft>
                <a:spcPts val="2400"/>
              </a:spcAft>
              <a:buFont typeface="Arial"/>
              <a:buChar char="•"/>
            </a:pPr>
            <a:r>
              <a:rPr lang="de-DE" sz="3600" dirty="0" smtClean="0">
                <a:latin typeface="Arial Unicode MS" charset="0"/>
                <a:ea typeface="Arial Unicode MS" charset="0"/>
                <a:cs typeface="Arial Unicode MS" charset="0"/>
              </a:rPr>
              <a:t>5. </a:t>
            </a:r>
            <a:r>
              <a:rPr lang="de-DE" sz="3600" dirty="0">
                <a:latin typeface="Arial Unicode MS" charset="0"/>
                <a:ea typeface="Arial Unicode MS" charset="0"/>
                <a:cs typeface="Arial Unicode MS" charset="0"/>
              </a:rPr>
              <a:t>Der Antichristus und sein System</a:t>
            </a:r>
          </a:p>
          <a:p>
            <a:pPr marL="571500" indent="-571500">
              <a:lnSpc>
                <a:spcPts val="3000"/>
              </a:lnSpc>
              <a:spcAft>
                <a:spcPts val="2400"/>
              </a:spcAft>
              <a:buFont typeface="Arial"/>
              <a:buChar char="•"/>
            </a:pPr>
            <a:r>
              <a:rPr lang="de-DE" sz="3600" dirty="0" smtClean="0">
                <a:latin typeface="Arial Unicode MS" charset="0"/>
                <a:ea typeface="Arial Unicode MS" charset="0"/>
                <a:cs typeface="Arial Unicode MS" charset="0"/>
              </a:rPr>
              <a:t>6. </a:t>
            </a:r>
            <a:r>
              <a:rPr lang="de-DE" sz="3600" dirty="0">
                <a:latin typeface="Arial Unicode MS" charset="0"/>
                <a:ea typeface="Arial Unicode MS" charset="0"/>
                <a:cs typeface="Arial Unicode MS" charset="0"/>
              </a:rPr>
              <a:t>Die „Zahl des Tieres“</a:t>
            </a:r>
          </a:p>
          <a:p>
            <a:pPr marL="571500" indent="-571500">
              <a:lnSpc>
                <a:spcPts val="3000"/>
              </a:lnSpc>
              <a:spcAft>
                <a:spcPts val="2400"/>
              </a:spcAft>
              <a:buFont typeface="Arial"/>
              <a:buChar char="•"/>
            </a:pPr>
            <a:r>
              <a:rPr lang="de-DE" sz="3600" dirty="0" smtClean="0">
                <a:latin typeface="Arial Unicode MS" charset="0"/>
                <a:ea typeface="Arial Unicode MS" charset="0"/>
                <a:cs typeface="Arial Unicode MS" charset="0"/>
              </a:rPr>
              <a:t>7. </a:t>
            </a:r>
            <a:r>
              <a:rPr lang="de-DE" sz="3600" dirty="0">
                <a:latin typeface="Arial Unicode MS" charset="0"/>
                <a:ea typeface="Arial Unicode MS" charset="0"/>
                <a:cs typeface="Arial Unicode MS" charset="0"/>
              </a:rPr>
              <a:t>Jesus bleibt Sieger</a:t>
            </a:r>
            <a:r>
              <a:rPr lang="de-DE" sz="3600" dirty="0" smtClean="0">
                <a:latin typeface="Arial Unicode MS" charset="0"/>
                <a:ea typeface="Arial Unicode MS" charset="0"/>
                <a:cs typeface="Arial Unicode MS" charset="0"/>
              </a:rPr>
              <a:t>!</a:t>
            </a:r>
            <a:endParaRPr lang="de-DE" sz="36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a:t>
            </a:fld>
            <a:endParaRPr lang="en-US" sz="2000">
              <a:solidFill>
                <a:srgbClr val="FFFFFF"/>
              </a:solidFill>
              <a:cs typeface="Frutiger Next Pro Light"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accent3"/>
                </a:solidFill>
                <a:latin typeface="Arial Unicode MS" charset="0"/>
                <a:ea typeface="Arial Unicode MS" charset="0"/>
                <a:cs typeface="Arial Unicode MS" charset="0"/>
              </a:rPr>
              <a:t>Wann kommt der Antichristus</a:t>
            </a:r>
            <a:r>
              <a:rPr lang="de-DE" dirty="0" smtClean="0">
                <a:solidFill>
                  <a:schemeClr val="accent3"/>
                </a:solidFill>
                <a:latin typeface="Arial Unicode MS" charset="0"/>
                <a:ea typeface="Arial Unicode MS" charset="0"/>
                <a:cs typeface="Arial Unicode MS" charset="0"/>
              </a:rPr>
              <a:t>?</a:t>
            </a:r>
            <a:endParaRPr lang="de-DE" dirty="0">
              <a:solidFill>
                <a:schemeClr val="accent3"/>
              </a:solidFill>
              <a:latin typeface="Arial Unicode MS" charset="0"/>
              <a:ea typeface="Arial Unicode MS" charset="0"/>
              <a:cs typeface="Arial Unicode MS" charset="0"/>
            </a:endParaRPr>
          </a:p>
        </p:txBody>
      </p:sp>
      <p:sp>
        <p:nvSpPr>
          <p:cNvPr id="3" name="Inhaltsplatzhalter 2"/>
          <p:cNvSpPr>
            <a:spLocks noGrp="1"/>
          </p:cNvSpPr>
          <p:nvPr>
            <p:ph idx="1"/>
          </p:nvPr>
        </p:nvSpPr>
        <p:spPr/>
        <p:txBody>
          <a:bodyPr/>
          <a:lstStyle/>
          <a:p>
            <a:pPr>
              <a:lnSpc>
                <a:spcPts val="4760"/>
              </a:lnSpc>
              <a:spcAft>
                <a:spcPts val="2832"/>
              </a:spcAft>
              <a:buFont typeface="Arial"/>
              <a:buChar char="•"/>
            </a:pPr>
            <a:r>
              <a:rPr lang="de-DE" sz="3600" dirty="0">
                <a:latin typeface="Arial Unicode MS" charset="0"/>
                <a:ea typeface="Arial Unicode MS" charset="0"/>
                <a:cs typeface="Arial Unicode MS" charset="0"/>
              </a:rPr>
              <a:t>Die </a:t>
            </a:r>
            <a:r>
              <a:rPr lang="de-DE" sz="3600" dirty="0">
                <a:solidFill>
                  <a:schemeClr val="accent2"/>
                </a:solidFill>
                <a:latin typeface="Arial Unicode MS" charset="0"/>
                <a:ea typeface="Arial Unicode MS" charset="0"/>
                <a:cs typeface="Arial Unicode MS" charset="0"/>
              </a:rPr>
              <a:t>Wiederkunft Jesu </a:t>
            </a:r>
            <a:r>
              <a:rPr lang="de-DE" sz="3600" dirty="0">
                <a:latin typeface="Arial Unicode MS" charset="0"/>
                <a:ea typeface="Arial Unicode MS" charset="0"/>
                <a:cs typeface="Arial Unicode MS" charset="0"/>
              </a:rPr>
              <a:t>und die </a:t>
            </a:r>
            <a:r>
              <a:rPr lang="de-DE" sz="3600" dirty="0">
                <a:solidFill>
                  <a:schemeClr val="accent2"/>
                </a:solidFill>
                <a:latin typeface="Arial Unicode MS" charset="0"/>
                <a:ea typeface="Arial Unicode MS" charset="0"/>
                <a:cs typeface="Arial Unicode MS" charset="0"/>
              </a:rPr>
              <a:t>Auferstehung der </a:t>
            </a:r>
            <a:r>
              <a:rPr lang="de-DE" sz="3600" dirty="0" err="1" smtClean="0">
                <a:solidFill>
                  <a:schemeClr val="accent2"/>
                </a:solidFill>
                <a:latin typeface="Arial Unicode MS" charset="0"/>
                <a:ea typeface="Arial Unicode MS" charset="0"/>
                <a:cs typeface="Arial Unicode MS" charset="0"/>
              </a:rPr>
              <a:t>Gerech-ten</a:t>
            </a:r>
            <a:r>
              <a:rPr lang="de-DE" sz="3600" dirty="0" smtClean="0">
                <a:solidFill>
                  <a:schemeClr val="accent2"/>
                </a:solidFill>
                <a:latin typeface="Arial Unicode MS" charset="0"/>
                <a:ea typeface="Arial Unicode MS" charset="0"/>
                <a:cs typeface="Arial Unicode MS" charset="0"/>
              </a:rPr>
              <a:t> </a:t>
            </a:r>
            <a:r>
              <a:rPr lang="de-DE" sz="3600" dirty="0">
                <a:latin typeface="Arial Unicode MS" charset="0"/>
                <a:ea typeface="Arial Unicode MS" charset="0"/>
                <a:cs typeface="Arial Unicode MS" charset="0"/>
              </a:rPr>
              <a:t>geschehen gemäß Irenäus </a:t>
            </a:r>
            <a:r>
              <a:rPr lang="de-DE" sz="3600" dirty="0">
                <a:solidFill>
                  <a:schemeClr val="accent2"/>
                </a:solidFill>
                <a:latin typeface="Arial Unicode MS" charset="0"/>
                <a:ea typeface="Arial Unicode MS" charset="0"/>
                <a:cs typeface="Arial Unicode MS" charset="0"/>
              </a:rPr>
              <a:t>nach der Ankunft des „Antichristus“ </a:t>
            </a:r>
            <a:r>
              <a:rPr lang="de-DE" sz="3600" dirty="0">
                <a:latin typeface="Arial Unicode MS" charset="0"/>
                <a:ea typeface="Arial Unicode MS" charset="0"/>
                <a:cs typeface="Arial Unicode MS" charset="0"/>
              </a:rPr>
              <a:t>(vgl. Ad </a:t>
            </a:r>
            <a:r>
              <a:rPr lang="de-DE" sz="3600" dirty="0" err="1">
                <a:latin typeface="Arial Unicode MS" charset="0"/>
                <a:ea typeface="Arial Unicode MS" charset="0"/>
                <a:cs typeface="Arial Unicode MS" charset="0"/>
              </a:rPr>
              <a:t>haer</a:t>
            </a:r>
            <a:r>
              <a:rPr lang="de-DE" sz="3600" dirty="0">
                <a:latin typeface="Arial Unicode MS" charset="0"/>
                <a:ea typeface="Arial Unicode MS" charset="0"/>
                <a:cs typeface="Arial Unicode MS" charset="0"/>
              </a:rPr>
              <a:t> 5,30,4; 5,35,1)</a:t>
            </a:r>
            <a:r>
              <a:rPr lang="de-DE" sz="3600" dirty="0" smtClean="0">
                <a:latin typeface="Arial Unicode MS" charset="0"/>
                <a:ea typeface="Arial Unicode MS" charset="0"/>
                <a:cs typeface="Arial Unicode MS" charset="0"/>
              </a:rPr>
              <a:t>.</a:t>
            </a:r>
          </a:p>
          <a:p>
            <a:pPr>
              <a:lnSpc>
                <a:spcPts val="4760"/>
              </a:lnSpc>
              <a:spcAft>
                <a:spcPts val="2832"/>
              </a:spcAft>
              <a:buFont typeface="Arial"/>
              <a:buChar char="•"/>
            </a:pPr>
            <a:r>
              <a:rPr lang="de-DE" sz="3600" dirty="0" smtClean="0">
                <a:latin typeface="Arial Unicode MS" charset="0"/>
                <a:ea typeface="Arial Unicode MS" charset="0"/>
                <a:cs typeface="Arial Unicode MS" charset="0"/>
              </a:rPr>
              <a:t>Bereits </a:t>
            </a:r>
            <a:r>
              <a:rPr lang="de-DE" sz="3600" dirty="0" err="1" smtClean="0">
                <a:solidFill>
                  <a:srgbClr val="333399"/>
                </a:solidFill>
                <a:latin typeface="Arial Unicode MS" charset="0"/>
                <a:ea typeface="Arial Unicode MS" charset="0"/>
                <a:cs typeface="Arial Unicode MS" charset="0"/>
              </a:rPr>
              <a:t>Papias</a:t>
            </a:r>
            <a:r>
              <a:rPr lang="de-DE" sz="3600" dirty="0" smtClean="0">
                <a:latin typeface="Arial Unicode MS" charset="0"/>
                <a:ea typeface="Arial Unicode MS" charset="0"/>
                <a:cs typeface="Arial Unicode MS" charset="0"/>
              </a:rPr>
              <a:t>, ein Schüler vom Apostel Johannes und (älterer) Freund des Polykarp, ging davon aus, dass die </a:t>
            </a:r>
            <a:r>
              <a:rPr lang="de-DE" sz="3600" dirty="0" smtClean="0">
                <a:solidFill>
                  <a:srgbClr val="333399"/>
                </a:solidFill>
                <a:latin typeface="Arial Unicode MS" charset="0"/>
                <a:ea typeface="Arial Unicode MS" charset="0"/>
                <a:cs typeface="Arial Unicode MS" charset="0"/>
              </a:rPr>
              <a:t>Friedensherrschaft Jesu Christi auf dieser Erde nach der Wiederkunft Jesu</a:t>
            </a:r>
            <a:r>
              <a:rPr lang="de-DE" sz="3600" dirty="0" smtClean="0">
                <a:latin typeface="Arial Unicode MS" charset="0"/>
                <a:ea typeface="Arial Unicode MS" charset="0"/>
                <a:cs typeface="Arial Unicode MS" charset="0"/>
              </a:rPr>
              <a:t> und damit </a:t>
            </a:r>
            <a:r>
              <a:rPr lang="de-DE" sz="3600" dirty="0" smtClean="0">
                <a:solidFill>
                  <a:srgbClr val="333399"/>
                </a:solidFill>
                <a:latin typeface="Arial Unicode MS" charset="0"/>
                <a:ea typeface="Arial Unicode MS" charset="0"/>
                <a:cs typeface="Arial Unicode MS" charset="0"/>
              </a:rPr>
              <a:t>nach der Vernichtung des Antichristus</a:t>
            </a:r>
            <a:r>
              <a:rPr lang="de-DE" sz="3600" dirty="0" smtClean="0">
                <a:latin typeface="Arial Unicode MS" charset="0"/>
                <a:ea typeface="Arial Unicode MS" charset="0"/>
                <a:cs typeface="Arial Unicode MS" charset="0"/>
              </a:rPr>
              <a:t> sein werde.</a:t>
            </a:r>
            <a:endParaRPr lang="de-DE" sz="3600" dirty="0">
              <a:latin typeface="Arial Unicode MS" charset="0"/>
              <a:ea typeface="Arial Unicode MS" charset="0"/>
              <a:cs typeface="Arial Unicode MS" charset="0"/>
            </a:endParaRPr>
          </a:p>
          <a:p>
            <a:pPr marL="685800" indent="-685800">
              <a:buFont typeface="Arial"/>
              <a:buChar char="•"/>
            </a:pPr>
            <a:endParaRPr lang="de-DE" dirty="0"/>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20</a:t>
            </a:fld>
            <a:endParaRPr lang="en-US"/>
          </a:p>
        </p:txBody>
      </p:sp>
    </p:spTree>
    <p:extLst>
      <p:ext uri="{BB962C8B-B14F-4D97-AF65-F5344CB8AC3E}">
        <p14:creationId xmlns:p14="http://schemas.microsoft.com/office/powerpoint/2010/main" val="309873999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accent3"/>
                </a:solidFill>
                <a:latin typeface="Arial Unicode MS" charset="0"/>
                <a:ea typeface="Arial Unicode MS" charset="0"/>
                <a:cs typeface="Arial Unicode MS" charset="0"/>
              </a:rPr>
              <a:t>Wann kommt der Antichristus</a:t>
            </a:r>
            <a:r>
              <a:rPr lang="de-DE" dirty="0" smtClean="0">
                <a:solidFill>
                  <a:schemeClr val="accent3"/>
                </a:solidFill>
                <a:latin typeface="Arial Unicode MS" charset="0"/>
                <a:ea typeface="Arial Unicode MS" charset="0"/>
                <a:cs typeface="Arial Unicode MS" charset="0"/>
              </a:rPr>
              <a:t>?</a:t>
            </a:r>
            <a:endParaRPr lang="de-DE" dirty="0">
              <a:solidFill>
                <a:schemeClr val="accent3"/>
              </a:solidFill>
              <a:latin typeface="Arial Unicode MS" charset="0"/>
              <a:ea typeface="Arial Unicode MS" charset="0"/>
              <a:cs typeface="Arial Unicode MS" charset="0"/>
            </a:endParaRPr>
          </a:p>
        </p:txBody>
      </p:sp>
      <p:sp>
        <p:nvSpPr>
          <p:cNvPr id="3" name="Inhaltsplatzhalter 2"/>
          <p:cNvSpPr>
            <a:spLocks noGrp="1"/>
          </p:cNvSpPr>
          <p:nvPr>
            <p:ph idx="1"/>
          </p:nvPr>
        </p:nvSpPr>
        <p:spPr>
          <a:xfrm>
            <a:off x="469900" y="1143000"/>
            <a:ext cx="12153180" cy="7478216"/>
          </a:xfrm>
        </p:spPr>
        <p:txBody>
          <a:bodyPr/>
          <a:lstStyle/>
          <a:p>
            <a:pPr marL="685800" indent="-685800">
              <a:lnSpc>
                <a:spcPts val="3960"/>
              </a:lnSpc>
              <a:spcBef>
                <a:spcPts val="1800"/>
              </a:spcBef>
              <a:spcAft>
                <a:spcPts val="1800"/>
              </a:spcAft>
              <a:buFont typeface="Arial"/>
              <a:buChar char="•"/>
            </a:pPr>
            <a:r>
              <a:rPr lang="de-DE" sz="3000" dirty="0" smtClean="0">
                <a:solidFill>
                  <a:schemeClr val="accent2"/>
                </a:solidFill>
                <a:latin typeface="Arial Unicode MS" charset="0"/>
                <a:ea typeface="Arial Unicode MS" charset="0"/>
                <a:cs typeface="Arial Unicode MS" charset="0"/>
              </a:rPr>
              <a:t>2. </a:t>
            </a:r>
            <a:r>
              <a:rPr lang="de-DE" sz="3000" dirty="0" err="1" smtClean="0">
                <a:solidFill>
                  <a:schemeClr val="accent2"/>
                </a:solidFill>
                <a:latin typeface="Arial Unicode MS" charset="0"/>
                <a:ea typeface="Arial Unicode MS" charset="0"/>
                <a:cs typeface="Arial Unicode MS" charset="0"/>
              </a:rPr>
              <a:t>Thess</a:t>
            </a:r>
            <a:r>
              <a:rPr lang="de-DE" sz="3000" dirty="0" smtClean="0">
                <a:solidFill>
                  <a:schemeClr val="accent2"/>
                </a:solidFill>
                <a:latin typeface="Arial Unicode MS" charset="0"/>
                <a:ea typeface="Arial Unicode MS" charset="0"/>
                <a:cs typeface="Arial Unicode MS" charset="0"/>
              </a:rPr>
              <a:t> 2,8</a:t>
            </a:r>
            <a:r>
              <a:rPr lang="de-DE" sz="3000" dirty="0" smtClean="0">
                <a:latin typeface="Arial Unicode MS" charset="0"/>
                <a:ea typeface="Arial Unicode MS" charset="0"/>
                <a:cs typeface="Arial Unicode MS" charset="0"/>
              </a:rPr>
              <a:t>: „… </a:t>
            </a:r>
            <a:r>
              <a:rPr lang="de-CH" sz="3000" dirty="0">
                <a:latin typeface="Arial Unicode MS" charset="0"/>
                <a:ea typeface="Arial Unicode MS" charset="0"/>
                <a:cs typeface="Arial Unicode MS" charset="0"/>
              </a:rPr>
              <a:t>und dann wird </a:t>
            </a:r>
            <a:r>
              <a:rPr lang="de-CH" sz="3000" dirty="0">
                <a:solidFill>
                  <a:schemeClr val="accent2"/>
                </a:solidFill>
                <a:latin typeface="Arial Unicode MS" charset="0"/>
                <a:ea typeface="Arial Unicode MS" charset="0"/>
                <a:cs typeface="Arial Unicode MS" charset="0"/>
              </a:rPr>
              <a:t>der Gesetzlose </a:t>
            </a:r>
            <a:r>
              <a:rPr lang="de-CH" sz="3000" dirty="0">
                <a:latin typeface="Arial Unicode MS" charset="0"/>
                <a:ea typeface="Arial Unicode MS" charset="0"/>
                <a:cs typeface="Arial Unicode MS" charset="0"/>
              </a:rPr>
              <a:t>geoffenbart werden, </a:t>
            </a:r>
            <a:r>
              <a:rPr lang="de-CH" sz="3000" dirty="0">
                <a:solidFill>
                  <a:schemeClr val="accent2"/>
                </a:solidFill>
                <a:latin typeface="Arial Unicode MS" charset="0"/>
                <a:ea typeface="Arial Unicode MS" charset="0"/>
                <a:cs typeface="Arial Unicode MS" charset="0"/>
              </a:rPr>
              <a:t>den der Herr Jesus beseitigen wird durch den Hauch seines Mundes und vernichten durch die Erscheinung seiner </a:t>
            </a:r>
            <a:r>
              <a:rPr lang="de-CH" sz="3000" dirty="0" smtClean="0">
                <a:solidFill>
                  <a:schemeClr val="accent2"/>
                </a:solidFill>
                <a:latin typeface="Arial Unicode MS" charset="0"/>
                <a:ea typeface="Arial Unicode MS" charset="0"/>
                <a:cs typeface="Arial Unicode MS" charset="0"/>
              </a:rPr>
              <a:t>Ankunft</a:t>
            </a:r>
            <a:r>
              <a:rPr lang="de-CH" sz="3000" dirty="0" smtClean="0">
                <a:latin typeface="Arial Unicode MS" charset="0"/>
                <a:ea typeface="Arial Unicode MS" charset="0"/>
                <a:cs typeface="Arial Unicode MS" charset="0"/>
              </a:rPr>
              <a:t>.</a:t>
            </a:r>
            <a:r>
              <a:rPr lang="de-DE" sz="3000" dirty="0" smtClean="0">
                <a:latin typeface="Arial Unicode MS" charset="0"/>
                <a:ea typeface="Arial Unicode MS" charset="0"/>
                <a:cs typeface="Arial Unicode MS" charset="0"/>
              </a:rPr>
              <a:t>“ </a:t>
            </a:r>
          </a:p>
          <a:p>
            <a:pPr marL="685800" indent="-685800">
              <a:lnSpc>
                <a:spcPts val="3960"/>
              </a:lnSpc>
              <a:spcBef>
                <a:spcPts val="1800"/>
              </a:spcBef>
              <a:spcAft>
                <a:spcPts val="1800"/>
              </a:spcAft>
              <a:buFont typeface="Arial"/>
              <a:buChar char="•"/>
            </a:pPr>
            <a:r>
              <a:rPr lang="de-DE" sz="3000" dirty="0" err="1" smtClean="0">
                <a:solidFill>
                  <a:schemeClr val="accent2"/>
                </a:solidFill>
                <a:latin typeface="Arial Unicode MS" charset="0"/>
                <a:ea typeface="Arial Unicode MS" charset="0"/>
                <a:cs typeface="Arial Unicode MS" charset="0"/>
              </a:rPr>
              <a:t>Jes</a:t>
            </a:r>
            <a:r>
              <a:rPr lang="de-DE" sz="3000" dirty="0" smtClean="0">
                <a:solidFill>
                  <a:schemeClr val="accent2"/>
                </a:solidFill>
                <a:latin typeface="Arial Unicode MS" charset="0"/>
                <a:ea typeface="Arial Unicode MS" charset="0"/>
                <a:cs typeface="Arial Unicode MS" charset="0"/>
              </a:rPr>
              <a:t> 11,4b</a:t>
            </a:r>
            <a:r>
              <a:rPr lang="de-DE" sz="3000" dirty="0" smtClean="0">
                <a:latin typeface="Arial Unicode MS" charset="0"/>
                <a:ea typeface="Arial Unicode MS" charset="0"/>
                <a:cs typeface="Arial Unicode MS" charset="0"/>
              </a:rPr>
              <a:t>: „</a:t>
            </a:r>
            <a:r>
              <a:rPr lang="de-CH" sz="3000" dirty="0">
                <a:latin typeface="Arial Unicode MS" charset="0"/>
                <a:ea typeface="Arial Unicode MS" charset="0"/>
                <a:cs typeface="Arial Unicode MS" charset="0"/>
              </a:rPr>
              <a:t>Und </a:t>
            </a:r>
            <a:r>
              <a:rPr lang="de-CH" sz="3000" dirty="0">
                <a:solidFill>
                  <a:schemeClr val="accent2"/>
                </a:solidFill>
                <a:latin typeface="Arial Unicode MS" charset="0"/>
                <a:ea typeface="Arial Unicode MS" charset="0"/>
                <a:cs typeface="Arial Unicode MS" charset="0"/>
              </a:rPr>
              <a:t>er </a:t>
            </a:r>
            <a:r>
              <a:rPr lang="de-CH" sz="3000" dirty="0" smtClean="0">
                <a:solidFill>
                  <a:schemeClr val="accent2"/>
                </a:solidFill>
                <a:latin typeface="Arial Unicode MS" charset="0"/>
                <a:ea typeface="Arial Unicode MS" charset="0"/>
                <a:cs typeface="Arial Unicode MS" charset="0"/>
              </a:rPr>
              <a:t>(d. h. der ‚Spross aus dem Stumpf </a:t>
            </a:r>
            <a:r>
              <a:rPr lang="de-CH" sz="3000" dirty="0" err="1" smtClean="0">
                <a:solidFill>
                  <a:schemeClr val="accent2"/>
                </a:solidFill>
                <a:latin typeface="Arial Unicode MS" charset="0"/>
                <a:ea typeface="Arial Unicode MS" charset="0"/>
                <a:cs typeface="Arial Unicode MS" charset="0"/>
              </a:rPr>
              <a:t>Isais</a:t>
            </a:r>
            <a:r>
              <a:rPr lang="de-CH" sz="3000" dirty="0" smtClean="0">
                <a:solidFill>
                  <a:schemeClr val="accent2"/>
                </a:solidFill>
                <a:latin typeface="Arial Unicode MS" charset="0"/>
                <a:ea typeface="Arial Unicode MS" charset="0"/>
                <a:cs typeface="Arial Unicode MS" charset="0"/>
              </a:rPr>
              <a:t>‘; vgl. </a:t>
            </a:r>
            <a:r>
              <a:rPr lang="de-CH" sz="3000" dirty="0" err="1" smtClean="0">
                <a:solidFill>
                  <a:schemeClr val="accent2"/>
                </a:solidFill>
                <a:latin typeface="Arial Unicode MS" charset="0"/>
                <a:ea typeface="Arial Unicode MS" charset="0"/>
                <a:cs typeface="Arial Unicode MS" charset="0"/>
              </a:rPr>
              <a:t>Jer</a:t>
            </a:r>
            <a:r>
              <a:rPr lang="de-CH" sz="3000" dirty="0" smtClean="0">
                <a:solidFill>
                  <a:schemeClr val="accent2"/>
                </a:solidFill>
                <a:latin typeface="Arial Unicode MS" charset="0"/>
                <a:ea typeface="Arial Unicode MS" charset="0"/>
                <a:cs typeface="Arial Unicode MS" charset="0"/>
              </a:rPr>
              <a:t> 11,1) wird </a:t>
            </a:r>
            <a:r>
              <a:rPr lang="de-CH" sz="3000" dirty="0">
                <a:solidFill>
                  <a:schemeClr val="accent2"/>
                </a:solidFill>
                <a:latin typeface="Arial Unicode MS" charset="0"/>
                <a:ea typeface="Arial Unicode MS" charset="0"/>
                <a:cs typeface="Arial Unicode MS" charset="0"/>
              </a:rPr>
              <a:t>den Gewalttätigen schlagen mit dem Stab seines Mundes und mit dem Hauch seiner Lippen den Gottlosen töten</a:t>
            </a:r>
            <a:r>
              <a:rPr lang="de-CH" sz="3000" dirty="0" smtClean="0">
                <a:latin typeface="Arial Unicode MS" charset="0"/>
                <a:ea typeface="Arial Unicode MS" charset="0"/>
                <a:cs typeface="Arial Unicode MS" charset="0"/>
              </a:rPr>
              <a:t>.</a:t>
            </a:r>
            <a:r>
              <a:rPr lang="de-DE" sz="3000" dirty="0" smtClean="0">
                <a:latin typeface="Arial Unicode MS" charset="0"/>
                <a:ea typeface="Arial Unicode MS" charset="0"/>
                <a:cs typeface="Arial Unicode MS" charset="0"/>
              </a:rPr>
              <a:t>“</a:t>
            </a:r>
          </a:p>
          <a:p>
            <a:pPr marL="571500" indent="-571500">
              <a:lnSpc>
                <a:spcPts val="3960"/>
              </a:lnSpc>
              <a:spcBef>
                <a:spcPts val="1800"/>
              </a:spcBef>
              <a:spcAft>
                <a:spcPts val="1800"/>
              </a:spcAft>
              <a:buFont typeface="Arial" charset="0"/>
              <a:buChar char="•"/>
            </a:pPr>
            <a:r>
              <a:rPr lang="de-DE" sz="3000" dirty="0" smtClean="0">
                <a:latin typeface="Arial Unicode MS" charset="0"/>
                <a:ea typeface="Arial Unicode MS" charset="0"/>
                <a:cs typeface="Arial Unicode MS" charset="0"/>
              </a:rPr>
              <a:t>Vgl. auch </a:t>
            </a:r>
            <a:r>
              <a:rPr lang="de-DE" sz="3000" dirty="0" smtClean="0">
                <a:solidFill>
                  <a:schemeClr val="accent2"/>
                </a:solidFill>
                <a:latin typeface="Arial Unicode MS" charset="0"/>
                <a:ea typeface="Arial Unicode MS" charset="0"/>
                <a:cs typeface="Arial Unicode MS" charset="0"/>
              </a:rPr>
              <a:t>Dan 7,13ff</a:t>
            </a:r>
            <a:r>
              <a:rPr lang="de-DE" sz="3000" dirty="0" smtClean="0">
                <a:latin typeface="Arial Unicode MS" charset="0"/>
                <a:ea typeface="Arial Unicode MS" charset="0"/>
                <a:cs typeface="Arial Unicode MS" charset="0"/>
              </a:rPr>
              <a:t>. – </a:t>
            </a:r>
            <a:r>
              <a:rPr lang="de-DE" sz="3000" dirty="0" smtClean="0">
                <a:solidFill>
                  <a:schemeClr val="accent2"/>
                </a:solidFill>
                <a:latin typeface="Arial Unicode MS" charset="0"/>
                <a:ea typeface="Arial Unicode MS" charset="0"/>
                <a:cs typeface="Arial Unicode MS" charset="0"/>
              </a:rPr>
              <a:t>Vers 22</a:t>
            </a:r>
            <a:r>
              <a:rPr lang="de-DE" sz="3000" dirty="0" smtClean="0">
                <a:latin typeface="Arial Unicode MS" charset="0"/>
                <a:ea typeface="Arial Unicode MS" charset="0"/>
                <a:cs typeface="Arial Unicode MS" charset="0"/>
              </a:rPr>
              <a:t>: „</a:t>
            </a:r>
            <a:r>
              <a:rPr lang="de-CH" sz="3000" dirty="0">
                <a:latin typeface="Arial Unicode MS" charset="0"/>
                <a:ea typeface="Arial Unicode MS" charset="0"/>
                <a:cs typeface="Arial Unicode MS" charset="0"/>
              </a:rPr>
              <a:t>Ich sah, </a:t>
            </a:r>
            <a:r>
              <a:rPr lang="de-CH" sz="3000" dirty="0">
                <a:solidFill>
                  <a:schemeClr val="accent2"/>
                </a:solidFill>
                <a:latin typeface="Arial Unicode MS" charset="0"/>
                <a:ea typeface="Arial Unicode MS" charset="0"/>
                <a:cs typeface="Arial Unicode MS" charset="0"/>
              </a:rPr>
              <a:t>wie dieses Horn gegen die Heiligen Krieg führte</a:t>
            </a:r>
            <a:r>
              <a:rPr lang="de-CH" sz="3000" dirty="0">
                <a:latin typeface="Arial Unicode MS" charset="0"/>
                <a:ea typeface="Arial Unicode MS" charset="0"/>
                <a:cs typeface="Arial Unicode MS" charset="0"/>
              </a:rPr>
              <a:t> und sie besiegte, </a:t>
            </a:r>
            <a:r>
              <a:rPr lang="de-CH" sz="3000" dirty="0" smtClean="0">
                <a:solidFill>
                  <a:schemeClr val="accent2"/>
                </a:solidFill>
                <a:latin typeface="Arial Unicode MS" charset="0"/>
                <a:ea typeface="Arial Unicode MS" charset="0"/>
                <a:cs typeface="Arial Unicode MS" charset="0"/>
              </a:rPr>
              <a:t>bis </a:t>
            </a:r>
            <a:r>
              <a:rPr lang="de-CH" sz="3000" dirty="0">
                <a:solidFill>
                  <a:schemeClr val="accent2"/>
                </a:solidFill>
                <a:latin typeface="Arial Unicode MS" charset="0"/>
                <a:ea typeface="Arial Unicode MS" charset="0"/>
                <a:cs typeface="Arial Unicode MS" charset="0"/>
              </a:rPr>
              <a:t>der, der alt an Tagen </a:t>
            </a:r>
            <a:r>
              <a:rPr lang="de-CH" sz="3000" dirty="0" smtClean="0">
                <a:solidFill>
                  <a:schemeClr val="accent2"/>
                </a:solidFill>
                <a:latin typeface="Arial Unicode MS" charset="0"/>
                <a:ea typeface="Arial Unicode MS" charset="0"/>
                <a:cs typeface="Arial Unicode MS" charset="0"/>
              </a:rPr>
              <a:t>war (d. h. der </a:t>
            </a:r>
            <a:r>
              <a:rPr lang="de-DE" sz="3000" dirty="0">
                <a:solidFill>
                  <a:schemeClr val="accent2"/>
                </a:solidFill>
                <a:latin typeface="Arial Unicode MS" charset="0"/>
                <a:ea typeface="Arial Unicode MS" charset="0"/>
                <a:cs typeface="Arial Unicode MS" charset="0"/>
              </a:rPr>
              <a:t>‚</a:t>
            </a:r>
            <a:r>
              <a:rPr lang="de-CH" sz="3000" dirty="0" smtClean="0">
                <a:solidFill>
                  <a:schemeClr val="accent2"/>
                </a:solidFill>
                <a:latin typeface="Arial Unicode MS" charset="0"/>
                <a:ea typeface="Arial Unicode MS" charset="0"/>
                <a:cs typeface="Arial Unicode MS" charset="0"/>
              </a:rPr>
              <a:t>wie ein Menschensohn</a:t>
            </a:r>
            <a:r>
              <a:rPr lang="de-DE" sz="3000" dirty="0" smtClean="0">
                <a:solidFill>
                  <a:schemeClr val="accent2"/>
                </a:solidFill>
                <a:latin typeface="Arial Unicode MS" charset="0"/>
                <a:ea typeface="Arial Unicode MS" charset="0"/>
                <a:cs typeface="Arial Unicode MS" charset="0"/>
              </a:rPr>
              <a:t>‘</a:t>
            </a:r>
            <a:r>
              <a:rPr lang="de-CH" sz="3000" dirty="0" smtClean="0">
                <a:solidFill>
                  <a:schemeClr val="accent2"/>
                </a:solidFill>
                <a:latin typeface="Arial Unicode MS" charset="0"/>
                <a:ea typeface="Arial Unicode MS" charset="0"/>
                <a:cs typeface="Arial Unicode MS" charset="0"/>
              </a:rPr>
              <a:t> aussieht; vgl. Vers 13f.)</a:t>
            </a:r>
            <a:r>
              <a:rPr lang="de-CH" sz="3000" dirty="0" smtClean="0">
                <a:latin typeface="Arial Unicode MS" charset="0"/>
                <a:ea typeface="Arial Unicode MS" charset="0"/>
                <a:cs typeface="Arial Unicode MS" charset="0"/>
              </a:rPr>
              <a:t>, </a:t>
            </a:r>
            <a:r>
              <a:rPr lang="de-CH" sz="3000" dirty="0">
                <a:latin typeface="Arial Unicode MS" charset="0"/>
                <a:ea typeface="Arial Unicode MS" charset="0"/>
                <a:cs typeface="Arial Unicode MS" charset="0"/>
              </a:rPr>
              <a:t>kam und das Gericht den Heiligen des Höchsten gegeben wurde und die Zeit anbrach, </a:t>
            </a:r>
            <a:r>
              <a:rPr lang="de-CH" sz="3000" dirty="0" smtClean="0">
                <a:latin typeface="Arial Unicode MS" charset="0"/>
                <a:ea typeface="Arial Unicode MS" charset="0"/>
                <a:cs typeface="Arial Unicode MS" charset="0"/>
              </a:rPr>
              <a:t>dass </a:t>
            </a:r>
            <a:r>
              <a:rPr lang="de-CH" sz="3000" dirty="0">
                <a:latin typeface="Arial Unicode MS" charset="0"/>
                <a:ea typeface="Arial Unicode MS" charset="0"/>
                <a:cs typeface="Arial Unicode MS" charset="0"/>
              </a:rPr>
              <a:t>die Heiligen </a:t>
            </a:r>
            <a:r>
              <a:rPr lang="de-CH" sz="3000" dirty="0" smtClean="0">
                <a:latin typeface="Arial Unicode MS" charset="0"/>
                <a:ea typeface="Arial Unicode MS" charset="0"/>
                <a:cs typeface="Arial Unicode MS" charset="0"/>
              </a:rPr>
              <a:t>die Königsherrschaft in </a:t>
            </a:r>
            <a:r>
              <a:rPr lang="de-CH" sz="3000" dirty="0">
                <a:latin typeface="Arial Unicode MS" charset="0"/>
                <a:ea typeface="Arial Unicode MS" charset="0"/>
                <a:cs typeface="Arial Unicode MS" charset="0"/>
              </a:rPr>
              <a:t>Besitz </a:t>
            </a:r>
            <a:r>
              <a:rPr lang="de-CH" sz="3000" dirty="0" smtClean="0">
                <a:latin typeface="Arial Unicode MS" charset="0"/>
                <a:ea typeface="Arial Unicode MS" charset="0"/>
                <a:cs typeface="Arial Unicode MS" charset="0"/>
              </a:rPr>
              <a:t>nahmen.</a:t>
            </a:r>
            <a:r>
              <a:rPr lang="de-DE" sz="3000" dirty="0" smtClean="0">
                <a:latin typeface="Arial Unicode MS" charset="0"/>
                <a:ea typeface="Arial Unicode MS" charset="0"/>
                <a:cs typeface="Arial Unicode MS" charset="0"/>
              </a:rPr>
              <a:t>“</a:t>
            </a:r>
            <a:endParaRPr lang="de-DE" sz="3000" dirty="0">
              <a:latin typeface="Arial Unicode MS" charset="0"/>
              <a:ea typeface="Arial Unicode MS" charset="0"/>
              <a:cs typeface="Arial Unicode MS" charset="0"/>
            </a:endParaRPr>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21</a:t>
            </a:fld>
            <a:endParaRPr lang="en-US"/>
          </a:p>
        </p:txBody>
      </p:sp>
    </p:spTree>
    <p:extLst>
      <p:ext uri="{BB962C8B-B14F-4D97-AF65-F5344CB8AC3E}">
        <p14:creationId xmlns:p14="http://schemas.microsoft.com/office/powerpoint/2010/main" val="79187262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solidFill>
                  <a:schemeClr val="accent3"/>
                </a:solidFill>
                <a:latin typeface="Arial Unicode MS" charset="0"/>
                <a:ea typeface="Arial Unicode MS" charset="0"/>
                <a:cs typeface="Arial Unicode MS" charset="0"/>
              </a:rPr>
              <a:t>Wann kommt der Antichristus</a:t>
            </a:r>
            <a:r>
              <a:rPr lang="de-DE" dirty="0" smtClean="0">
                <a:solidFill>
                  <a:schemeClr val="accent3"/>
                </a:solidFill>
                <a:latin typeface="Arial Unicode MS" charset="0"/>
                <a:ea typeface="Arial Unicode MS" charset="0"/>
                <a:cs typeface="Arial Unicode MS" charset="0"/>
              </a:rPr>
              <a:t>?</a:t>
            </a:r>
            <a:endParaRPr lang="de-DE" dirty="0">
              <a:solidFill>
                <a:schemeClr val="accent3"/>
              </a:solidFill>
              <a:latin typeface="Arial Unicode MS" charset="0"/>
              <a:ea typeface="Arial Unicode MS" charset="0"/>
              <a:cs typeface="Arial Unicode MS" charset="0"/>
            </a:endParaRPr>
          </a:p>
        </p:txBody>
      </p:sp>
      <p:sp>
        <p:nvSpPr>
          <p:cNvPr id="3" name="Inhaltsplatzhalter 2"/>
          <p:cNvSpPr>
            <a:spLocks noGrp="1"/>
          </p:cNvSpPr>
          <p:nvPr>
            <p:ph idx="1"/>
          </p:nvPr>
        </p:nvSpPr>
        <p:spPr>
          <a:xfrm>
            <a:off x="469900" y="1143000"/>
            <a:ext cx="12371388" cy="7190184"/>
          </a:xfrm>
        </p:spPr>
        <p:txBody>
          <a:bodyPr/>
          <a:lstStyle/>
          <a:p>
            <a:pPr>
              <a:lnSpc>
                <a:spcPts val="3560"/>
              </a:lnSpc>
              <a:spcBef>
                <a:spcPts val="2200"/>
              </a:spcBef>
              <a:spcAft>
                <a:spcPts val="1200"/>
              </a:spcAft>
              <a:buFont typeface="Arial" charset="0"/>
              <a:buChar char="•"/>
            </a:pPr>
            <a:r>
              <a:rPr lang="de-DE" sz="3000" dirty="0" err="1" smtClean="0">
                <a:solidFill>
                  <a:schemeClr val="accent2"/>
                </a:solidFill>
                <a:latin typeface="Arial Unicode MS" charset="0"/>
                <a:ea typeface="Arial Unicode MS" charset="0"/>
                <a:cs typeface="Arial Unicode MS" charset="0"/>
              </a:rPr>
              <a:t>Offb</a:t>
            </a:r>
            <a:r>
              <a:rPr lang="de-DE" sz="3000" dirty="0" smtClean="0">
                <a:solidFill>
                  <a:schemeClr val="accent2"/>
                </a:solidFill>
                <a:latin typeface="Arial Unicode MS" charset="0"/>
                <a:ea typeface="Arial Unicode MS" charset="0"/>
                <a:cs typeface="Arial Unicode MS" charset="0"/>
              </a:rPr>
              <a:t> 19,15-16.19-20</a:t>
            </a:r>
            <a:r>
              <a:rPr lang="de-DE" sz="3000" dirty="0" smtClean="0">
                <a:latin typeface="Arial Unicode MS" charset="0"/>
                <a:ea typeface="Arial Unicode MS" charset="0"/>
                <a:cs typeface="Arial Unicode MS" charset="0"/>
              </a:rPr>
              <a:t>: „</a:t>
            </a:r>
            <a:r>
              <a:rPr lang="de-CH" sz="3000" dirty="0" smtClean="0">
                <a:solidFill>
                  <a:schemeClr val="accent2"/>
                </a:solidFill>
                <a:latin typeface="Arial Unicode MS" charset="0"/>
                <a:ea typeface="Arial Unicode MS" charset="0"/>
                <a:cs typeface="Arial Unicode MS" charset="0"/>
              </a:rPr>
              <a:t>Und </a:t>
            </a:r>
            <a:r>
              <a:rPr lang="de-CH" sz="3000" dirty="0">
                <a:solidFill>
                  <a:schemeClr val="accent2"/>
                </a:solidFill>
                <a:latin typeface="Arial Unicode MS" charset="0"/>
                <a:ea typeface="Arial Unicode MS" charset="0"/>
                <a:cs typeface="Arial Unicode MS" charset="0"/>
              </a:rPr>
              <a:t>aus seinem Munde ging ein scharfes Schwert</a:t>
            </a:r>
            <a:r>
              <a:rPr lang="de-CH" sz="3000" dirty="0">
                <a:latin typeface="Arial Unicode MS" charset="0"/>
                <a:ea typeface="Arial Unicode MS" charset="0"/>
                <a:cs typeface="Arial Unicode MS" charset="0"/>
              </a:rPr>
              <a:t>, dass er damit die Völker schlage; und er wird sie regieren mit eisernem Stabe; und er tritt die Kelter, voll vom Wein des </a:t>
            </a:r>
            <a:r>
              <a:rPr lang="de-CH" sz="3000" dirty="0" err="1" smtClean="0">
                <a:latin typeface="Arial Unicode MS" charset="0"/>
                <a:ea typeface="Arial Unicode MS" charset="0"/>
                <a:cs typeface="Arial Unicode MS" charset="0"/>
              </a:rPr>
              <a:t>grimmi</a:t>
            </a:r>
            <a:r>
              <a:rPr lang="de-CH" sz="3000" dirty="0" smtClean="0">
                <a:latin typeface="Arial Unicode MS" charset="0"/>
                <a:ea typeface="Arial Unicode MS" charset="0"/>
                <a:cs typeface="Arial Unicode MS" charset="0"/>
              </a:rPr>
              <a:t>-gen </a:t>
            </a:r>
            <a:r>
              <a:rPr lang="de-CH" sz="3000" dirty="0">
                <a:latin typeface="Arial Unicode MS" charset="0"/>
                <a:ea typeface="Arial Unicode MS" charset="0"/>
                <a:cs typeface="Arial Unicode MS" charset="0"/>
              </a:rPr>
              <a:t>Zornes Gottes, des </a:t>
            </a:r>
            <a:r>
              <a:rPr lang="de-CH" sz="3000" dirty="0" smtClean="0">
                <a:latin typeface="Arial Unicode MS" charset="0"/>
                <a:ea typeface="Arial Unicode MS" charset="0"/>
                <a:cs typeface="Arial Unicode MS" charset="0"/>
              </a:rPr>
              <a:t>Allmächtigen und </a:t>
            </a:r>
            <a:r>
              <a:rPr lang="de-CH" sz="3000" dirty="0">
                <a:latin typeface="Arial Unicode MS" charset="0"/>
                <a:ea typeface="Arial Unicode MS" charset="0"/>
                <a:cs typeface="Arial Unicode MS" charset="0"/>
              </a:rPr>
              <a:t>trägt einen Namen geschrieben auf seinem Gewand und auf seiner Hüfte: </a:t>
            </a:r>
            <a:r>
              <a:rPr lang="de-CH" sz="3000" dirty="0" smtClean="0">
                <a:latin typeface="Arial Unicode MS" charset="0"/>
                <a:ea typeface="Arial Unicode MS" charset="0"/>
                <a:cs typeface="Arial Unicode MS" charset="0"/>
              </a:rPr>
              <a:t>‚</a:t>
            </a:r>
            <a:r>
              <a:rPr lang="de-CH" sz="3000" dirty="0" smtClean="0">
                <a:solidFill>
                  <a:schemeClr val="accent2"/>
                </a:solidFill>
                <a:latin typeface="Arial Unicode MS" charset="0"/>
                <a:ea typeface="Arial Unicode MS" charset="0"/>
                <a:cs typeface="Arial Unicode MS" charset="0"/>
              </a:rPr>
              <a:t>König </a:t>
            </a:r>
            <a:r>
              <a:rPr lang="de-CH" sz="3000" dirty="0">
                <a:solidFill>
                  <a:schemeClr val="accent2"/>
                </a:solidFill>
                <a:latin typeface="Arial Unicode MS" charset="0"/>
                <a:ea typeface="Arial Unicode MS" charset="0"/>
                <a:cs typeface="Arial Unicode MS" charset="0"/>
              </a:rPr>
              <a:t>aller Könige und Herr aller </a:t>
            </a:r>
            <a:r>
              <a:rPr lang="de-CH" sz="3000" dirty="0" smtClean="0">
                <a:solidFill>
                  <a:schemeClr val="accent2"/>
                </a:solidFill>
                <a:latin typeface="Arial Unicode MS" charset="0"/>
                <a:ea typeface="Arial Unicode MS" charset="0"/>
                <a:cs typeface="Arial Unicode MS" charset="0"/>
              </a:rPr>
              <a:t>Herren‘ </a:t>
            </a:r>
            <a:r>
              <a:rPr lang="de-CH" sz="3000" dirty="0" smtClean="0">
                <a:latin typeface="Arial Unicode MS" charset="0"/>
                <a:ea typeface="Arial Unicode MS" charset="0"/>
                <a:cs typeface="Arial Unicode MS" charset="0"/>
              </a:rPr>
              <a:t>… </a:t>
            </a:r>
            <a:r>
              <a:rPr lang="de-CH" sz="3000" dirty="0" smtClean="0">
                <a:solidFill>
                  <a:schemeClr val="accent2"/>
                </a:solidFill>
                <a:latin typeface="Arial Unicode MS" charset="0"/>
                <a:ea typeface="Arial Unicode MS" charset="0"/>
                <a:cs typeface="Arial Unicode MS" charset="0"/>
              </a:rPr>
              <a:t>Und </a:t>
            </a:r>
            <a:r>
              <a:rPr lang="de-CH" sz="3000" dirty="0">
                <a:solidFill>
                  <a:schemeClr val="accent2"/>
                </a:solidFill>
                <a:latin typeface="Arial Unicode MS" charset="0"/>
                <a:ea typeface="Arial Unicode MS" charset="0"/>
                <a:cs typeface="Arial Unicode MS" charset="0"/>
              </a:rPr>
              <a:t>ich sah das Tier und die Könige auf Erden </a:t>
            </a:r>
            <a:r>
              <a:rPr lang="de-CH" sz="3000" dirty="0">
                <a:latin typeface="Arial Unicode MS" charset="0"/>
                <a:ea typeface="Arial Unicode MS" charset="0"/>
                <a:cs typeface="Arial Unicode MS" charset="0"/>
              </a:rPr>
              <a:t>und ihre Heere versammelt, Krieg zu führen mit dem, der auf dem Pferd sass, und mit seinem Heer. </a:t>
            </a:r>
            <a:r>
              <a:rPr lang="de-CH" sz="3000" dirty="0" smtClean="0">
                <a:solidFill>
                  <a:schemeClr val="accent2"/>
                </a:solidFill>
                <a:latin typeface="Arial Unicode MS" charset="0"/>
                <a:ea typeface="Arial Unicode MS" charset="0"/>
                <a:cs typeface="Arial Unicode MS" charset="0"/>
              </a:rPr>
              <a:t>Und </a:t>
            </a:r>
            <a:r>
              <a:rPr lang="de-CH" sz="3000" dirty="0">
                <a:solidFill>
                  <a:schemeClr val="accent2"/>
                </a:solidFill>
                <a:latin typeface="Arial Unicode MS" charset="0"/>
                <a:ea typeface="Arial Unicode MS" charset="0"/>
                <a:cs typeface="Arial Unicode MS" charset="0"/>
              </a:rPr>
              <a:t>das Tier wurde ergriffen und mit ihm der falsche Prophet</a:t>
            </a:r>
            <a:r>
              <a:rPr lang="de-CH" sz="3000" dirty="0">
                <a:latin typeface="Arial Unicode MS" charset="0"/>
                <a:ea typeface="Arial Unicode MS" charset="0"/>
                <a:cs typeface="Arial Unicode MS" charset="0"/>
              </a:rPr>
              <a:t>, der vor seinen Augen die Zeichen getan hatte, durch welche er die verführte, die das Zeichen des Tieres angenommen und das Bild des Tieres angebetet hatten. </a:t>
            </a:r>
            <a:r>
              <a:rPr lang="de-CH" sz="3000" dirty="0">
                <a:solidFill>
                  <a:schemeClr val="accent2"/>
                </a:solidFill>
                <a:latin typeface="Arial Unicode MS" charset="0"/>
                <a:ea typeface="Arial Unicode MS" charset="0"/>
                <a:cs typeface="Arial Unicode MS" charset="0"/>
              </a:rPr>
              <a:t>Lebendig wurden diese beiden in den feurigen Pfuhl geworfen, der mit Schwefel brannte</a:t>
            </a:r>
            <a:r>
              <a:rPr lang="de-CH" sz="3000" dirty="0" smtClean="0">
                <a:latin typeface="Arial Unicode MS" charset="0"/>
                <a:ea typeface="Arial Unicode MS" charset="0"/>
                <a:cs typeface="Arial Unicode MS" charset="0"/>
              </a:rPr>
              <a:t>.“</a:t>
            </a:r>
          </a:p>
          <a:p>
            <a:pPr>
              <a:lnSpc>
                <a:spcPts val="3560"/>
              </a:lnSpc>
              <a:spcBef>
                <a:spcPts val="2200"/>
              </a:spcBef>
              <a:spcAft>
                <a:spcPts val="1200"/>
              </a:spcAft>
              <a:buFont typeface="Arial" charset="0"/>
              <a:buChar char="•"/>
            </a:pPr>
            <a:r>
              <a:rPr lang="de-CH" sz="3000" dirty="0" smtClean="0">
                <a:latin typeface="Arial Unicode MS" charset="0"/>
                <a:ea typeface="Arial Unicode MS" charset="0"/>
                <a:cs typeface="Arial Unicode MS" charset="0"/>
              </a:rPr>
              <a:t>Folgerung: Der Antichristus tritt </a:t>
            </a:r>
            <a:r>
              <a:rPr lang="de-CH" sz="3000" dirty="0" smtClean="0">
                <a:solidFill>
                  <a:srgbClr val="333399"/>
                </a:solidFill>
                <a:latin typeface="Arial Unicode MS" charset="0"/>
                <a:ea typeface="Arial Unicode MS" charset="0"/>
                <a:cs typeface="Arial Unicode MS" charset="0"/>
              </a:rPr>
              <a:t>kurz vor der Wiederkunft Jesu </a:t>
            </a:r>
            <a:r>
              <a:rPr lang="de-CH" sz="3000" dirty="0" smtClean="0">
                <a:latin typeface="Arial Unicode MS" charset="0"/>
                <a:ea typeface="Arial Unicode MS" charset="0"/>
                <a:cs typeface="Arial Unicode MS" charset="0"/>
              </a:rPr>
              <a:t>auf.</a:t>
            </a:r>
            <a:endParaRPr lang="de-DE" sz="3000" dirty="0">
              <a:latin typeface="Arial Unicode MS" charset="0"/>
              <a:ea typeface="Arial Unicode MS" charset="0"/>
              <a:cs typeface="Arial Unicode MS" charset="0"/>
            </a:endParaRPr>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22</a:t>
            </a:fld>
            <a:endParaRPr lang="en-US"/>
          </a:p>
        </p:txBody>
      </p:sp>
    </p:spTree>
    <p:extLst>
      <p:ext uri="{BB962C8B-B14F-4D97-AF65-F5344CB8AC3E}">
        <p14:creationId xmlns:p14="http://schemas.microsoft.com/office/powerpoint/2010/main" val="175883827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endParaRPr lang="en-US" dirty="0">
              <a:latin typeface="Arial" charset="0"/>
              <a:ea typeface=".Aqua かな" charset="0"/>
            </a:endParaRPr>
          </a:p>
        </p:txBody>
      </p:sp>
      <p:sp>
        <p:nvSpPr>
          <p:cNvPr id="4098" name="Rectangle 2"/>
          <p:cNvSpPr>
            <a:spLocks noGrp="1" noChangeArrowheads="1"/>
          </p:cNvSpPr>
          <p:nvPr>
            <p:ph idx="1"/>
          </p:nvPr>
        </p:nvSpPr>
        <p:spPr>
          <a:xfrm>
            <a:off x="309712" y="1420416"/>
            <a:ext cx="12529988" cy="6745684"/>
          </a:xfrm>
        </p:spPr>
        <p:txBody>
          <a:bodyPr/>
          <a:lstStyle/>
          <a:p>
            <a:pPr eaLnBrk="1" hangingPunct="1"/>
            <a:endParaRPr lang="de-DE" dirty="0" smtClean="0">
              <a:solidFill>
                <a:schemeClr val="accent2"/>
              </a:solidFill>
              <a:latin typeface="Arial Rounded MT Bold" charset="0"/>
            </a:endParaRPr>
          </a:p>
          <a:p>
            <a:pPr eaLnBrk="1" hangingPunct="1"/>
            <a:endParaRPr lang="de-DE" dirty="0">
              <a:solidFill>
                <a:schemeClr val="accent2"/>
              </a:solidFill>
              <a:latin typeface="Arial Rounded MT Bold" charset="0"/>
            </a:endParaRPr>
          </a:p>
          <a:p>
            <a:pPr algn="ctr" eaLnBrk="1" hangingPunct="1"/>
            <a:endParaRPr lang="de-DE" dirty="0" smtClean="0">
              <a:solidFill>
                <a:schemeClr val="accent2"/>
              </a:solidFill>
              <a:latin typeface="Arial Rounded MT Bold" charset="0"/>
            </a:endParaRPr>
          </a:p>
          <a:p>
            <a:pPr algn="ctr" eaLnBrk="1" hangingPunct="1"/>
            <a:r>
              <a:rPr lang="de-DE" dirty="0" smtClean="0">
                <a:solidFill>
                  <a:schemeClr val="accent2"/>
                </a:solidFill>
                <a:latin typeface="Arial Unicode MS" charset="0"/>
                <a:ea typeface="Arial Unicode MS" charset="0"/>
                <a:cs typeface="Arial Unicode MS" charset="0"/>
              </a:rPr>
              <a:t>5. Der </a:t>
            </a:r>
            <a:r>
              <a:rPr lang="de-DE" dirty="0">
                <a:solidFill>
                  <a:schemeClr val="accent2"/>
                </a:solidFill>
                <a:latin typeface="Arial Unicode MS" charset="0"/>
                <a:ea typeface="Arial Unicode MS" charset="0"/>
                <a:cs typeface="Arial Unicode MS" charset="0"/>
              </a:rPr>
              <a:t>Antichristus und sein System</a:t>
            </a:r>
            <a:endParaRPr lang="de-DE" dirty="0">
              <a:latin typeface="Arial Unicode MS" charset="0"/>
              <a:ea typeface="Arial Unicode MS" charset="0"/>
              <a:cs typeface="Arial Unicode MS" charset="0"/>
            </a:endParaRPr>
          </a:p>
          <a:p>
            <a:pPr eaLnBrk="1" hangingPunct="1"/>
            <a:endParaRPr lang="en-US" dirty="0">
              <a:latin typeface="Arial" charset="0"/>
              <a:ea typeface=".Aqua かな"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23</a:t>
            </a:fld>
            <a:endParaRPr lang="en-US" sz="2000">
              <a:solidFill>
                <a:srgbClr val="FFFFFF"/>
              </a:solidFill>
              <a:cs typeface="Frutiger Next Pro Light" charset="0"/>
            </a:endParaRPr>
          </a:p>
        </p:txBody>
      </p:sp>
    </p:spTree>
    <p:extLst>
      <p:ext uri="{BB962C8B-B14F-4D97-AF65-F5344CB8AC3E}">
        <p14:creationId xmlns:p14="http://schemas.microsoft.com/office/powerpoint/2010/main" val="88068760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smtClean="0">
                <a:latin typeface="Arial" charset="0"/>
                <a:ea typeface=".Aqua かな" charset="0"/>
              </a:rPr>
              <a:t>Antichristus und sein System</a:t>
            </a:r>
            <a:endParaRPr lang="en-US" dirty="0">
              <a:latin typeface="Arial" charset="0"/>
              <a:ea typeface=".Aqua かな" charset="0"/>
            </a:endParaRPr>
          </a:p>
        </p:txBody>
      </p:sp>
      <p:sp>
        <p:nvSpPr>
          <p:cNvPr id="4098" name="Rectangle 2"/>
          <p:cNvSpPr>
            <a:spLocks noGrp="1" noChangeArrowheads="1"/>
          </p:cNvSpPr>
          <p:nvPr>
            <p:ph idx="1"/>
          </p:nvPr>
        </p:nvSpPr>
        <p:spPr>
          <a:xfrm>
            <a:off x="453728" y="1132384"/>
            <a:ext cx="12385376" cy="7272808"/>
          </a:xfrm>
        </p:spPr>
        <p:txBody>
          <a:bodyPr/>
          <a:lstStyle/>
          <a:p>
            <a:pPr>
              <a:lnSpc>
                <a:spcPts val="4600"/>
              </a:lnSpc>
              <a:spcBef>
                <a:spcPts val="1600"/>
              </a:spcBef>
              <a:spcAft>
                <a:spcPts val="1800"/>
              </a:spcAft>
              <a:buFont typeface="Arial"/>
              <a:buChar char="•"/>
            </a:pPr>
            <a:r>
              <a:rPr lang="de-DE" sz="3200" dirty="0">
                <a:latin typeface="Arial Unicode MS" charset="0"/>
                <a:ea typeface="Arial Unicode MS" charset="0"/>
                <a:cs typeface="Arial Unicode MS" charset="0"/>
              </a:rPr>
              <a:t>Ein </a:t>
            </a:r>
            <a:r>
              <a:rPr lang="de-DE" sz="3200" dirty="0">
                <a:solidFill>
                  <a:srgbClr val="333399"/>
                </a:solidFill>
                <a:latin typeface="Arial Unicode MS" charset="0"/>
                <a:ea typeface="Arial Unicode MS" charset="0"/>
                <a:cs typeface="Arial Unicode MS" charset="0"/>
              </a:rPr>
              <a:t>politischer Machthaber</a:t>
            </a:r>
            <a:r>
              <a:rPr lang="de-DE" sz="3200" dirty="0">
                <a:latin typeface="Arial Unicode MS" charset="0"/>
                <a:ea typeface="Arial Unicode MS" charset="0"/>
                <a:cs typeface="Arial Unicode MS" charset="0"/>
              </a:rPr>
              <a:t>, der einem entsprechenden System vorsteht (kein Kirchenoberhaupt!).</a:t>
            </a:r>
          </a:p>
          <a:p>
            <a:pPr>
              <a:lnSpc>
                <a:spcPts val="4600"/>
              </a:lnSpc>
              <a:spcBef>
                <a:spcPts val="1600"/>
              </a:spcBef>
              <a:spcAft>
                <a:spcPts val="1800"/>
              </a:spcAft>
              <a:buFont typeface="Arial"/>
              <a:buChar char="•"/>
            </a:pPr>
            <a:r>
              <a:rPr lang="de-DE" sz="3200" dirty="0">
                <a:solidFill>
                  <a:srgbClr val="333399"/>
                </a:solidFill>
                <a:latin typeface="Arial Unicode MS" charset="0"/>
                <a:ea typeface="Arial Unicode MS" charset="0"/>
                <a:cs typeface="Arial Unicode MS" charset="0"/>
              </a:rPr>
              <a:t>Zusammenarbeit</a:t>
            </a:r>
            <a:r>
              <a:rPr lang="de-DE" sz="3200" dirty="0">
                <a:solidFill>
                  <a:srgbClr val="0000FF"/>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mit </a:t>
            </a:r>
            <a:r>
              <a:rPr lang="de-DE" sz="3200" dirty="0">
                <a:solidFill>
                  <a:srgbClr val="333399"/>
                </a:solidFill>
                <a:latin typeface="Arial Unicode MS" charset="0"/>
                <a:ea typeface="Arial Unicode MS" charset="0"/>
                <a:cs typeface="Arial Unicode MS" charset="0"/>
              </a:rPr>
              <a:t>kirchlichem </a:t>
            </a:r>
            <a:r>
              <a:rPr lang="de-DE" sz="3200" dirty="0" smtClean="0">
                <a:solidFill>
                  <a:srgbClr val="333399"/>
                </a:solidFill>
                <a:latin typeface="Arial Unicode MS" charset="0"/>
                <a:ea typeface="Arial Unicode MS" charset="0"/>
                <a:cs typeface="Arial Unicode MS" charset="0"/>
              </a:rPr>
              <a:t>Oberhaupt </a:t>
            </a:r>
            <a:r>
              <a:rPr lang="de-DE" sz="3200" dirty="0">
                <a:latin typeface="Arial Unicode MS" charset="0"/>
                <a:ea typeface="Arial Unicode MS" charset="0"/>
                <a:cs typeface="Arial Unicode MS" charset="0"/>
              </a:rPr>
              <a:t>(„falscher Prophet“/„zweites Tier“; vgl. </a:t>
            </a: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13,11ff.; 16,13; 19,20).</a:t>
            </a:r>
          </a:p>
          <a:p>
            <a:pPr>
              <a:lnSpc>
                <a:spcPts val="4600"/>
              </a:lnSpc>
              <a:spcBef>
                <a:spcPts val="1600"/>
              </a:spcBef>
              <a:spcAft>
                <a:spcPts val="1800"/>
              </a:spcAft>
              <a:buFont typeface="Arial"/>
              <a:buChar char="•"/>
            </a:pP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a:t>
            </a:r>
            <a:r>
              <a:rPr lang="de-DE" sz="3200" dirty="0" smtClean="0">
                <a:latin typeface="Arial Unicode MS" charset="0"/>
                <a:ea typeface="Arial Unicode MS" charset="0"/>
                <a:cs typeface="Arial Unicode MS" charset="0"/>
              </a:rPr>
              <a:t>17–18</a:t>
            </a:r>
            <a:r>
              <a:rPr lang="de-DE" sz="3200" dirty="0">
                <a:latin typeface="Arial Unicode MS" charset="0"/>
                <a:ea typeface="Arial Unicode MS" charset="0"/>
                <a:cs typeface="Arial Unicode MS" charset="0"/>
              </a:rPr>
              <a:t>: „</a:t>
            </a:r>
            <a:r>
              <a:rPr lang="de-DE" sz="3200" dirty="0">
                <a:solidFill>
                  <a:srgbClr val="333399"/>
                </a:solidFill>
                <a:latin typeface="Arial Unicode MS" charset="0"/>
                <a:ea typeface="Arial Unicode MS" charset="0"/>
                <a:cs typeface="Arial Unicode MS" charset="0"/>
              </a:rPr>
              <a:t>Hure Babylons</a:t>
            </a:r>
            <a:r>
              <a:rPr lang="de-DE" sz="3200" dirty="0">
                <a:latin typeface="Arial Unicode MS" charset="0"/>
                <a:ea typeface="Arial Unicode MS" charset="0"/>
                <a:cs typeface="Arial Unicode MS" charset="0"/>
              </a:rPr>
              <a:t>“ (vgl. </a:t>
            </a: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a:t>
            </a:r>
            <a:r>
              <a:rPr lang="de-DE" sz="3200" dirty="0" smtClean="0">
                <a:latin typeface="Arial Unicode MS" charset="0"/>
                <a:ea typeface="Arial Unicode MS" charset="0"/>
                <a:cs typeface="Arial Unicode MS" charset="0"/>
              </a:rPr>
              <a:t>17,9: Stadt auf sieben Hügeln = Rom)</a:t>
            </a:r>
            <a:r>
              <a:rPr lang="de-DE" sz="3200" dirty="0">
                <a:latin typeface="Arial Unicode MS" charset="0"/>
                <a:ea typeface="Arial Unicode MS" charset="0"/>
                <a:cs typeface="Arial Unicode MS" charset="0"/>
              </a:rPr>
              <a:t>.</a:t>
            </a:r>
          </a:p>
          <a:p>
            <a:pPr>
              <a:lnSpc>
                <a:spcPts val="4600"/>
              </a:lnSpc>
              <a:spcBef>
                <a:spcPts val="1600"/>
              </a:spcBef>
              <a:spcAft>
                <a:spcPts val="1800"/>
              </a:spcAft>
              <a:buFont typeface="Arial"/>
              <a:buChar char="•"/>
            </a:pPr>
            <a:r>
              <a:rPr lang="de-DE" sz="3200" dirty="0">
                <a:solidFill>
                  <a:srgbClr val="333399"/>
                </a:solidFill>
                <a:latin typeface="Arial Unicode MS" charset="0"/>
                <a:ea typeface="Arial Unicode MS" charset="0"/>
                <a:cs typeface="Arial Unicode MS" charset="0"/>
              </a:rPr>
              <a:t>Politik, Religion und Wirtschaft werden eine Einheit </a:t>
            </a:r>
            <a:r>
              <a:rPr lang="de-DE" sz="3200" dirty="0" smtClean="0">
                <a:solidFill>
                  <a:srgbClr val="333399"/>
                </a:solidFill>
                <a:latin typeface="Arial Unicode MS" charset="0"/>
                <a:ea typeface="Arial Unicode MS" charset="0"/>
                <a:cs typeface="Arial Unicode MS" charset="0"/>
              </a:rPr>
              <a:t>bilden</a:t>
            </a:r>
            <a:r>
              <a:rPr lang="de-DE" sz="3200" dirty="0">
                <a:solidFill>
                  <a:schemeClr val="tx2"/>
                </a:solidFill>
                <a:latin typeface="Arial Unicode MS" charset="0"/>
                <a:ea typeface="Arial Unicode MS" charset="0"/>
                <a:cs typeface="Arial Unicode MS" charset="0"/>
              </a:rPr>
              <a:t> </a:t>
            </a:r>
            <a:r>
              <a:rPr lang="de-DE" sz="3200" dirty="0" smtClean="0">
                <a:solidFill>
                  <a:schemeClr val="tx2"/>
                </a:solidFill>
                <a:latin typeface="Arial Unicode MS" charset="0"/>
                <a:ea typeface="Arial Unicode MS" charset="0"/>
                <a:cs typeface="Arial Unicode MS" charset="0"/>
              </a:rPr>
              <a:t>(vgl. </a:t>
            </a: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17–</a:t>
            </a:r>
            <a:r>
              <a:rPr lang="de-DE" sz="3200" dirty="0" smtClean="0">
                <a:latin typeface="Arial Unicode MS" charset="0"/>
                <a:ea typeface="Arial Unicode MS" charset="0"/>
                <a:cs typeface="Arial Unicode MS" charset="0"/>
              </a:rPr>
              <a:t>18).</a:t>
            </a:r>
            <a:r>
              <a:rPr lang="de-DE" sz="3200" dirty="0" smtClean="0">
                <a:solidFill>
                  <a:schemeClr val="tx2"/>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Gemeinsam sucht man nach Lösungen der </a:t>
            </a:r>
            <a:r>
              <a:rPr lang="de-DE" sz="3200" dirty="0" err="1" smtClean="0">
                <a:latin typeface="Arial Unicode MS" charset="0"/>
                <a:ea typeface="Arial Unicode MS" charset="0"/>
                <a:cs typeface="Arial Unicode MS" charset="0"/>
              </a:rPr>
              <a:t>Proble-me</a:t>
            </a:r>
            <a:r>
              <a:rPr lang="de-DE" sz="3200" dirty="0" smtClean="0">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a:t>
            </a:r>
            <a:r>
              <a:rPr lang="de-DE" sz="3200" dirty="0" smtClean="0">
                <a:latin typeface="Arial Unicode MS" charset="0"/>
                <a:ea typeface="Arial Unicode MS" charset="0"/>
                <a:cs typeface="Arial Unicode MS" charset="0"/>
              </a:rPr>
              <a:t>Naturkatastrophen</a:t>
            </a:r>
            <a:r>
              <a:rPr lang="de-DE" sz="3200" dirty="0">
                <a:latin typeface="Arial Unicode MS" charset="0"/>
                <a:ea typeface="Arial Unicode MS" charset="0"/>
                <a:cs typeface="Arial Unicode MS" charset="0"/>
              </a:rPr>
              <a:t>, Kriege, Hungersnot, Krankheiten), die dem Wirken des Antichristus vorangehen</a:t>
            </a:r>
            <a:r>
              <a:rPr lang="de-DE" sz="3200" dirty="0" smtClean="0">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24</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131500759"/>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Antichristus und sein System</a:t>
            </a:r>
            <a:endParaRPr lang="en-US" dirty="0">
              <a:latin typeface="Arial" charset="0"/>
              <a:ea typeface=".Aqua かな" charset="0"/>
            </a:endParaRPr>
          </a:p>
        </p:txBody>
      </p:sp>
      <p:sp>
        <p:nvSpPr>
          <p:cNvPr id="4098" name="Rectangle 2"/>
          <p:cNvSpPr>
            <a:spLocks noGrp="1" noChangeArrowheads="1"/>
          </p:cNvSpPr>
          <p:nvPr>
            <p:ph idx="1"/>
          </p:nvPr>
        </p:nvSpPr>
        <p:spPr>
          <a:xfrm>
            <a:off x="525736" y="1060376"/>
            <a:ext cx="12313964" cy="7344816"/>
          </a:xfrm>
        </p:spPr>
        <p:txBody>
          <a:bodyPr/>
          <a:lstStyle/>
          <a:p>
            <a:pPr>
              <a:lnSpc>
                <a:spcPts val="4400"/>
              </a:lnSpc>
              <a:spcAft>
                <a:spcPts val="1800"/>
              </a:spcAft>
              <a:buFont typeface="Arial"/>
              <a:buChar char="•"/>
            </a:pPr>
            <a:r>
              <a:rPr lang="de-DE" sz="3200" dirty="0">
                <a:solidFill>
                  <a:srgbClr val="333399"/>
                </a:solidFill>
                <a:latin typeface="Arial Unicode MS" charset="0"/>
                <a:ea typeface="Arial Unicode MS" charset="0"/>
                <a:cs typeface="Arial Unicode MS" charset="0"/>
              </a:rPr>
              <a:t>Lügenhafte „Wunder“ </a:t>
            </a:r>
            <a:r>
              <a:rPr lang="de-DE" sz="3200" dirty="0">
                <a:latin typeface="Arial Unicode MS" charset="0"/>
                <a:ea typeface="Arial Unicode MS" charset="0"/>
                <a:cs typeface="Arial Unicode MS" charset="0"/>
              </a:rPr>
              <a:t>(Scheinwunder; vgl. 2. </a:t>
            </a:r>
            <a:r>
              <a:rPr lang="de-DE" sz="3200" dirty="0" err="1">
                <a:latin typeface="Arial Unicode MS" charset="0"/>
                <a:ea typeface="Arial Unicode MS" charset="0"/>
                <a:cs typeface="Arial Unicode MS" charset="0"/>
              </a:rPr>
              <a:t>Thess</a:t>
            </a:r>
            <a:r>
              <a:rPr lang="de-DE" sz="3200" dirty="0">
                <a:latin typeface="Arial Unicode MS" charset="0"/>
                <a:ea typeface="Arial Unicode MS" charset="0"/>
                <a:cs typeface="Arial Unicode MS" charset="0"/>
              </a:rPr>
              <a:t> 2,9f.; </a:t>
            </a:r>
            <a:r>
              <a:rPr lang="de-DE" sz="3200" dirty="0" smtClean="0">
                <a:latin typeface="Arial Unicode MS" charset="0"/>
                <a:ea typeface="Arial Unicode MS" charset="0"/>
                <a:cs typeface="Arial Unicode MS" charset="0"/>
              </a:rPr>
              <a:t>vgl. auch </a:t>
            </a:r>
            <a:r>
              <a:rPr lang="de-DE" sz="3200" dirty="0" err="1" smtClean="0">
                <a:latin typeface="Arial Unicode MS" charset="0"/>
                <a:ea typeface="Arial Unicode MS" charset="0"/>
                <a:cs typeface="Arial Unicode MS" charset="0"/>
              </a:rPr>
              <a:t>Mt</a:t>
            </a:r>
            <a:r>
              <a:rPr lang="de-DE" sz="3200" dirty="0" smtClean="0">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24,24; </a:t>
            </a:r>
            <a:r>
              <a:rPr lang="de-DE" sz="3200" dirty="0" err="1">
                <a:latin typeface="Arial Unicode MS" charset="0"/>
                <a:ea typeface="Arial Unicode MS" charset="0"/>
                <a:cs typeface="Arial Unicode MS" charset="0"/>
              </a:rPr>
              <a:t>Mk</a:t>
            </a:r>
            <a:r>
              <a:rPr lang="de-DE" sz="3200" dirty="0">
                <a:latin typeface="Arial Unicode MS" charset="0"/>
                <a:ea typeface="Arial Unicode MS" charset="0"/>
                <a:cs typeface="Arial Unicode MS" charset="0"/>
              </a:rPr>
              <a:t> 13,22; </a:t>
            </a: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13,13f.).</a:t>
            </a:r>
          </a:p>
          <a:p>
            <a:pPr>
              <a:lnSpc>
                <a:spcPts val="4400"/>
              </a:lnSpc>
              <a:spcAft>
                <a:spcPts val="1800"/>
              </a:spcAft>
              <a:buFont typeface="Arial"/>
              <a:buChar char="•"/>
            </a:pPr>
            <a:r>
              <a:rPr lang="de-DE" sz="3200" dirty="0">
                <a:latin typeface="Arial Unicode MS" charset="0"/>
                <a:ea typeface="Arial Unicode MS" charset="0"/>
                <a:cs typeface="Arial Unicode MS" charset="0"/>
              </a:rPr>
              <a:t>Auch viele </a:t>
            </a:r>
            <a:r>
              <a:rPr lang="de-DE" sz="3200" dirty="0">
                <a:solidFill>
                  <a:srgbClr val="333399"/>
                </a:solidFill>
                <a:latin typeface="Arial Unicode MS" charset="0"/>
                <a:ea typeface="Arial Unicode MS" charset="0"/>
                <a:cs typeface="Arial Unicode MS" charset="0"/>
              </a:rPr>
              <a:t>„Frommen“ werden verführt </a:t>
            </a:r>
            <a:r>
              <a:rPr lang="de-DE" sz="3200" dirty="0">
                <a:latin typeface="Arial Unicode MS" charset="0"/>
                <a:ea typeface="Arial Unicode MS" charset="0"/>
                <a:cs typeface="Arial Unicode MS" charset="0"/>
              </a:rPr>
              <a:t>(vgl. </a:t>
            </a:r>
            <a:r>
              <a:rPr lang="de-DE" sz="3200" dirty="0" smtClean="0">
                <a:latin typeface="Arial Unicode MS" charset="0"/>
                <a:ea typeface="Arial Unicode MS" charset="0"/>
                <a:cs typeface="Arial Unicode MS" charset="0"/>
              </a:rPr>
              <a:t>auch </a:t>
            </a:r>
            <a:r>
              <a:rPr lang="de-DE" sz="3200" dirty="0" err="1" smtClean="0">
                <a:latin typeface="Arial Unicode MS" charset="0"/>
                <a:ea typeface="Arial Unicode MS" charset="0"/>
                <a:cs typeface="Arial Unicode MS" charset="0"/>
              </a:rPr>
              <a:t>Mt</a:t>
            </a:r>
            <a:r>
              <a:rPr lang="de-DE" sz="3200" dirty="0" smtClean="0">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7,21-23).</a:t>
            </a:r>
          </a:p>
          <a:p>
            <a:pPr>
              <a:lnSpc>
                <a:spcPts val="4400"/>
              </a:lnSpc>
              <a:spcAft>
                <a:spcPts val="1800"/>
              </a:spcAft>
              <a:buFont typeface="Arial"/>
              <a:buChar char="•"/>
            </a:pPr>
            <a:r>
              <a:rPr lang="de-DE" sz="3200" dirty="0">
                <a:latin typeface="Arial Unicode MS" charset="0"/>
                <a:ea typeface="Arial Unicode MS" charset="0"/>
                <a:cs typeface="Arial Unicode MS" charset="0"/>
              </a:rPr>
              <a:t>Diejenigen, </a:t>
            </a:r>
            <a:r>
              <a:rPr lang="de-DE" sz="3200" dirty="0">
                <a:solidFill>
                  <a:srgbClr val="333399"/>
                </a:solidFill>
                <a:latin typeface="Arial Unicode MS" charset="0"/>
                <a:ea typeface="Arial Unicode MS" charset="0"/>
                <a:cs typeface="Arial Unicode MS" charset="0"/>
              </a:rPr>
              <a:t>die „die Liebe der Wahrheit zu ihrer Errettung nicht angenommen haben“ </a:t>
            </a:r>
            <a:r>
              <a:rPr lang="de-DE" sz="3200" dirty="0">
                <a:solidFill>
                  <a:srgbClr val="000000"/>
                </a:solidFill>
                <a:latin typeface="Arial Unicode MS" charset="0"/>
                <a:ea typeface="Arial Unicode MS" charset="0"/>
                <a:cs typeface="Arial Unicode MS" charset="0"/>
              </a:rPr>
              <a:t>(2. </a:t>
            </a:r>
            <a:r>
              <a:rPr lang="de-DE" sz="3200" dirty="0" err="1">
                <a:solidFill>
                  <a:srgbClr val="000000"/>
                </a:solidFill>
                <a:latin typeface="Arial Unicode MS" charset="0"/>
                <a:ea typeface="Arial Unicode MS" charset="0"/>
                <a:cs typeface="Arial Unicode MS" charset="0"/>
              </a:rPr>
              <a:t>Thess</a:t>
            </a:r>
            <a:r>
              <a:rPr lang="de-DE" sz="3200" dirty="0">
                <a:solidFill>
                  <a:srgbClr val="000000"/>
                </a:solidFill>
                <a:latin typeface="Arial Unicode MS" charset="0"/>
                <a:ea typeface="Arial Unicode MS" charset="0"/>
                <a:cs typeface="Arial Unicode MS" charset="0"/>
              </a:rPr>
              <a:t> 2,10), werden den Antichristus </a:t>
            </a:r>
            <a:r>
              <a:rPr lang="de-DE" sz="3200" dirty="0">
                <a:solidFill>
                  <a:srgbClr val="333399"/>
                </a:solidFill>
                <a:latin typeface="Arial Unicode MS" charset="0"/>
                <a:ea typeface="Arial Unicode MS" charset="0"/>
                <a:cs typeface="Arial Unicode MS" charset="0"/>
              </a:rPr>
              <a:t>anbeten</a:t>
            </a:r>
            <a:r>
              <a:rPr lang="de-DE" sz="3200" dirty="0">
                <a:solidFill>
                  <a:srgbClr val="0000FF"/>
                </a:solidFill>
                <a:latin typeface="Arial Unicode MS" charset="0"/>
                <a:ea typeface="Arial Unicode MS" charset="0"/>
                <a:cs typeface="Arial Unicode MS" charset="0"/>
              </a:rPr>
              <a:t> </a:t>
            </a:r>
            <a:r>
              <a:rPr lang="de-DE" sz="3200" dirty="0">
                <a:solidFill>
                  <a:srgbClr val="000000"/>
                </a:solidFill>
                <a:latin typeface="Arial Unicode MS" charset="0"/>
                <a:ea typeface="Arial Unicode MS" charset="0"/>
                <a:cs typeface="Arial Unicode MS" charset="0"/>
              </a:rPr>
              <a:t>(vgl. </a:t>
            </a:r>
            <a:r>
              <a:rPr lang="de-DE" sz="3200" dirty="0" err="1">
                <a:solidFill>
                  <a:srgbClr val="000000"/>
                </a:solidFill>
                <a:latin typeface="Arial Unicode MS" charset="0"/>
                <a:ea typeface="Arial Unicode MS" charset="0"/>
                <a:cs typeface="Arial Unicode MS" charset="0"/>
              </a:rPr>
              <a:t>Offb</a:t>
            </a:r>
            <a:r>
              <a:rPr lang="de-DE" sz="3200" dirty="0">
                <a:solidFill>
                  <a:srgbClr val="000000"/>
                </a:solidFill>
                <a:latin typeface="Arial Unicode MS" charset="0"/>
                <a:ea typeface="Arial Unicode MS" charset="0"/>
                <a:cs typeface="Arial Unicode MS" charset="0"/>
              </a:rPr>
              <a:t> 13,8).</a:t>
            </a:r>
            <a:endParaRPr lang="de-DE" sz="3200" dirty="0">
              <a:latin typeface="Arial Unicode MS" charset="0"/>
              <a:ea typeface="Arial Unicode MS" charset="0"/>
              <a:cs typeface="Arial Unicode MS" charset="0"/>
            </a:endParaRPr>
          </a:p>
          <a:p>
            <a:pPr>
              <a:lnSpc>
                <a:spcPts val="4400"/>
              </a:lnSpc>
              <a:spcAft>
                <a:spcPts val="1800"/>
              </a:spcAft>
              <a:buFont typeface="Arial"/>
              <a:buChar char="•"/>
            </a:pPr>
            <a:r>
              <a:rPr lang="de-DE" sz="3200" dirty="0">
                <a:solidFill>
                  <a:srgbClr val="333399"/>
                </a:solidFill>
                <a:latin typeface="Arial Unicode MS" charset="0"/>
                <a:ea typeface="Arial Unicode MS" charset="0"/>
                <a:cs typeface="Arial Unicode MS" charset="0"/>
              </a:rPr>
              <a:t>Einheitsreligion</a:t>
            </a:r>
            <a:r>
              <a:rPr lang="de-DE" sz="3200" dirty="0">
                <a:solidFill>
                  <a:srgbClr val="0000FF"/>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mit einem „kirchlichen“ Oberhaupt und ein </a:t>
            </a:r>
            <a:r>
              <a:rPr lang="de-DE" sz="3200" dirty="0">
                <a:solidFill>
                  <a:srgbClr val="333399"/>
                </a:solidFill>
                <a:latin typeface="Arial Unicode MS" charset="0"/>
                <a:ea typeface="Arial Unicode MS" charset="0"/>
                <a:cs typeface="Arial Unicode MS" charset="0"/>
              </a:rPr>
              <a:t>einheitliches politisches System </a:t>
            </a:r>
            <a:r>
              <a:rPr lang="de-DE" sz="3200" dirty="0">
                <a:latin typeface="Arial Unicode MS" charset="0"/>
                <a:ea typeface="Arial Unicode MS" charset="0"/>
                <a:cs typeface="Arial Unicode MS" charset="0"/>
              </a:rPr>
              <a:t>mit einem politischen Oberhaupt.</a:t>
            </a:r>
          </a:p>
          <a:p>
            <a:pPr>
              <a:lnSpc>
                <a:spcPts val="4400"/>
              </a:lnSpc>
              <a:spcAft>
                <a:spcPts val="1800"/>
              </a:spcAft>
              <a:buFont typeface="Arial"/>
              <a:buChar char="•"/>
            </a:pPr>
            <a:r>
              <a:rPr lang="de-DE" sz="3200" dirty="0">
                <a:latin typeface="Arial Unicode MS" charset="0"/>
                <a:ea typeface="Arial Unicode MS" charset="0"/>
                <a:cs typeface="Arial Unicode MS" charset="0"/>
              </a:rPr>
              <a:t>Beide werden </a:t>
            </a:r>
            <a:r>
              <a:rPr lang="de-DE" sz="3200" dirty="0">
                <a:solidFill>
                  <a:srgbClr val="333399"/>
                </a:solidFill>
                <a:latin typeface="Arial Unicode MS" charset="0"/>
                <a:ea typeface="Arial Unicode MS" charset="0"/>
                <a:cs typeface="Arial Unicode MS" charset="0"/>
              </a:rPr>
              <a:t>eng zusammenarbeiten</a:t>
            </a:r>
            <a:r>
              <a:rPr lang="de-DE" sz="3200" dirty="0" smtClean="0">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25</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86815543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Antichristus und sein System</a:t>
            </a:r>
            <a:endParaRPr lang="en-US" dirty="0">
              <a:latin typeface="Arial" charset="0"/>
              <a:ea typeface=".Aqua かな" charset="0"/>
            </a:endParaRPr>
          </a:p>
        </p:txBody>
      </p:sp>
      <p:sp>
        <p:nvSpPr>
          <p:cNvPr id="4098" name="Rectangle 2"/>
          <p:cNvSpPr>
            <a:spLocks noGrp="1" noChangeArrowheads="1"/>
          </p:cNvSpPr>
          <p:nvPr>
            <p:ph idx="1"/>
          </p:nvPr>
        </p:nvSpPr>
        <p:spPr>
          <a:xfrm>
            <a:off x="525736" y="1132384"/>
            <a:ext cx="12313964" cy="7200800"/>
          </a:xfrm>
        </p:spPr>
        <p:txBody>
          <a:bodyPr/>
          <a:lstStyle/>
          <a:p>
            <a:pPr>
              <a:lnSpc>
                <a:spcPts val="4980"/>
              </a:lnSpc>
              <a:spcBef>
                <a:spcPts val="1600"/>
              </a:spcBef>
              <a:spcAft>
                <a:spcPts val="2400"/>
              </a:spcAft>
              <a:buFont typeface="Arial"/>
              <a:buChar char="•"/>
            </a:pPr>
            <a:r>
              <a:rPr lang="de-DE" sz="3200" dirty="0">
                <a:latin typeface="Arial Unicode MS" charset="0"/>
                <a:ea typeface="Arial Unicode MS" charset="0"/>
                <a:cs typeface="Arial Unicode MS" charset="0"/>
              </a:rPr>
              <a:t>Die </a:t>
            </a:r>
            <a:r>
              <a:rPr lang="de-DE" sz="3200" dirty="0">
                <a:solidFill>
                  <a:srgbClr val="333399"/>
                </a:solidFill>
                <a:latin typeface="Arial Unicode MS" charset="0"/>
                <a:ea typeface="Arial Unicode MS" charset="0"/>
                <a:cs typeface="Arial Unicode MS" charset="0"/>
              </a:rPr>
              <a:t>Lösung</a:t>
            </a:r>
            <a:r>
              <a:rPr lang="de-DE" sz="3200" dirty="0">
                <a:solidFill>
                  <a:srgbClr val="0000FF"/>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der politischen und wirtschaftlichen Probleme </a:t>
            </a:r>
            <a:r>
              <a:rPr lang="de-DE" sz="3200" dirty="0">
                <a:solidFill>
                  <a:srgbClr val="333399"/>
                </a:solidFill>
                <a:latin typeface="Arial Unicode MS" charset="0"/>
                <a:ea typeface="Arial Unicode MS" charset="0"/>
                <a:cs typeface="Arial Unicode MS" charset="0"/>
              </a:rPr>
              <a:t>im religiösen Bereich</a:t>
            </a:r>
            <a:r>
              <a:rPr lang="de-DE" sz="3200" dirty="0">
                <a:latin typeface="Arial Unicode MS" charset="0"/>
                <a:ea typeface="Arial Unicode MS" charset="0"/>
                <a:cs typeface="Arial Unicode MS" charset="0"/>
              </a:rPr>
              <a:t>.</a:t>
            </a:r>
          </a:p>
          <a:p>
            <a:pPr>
              <a:lnSpc>
                <a:spcPts val="4980"/>
              </a:lnSpc>
              <a:spcBef>
                <a:spcPts val="1600"/>
              </a:spcBef>
              <a:spcAft>
                <a:spcPts val="2400"/>
              </a:spcAft>
              <a:buFont typeface="Arial"/>
              <a:buChar char="•"/>
            </a:pPr>
            <a:r>
              <a:rPr lang="de-DE" sz="3200" dirty="0">
                <a:solidFill>
                  <a:srgbClr val="333399"/>
                </a:solidFill>
                <a:latin typeface="Arial Unicode MS" charset="0"/>
                <a:ea typeface="Arial Unicode MS" charset="0"/>
                <a:cs typeface="Arial Unicode MS" charset="0"/>
              </a:rPr>
              <a:t>Dabei verpflichtet man sich lediglich auf eine Kultur der Gewaltlosigkeit und der Ehrfurcht vor dem Leben, auf eine Kultur der Solidarität und eine gerechte Wirtschaftsordnung, auf eine Kultur der Toleranz und der Gleichberechtigung</a:t>
            </a:r>
            <a:r>
              <a:rPr lang="de-DE" sz="3200" dirty="0">
                <a:solidFill>
                  <a:schemeClr val="tx2"/>
                </a:solidFill>
                <a:latin typeface="Arial Unicode MS" charset="0"/>
                <a:ea typeface="Arial Unicode MS" charset="0"/>
                <a:cs typeface="Arial Unicode MS" charset="0"/>
              </a:rPr>
              <a:t>.</a:t>
            </a:r>
          </a:p>
          <a:p>
            <a:pPr>
              <a:lnSpc>
                <a:spcPts val="4980"/>
              </a:lnSpc>
              <a:spcBef>
                <a:spcPts val="1600"/>
              </a:spcBef>
              <a:spcAft>
                <a:spcPts val="2400"/>
              </a:spcAft>
              <a:buFont typeface="Arial"/>
              <a:buChar char="•"/>
            </a:pPr>
            <a:r>
              <a:rPr lang="de-DE" sz="3200" dirty="0">
                <a:solidFill>
                  <a:srgbClr val="000000"/>
                </a:solidFill>
                <a:latin typeface="Arial Unicode MS" charset="0"/>
                <a:ea typeface="Arial Unicode MS" charset="0"/>
                <a:cs typeface="Arial Unicode MS" charset="0"/>
              </a:rPr>
              <a:t>Eine Wahrheit = „</a:t>
            </a:r>
            <a:r>
              <a:rPr lang="de-DE" sz="3200" dirty="0">
                <a:solidFill>
                  <a:srgbClr val="333399"/>
                </a:solidFill>
                <a:latin typeface="Arial Unicode MS" charset="0"/>
                <a:ea typeface="Arial Unicode MS" charset="0"/>
                <a:cs typeface="Arial Unicode MS" charset="0"/>
              </a:rPr>
              <a:t>Fanatiker</a:t>
            </a:r>
            <a:r>
              <a:rPr lang="de-DE" sz="3200" dirty="0">
                <a:solidFill>
                  <a:srgbClr val="000000"/>
                </a:solidFill>
                <a:latin typeface="Arial Unicode MS" charset="0"/>
                <a:ea typeface="Arial Unicode MS" charset="0"/>
                <a:cs typeface="Arial Unicode MS" charset="0"/>
              </a:rPr>
              <a:t>“</a:t>
            </a:r>
            <a:r>
              <a:rPr lang="de-DE" sz="3200" dirty="0" smtClean="0">
                <a:solidFill>
                  <a:srgbClr val="000000"/>
                </a:solidFill>
                <a:latin typeface="Arial Unicode MS" charset="0"/>
                <a:ea typeface="Arial Unicode MS" charset="0"/>
                <a:cs typeface="Arial Unicode MS" charset="0"/>
              </a:rPr>
              <a:t>.</a:t>
            </a:r>
            <a:endParaRPr lang="de-DE" sz="3200" dirty="0">
              <a:solidFill>
                <a:srgbClr val="000000"/>
              </a:solidFill>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26</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981807513"/>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Antichristus und sein System</a:t>
            </a:r>
            <a:endParaRPr lang="en-US" dirty="0">
              <a:latin typeface="Arial" charset="0"/>
              <a:ea typeface=".Aqua かな" charset="0"/>
            </a:endParaRPr>
          </a:p>
        </p:txBody>
      </p:sp>
      <p:sp>
        <p:nvSpPr>
          <p:cNvPr id="4098" name="Rectangle 2"/>
          <p:cNvSpPr>
            <a:spLocks noGrp="1" noChangeArrowheads="1"/>
          </p:cNvSpPr>
          <p:nvPr>
            <p:ph idx="1"/>
          </p:nvPr>
        </p:nvSpPr>
        <p:spPr>
          <a:xfrm>
            <a:off x="597744" y="1204392"/>
            <a:ext cx="12241956" cy="7200800"/>
          </a:xfrm>
        </p:spPr>
        <p:txBody>
          <a:bodyPr/>
          <a:lstStyle/>
          <a:p>
            <a:pPr>
              <a:lnSpc>
                <a:spcPts val="5080"/>
              </a:lnSpc>
              <a:spcAft>
                <a:spcPts val="2376"/>
              </a:spcAft>
              <a:buFont typeface="Arial"/>
              <a:buChar char="•"/>
            </a:pPr>
            <a:r>
              <a:rPr lang="de-DE" sz="3200" dirty="0">
                <a:solidFill>
                  <a:srgbClr val="333399"/>
                </a:solidFill>
                <a:latin typeface="Arial Unicode MS" charset="0"/>
                <a:ea typeface="Arial Unicode MS" charset="0"/>
                <a:cs typeface="Arial Unicode MS" charset="0"/>
              </a:rPr>
              <a:t>Hans Küng </a:t>
            </a:r>
            <a:r>
              <a:rPr lang="de-DE" sz="3200" dirty="0">
                <a:latin typeface="Arial Unicode MS" charset="0"/>
                <a:ea typeface="Arial Unicode MS" charset="0"/>
                <a:cs typeface="Arial Unicode MS" charset="0"/>
              </a:rPr>
              <a:t>im „Weltethos für Weltpolitik und Weltwirtschaft“ (</a:t>
            </a:r>
            <a:r>
              <a:rPr lang="de-DE" sz="3200" dirty="0" smtClean="0">
                <a:latin typeface="Arial Unicode MS" charset="0"/>
                <a:ea typeface="Arial Unicode MS" charset="0"/>
                <a:cs typeface="Arial Unicode MS" charset="0"/>
              </a:rPr>
              <a:t>1997)</a:t>
            </a:r>
            <a:r>
              <a:rPr lang="de-DE" sz="3200" dirty="0">
                <a:latin typeface="Arial Unicode MS" charset="0"/>
                <a:ea typeface="Arial Unicode MS" charset="0"/>
                <a:cs typeface="Arial Unicode MS" charset="0"/>
              </a:rPr>
              <a:t>:</a:t>
            </a:r>
          </a:p>
          <a:p>
            <a:pPr lvl="1">
              <a:lnSpc>
                <a:spcPts val="5080"/>
              </a:lnSpc>
              <a:spcAft>
                <a:spcPts val="2376"/>
              </a:spcAft>
              <a:buClr>
                <a:schemeClr val="tx1"/>
              </a:buClr>
              <a:buFont typeface="Symbol" charset="2"/>
              <a:buChar char="-"/>
            </a:pPr>
            <a:r>
              <a:rPr lang="de-DE" sz="3200" dirty="0" smtClean="0">
                <a:solidFill>
                  <a:srgbClr val="333399"/>
                </a:solidFill>
                <a:latin typeface="Arial Unicode MS" charset="0"/>
                <a:ea typeface="Arial Unicode MS" charset="0"/>
                <a:cs typeface="Arial Unicode MS" charset="0"/>
              </a:rPr>
              <a:t> „</a:t>
            </a:r>
            <a:r>
              <a:rPr lang="de-DE" sz="3200" dirty="0">
                <a:solidFill>
                  <a:srgbClr val="333399"/>
                </a:solidFill>
                <a:latin typeface="Arial Unicode MS" charset="0"/>
                <a:ea typeface="Arial Unicode MS" charset="0"/>
                <a:cs typeface="Arial Unicode MS" charset="0"/>
              </a:rPr>
              <a:t>Blinder Wahrheitsfanatismus hat noch zu allen Zeiten und in allen Kirchen und Religionen hemmungslos verletzt und gemordet.“</a:t>
            </a:r>
          </a:p>
          <a:p>
            <a:pPr>
              <a:lnSpc>
                <a:spcPts val="5080"/>
              </a:lnSpc>
              <a:spcAft>
                <a:spcPts val="2376"/>
              </a:spcAft>
              <a:buFont typeface="Arial"/>
              <a:buChar char="•"/>
            </a:pPr>
            <a:r>
              <a:rPr lang="de-DE" sz="3200" dirty="0">
                <a:latin typeface="Arial Unicode MS" charset="0"/>
                <a:ea typeface="Arial Unicode MS" charset="0"/>
                <a:cs typeface="Arial Unicode MS" charset="0"/>
              </a:rPr>
              <a:t>„Antichristus“ </a:t>
            </a:r>
            <a:r>
              <a:rPr lang="de-DE" sz="3200" dirty="0">
                <a:solidFill>
                  <a:srgbClr val="333399"/>
                </a:solidFill>
                <a:latin typeface="Arial Unicode MS" charset="0"/>
                <a:ea typeface="Arial Unicode MS" charset="0"/>
                <a:cs typeface="Arial Unicode MS" charset="0"/>
              </a:rPr>
              <a:t>als „Messias“ </a:t>
            </a:r>
            <a:r>
              <a:rPr lang="de-DE" sz="3200" dirty="0">
                <a:latin typeface="Arial Unicode MS" charset="0"/>
                <a:ea typeface="Arial Unicode MS" charset="0"/>
                <a:cs typeface="Arial Unicode MS" charset="0"/>
              </a:rPr>
              <a:t>– kein Platz für einen Messias Jesus</a:t>
            </a:r>
            <a:r>
              <a:rPr lang="de-DE" sz="3200" dirty="0" smtClean="0">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27</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044466555"/>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endParaRPr lang="en-US" dirty="0">
              <a:latin typeface="Arial" charset="0"/>
              <a:ea typeface=".Aqua かな" charset="0"/>
            </a:endParaRPr>
          </a:p>
        </p:txBody>
      </p:sp>
      <p:sp>
        <p:nvSpPr>
          <p:cNvPr id="4098" name="Rectangle 2"/>
          <p:cNvSpPr>
            <a:spLocks noGrp="1" noChangeArrowheads="1"/>
          </p:cNvSpPr>
          <p:nvPr>
            <p:ph idx="1"/>
          </p:nvPr>
        </p:nvSpPr>
        <p:spPr>
          <a:xfrm>
            <a:off x="309712" y="1420416"/>
            <a:ext cx="12529988" cy="6745684"/>
          </a:xfrm>
        </p:spPr>
        <p:txBody>
          <a:bodyPr/>
          <a:lstStyle/>
          <a:p>
            <a:pPr eaLnBrk="1" hangingPunct="1"/>
            <a:endParaRPr lang="de-DE" dirty="0" smtClean="0">
              <a:solidFill>
                <a:schemeClr val="accent2"/>
              </a:solidFill>
              <a:latin typeface="Arial Rounded MT Bold" charset="0"/>
            </a:endParaRPr>
          </a:p>
          <a:p>
            <a:pPr eaLnBrk="1" hangingPunct="1"/>
            <a:endParaRPr lang="de-DE" dirty="0">
              <a:solidFill>
                <a:schemeClr val="accent2"/>
              </a:solidFill>
              <a:latin typeface="Arial Rounded MT Bold" charset="0"/>
            </a:endParaRPr>
          </a:p>
          <a:p>
            <a:pPr algn="ctr" eaLnBrk="1" hangingPunct="1"/>
            <a:endParaRPr lang="de-DE" dirty="0" smtClean="0">
              <a:solidFill>
                <a:schemeClr val="accent2"/>
              </a:solidFill>
              <a:latin typeface="Arial Rounded MT Bold" charset="0"/>
            </a:endParaRPr>
          </a:p>
          <a:p>
            <a:pPr algn="ctr" eaLnBrk="1" hangingPunct="1"/>
            <a:r>
              <a:rPr lang="de-DE" dirty="0" smtClean="0">
                <a:latin typeface="Arial Unicode MS" charset="0"/>
                <a:ea typeface="Arial Unicode MS" charset="0"/>
                <a:cs typeface="Arial Unicode MS" charset="0"/>
              </a:rPr>
              <a:t>6. Die </a:t>
            </a:r>
            <a:r>
              <a:rPr lang="de-DE" dirty="0">
                <a:latin typeface="Arial Unicode MS" charset="0"/>
                <a:ea typeface="Arial Unicode MS" charset="0"/>
                <a:cs typeface="Arial Unicode MS" charset="0"/>
              </a:rPr>
              <a:t>„Zahl des Tieres“</a:t>
            </a:r>
          </a:p>
          <a:p>
            <a:pPr eaLnBrk="1" hangingPunct="1"/>
            <a:endParaRPr lang="en-US" dirty="0">
              <a:latin typeface="Arial" charset="0"/>
              <a:ea typeface=".Aqua かな"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28</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03416382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smtClean="0">
                <a:latin typeface="Arial" charset="0"/>
                <a:ea typeface=".Aqua かな" charset="0"/>
              </a:rPr>
              <a:t>Zahl des Tieres</a:t>
            </a:r>
            <a:endParaRPr lang="en-US" dirty="0">
              <a:latin typeface="Arial" charset="0"/>
              <a:ea typeface=".Aqua かな" charset="0"/>
            </a:endParaRPr>
          </a:p>
        </p:txBody>
      </p:sp>
      <p:sp>
        <p:nvSpPr>
          <p:cNvPr id="4098" name="Rectangle 2"/>
          <p:cNvSpPr>
            <a:spLocks noGrp="1" noChangeArrowheads="1"/>
          </p:cNvSpPr>
          <p:nvPr>
            <p:ph idx="1"/>
          </p:nvPr>
        </p:nvSpPr>
        <p:spPr>
          <a:xfrm>
            <a:off x="525736" y="1060376"/>
            <a:ext cx="12313964" cy="7200800"/>
          </a:xfrm>
        </p:spPr>
        <p:txBody>
          <a:bodyPr/>
          <a:lstStyle/>
          <a:p>
            <a:pPr>
              <a:lnSpc>
                <a:spcPts val="3900"/>
              </a:lnSpc>
              <a:spcAft>
                <a:spcPts val="1200"/>
              </a:spcAft>
              <a:buFont typeface="Arial"/>
              <a:buChar char="•"/>
            </a:pPr>
            <a:r>
              <a:rPr lang="de-DE" sz="2800" dirty="0">
                <a:solidFill>
                  <a:srgbClr val="000000"/>
                </a:solidFill>
                <a:latin typeface="Arial Unicode MS" charset="0"/>
                <a:ea typeface="Arial Unicode MS" charset="0"/>
                <a:cs typeface="Arial Unicode MS" charset="0"/>
              </a:rPr>
              <a:t>Nach </a:t>
            </a:r>
            <a:r>
              <a:rPr lang="de-DE" sz="2800" dirty="0" err="1">
                <a:solidFill>
                  <a:srgbClr val="333399"/>
                </a:solidFill>
                <a:latin typeface="Arial Unicode MS" charset="0"/>
                <a:ea typeface="Arial Unicode MS" charset="0"/>
                <a:cs typeface="Arial Unicode MS" charset="0"/>
              </a:rPr>
              <a:t>Offb</a:t>
            </a:r>
            <a:r>
              <a:rPr lang="de-DE" sz="2800" dirty="0">
                <a:solidFill>
                  <a:srgbClr val="333399"/>
                </a:solidFill>
                <a:latin typeface="Arial Unicode MS" charset="0"/>
                <a:ea typeface="Arial Unicode MS" charset="0"/>
                <a:cs typeface="Arial Unicode MS" charset="0"/>
              </a:rPr>
              <a:t> 13,16-18 </a:t>
            </a:r>
            <a:r>
              <a:rPr lang="de-DE" sz="2800" dirty="0">
                <a:solidFill>
                  <a:srgbClr val="000000"/>
                </a:solidFill>
                <a:latin typeface="Arial Unicode MS" charset="0"/>
                <a:ea typeface="Arial Unicode MS" charset="0"/>
                <a:cs typeface="Arial Unicode MS" charset="0"/>
              </a:rPr>
              <a:t>wird das „</a:t>
            </a:r>
            <a:r>
              <a:rPr lang="de-DE" sz="2800" dirty="0">
                <a:solidFill>
                  <a:srgbClr val="333399"/>
                </a:solidFill>
                <a:latin typeface="Arial Unicode MS" charset="0"/>
                <a:ea typeface="Arial Unicode MS" charset="0"/>
                <a:cs typeface="Arial Unicode MS" charset="0"/>
              </a:rPr>
              <a:t>zweite Tier</a:t>
            </a:r>
            <a:r>
              <a:rPr lang="de-DE" sz="2800" dirty="0">
                <a:solidFill>
                  <a:srgbClr val="000000"/>
                </a:solidFill>
                <a:latin typeface="Arial Unicode MS" charset="0"/>
                <a:ea typeface="Arial Unicode MS" charset="0"/>
                <a:cs typeface="Arial Unicode MS" charset="0"/>
              </a:rPr>
              <a:t>“ bzw. der „</a:t>
            </a:r>
            <a:r>
              <a:rPr lang="de-DE" sz="2800" dirty="0">
                <a:solidFill>
                  <a:srgbClr val="333399"/>
                </a:solidFill>
                <a:latin typeface="Arial Unicode MS" charset="0"/>
                <a:ea typeface="Arial Unicode MS" charset="0"/>
                <a:cs typeface="Arial Unicode MS" charset="0"/>
              </a:rPr>
              <a:t>falsche Prophet</a:t>
            </a:r>
            <a:r>
              <a:rPr lang="de-DE" sz="2800" dirty="0">
                <a:solidFill>
                  <a:srgbClr val="000000"/>
                </a:solidFill>
                <a:latin typeface="Arial Unicode MS" charset="0"/>
                <a:ea typeface="Arial Unicode MS" charset="0"/>
                <a:cs typeface="Arial Unicode MS" charset="0"/>
              </a:rPr>
              <a:t>“ alle dahin bringen,</a:t>
            </a:r>
            <a:endParaRPr lang="de-DE" sz="2800" dirty="0">
              <a:latin typeface="Arial Unicode MS" charset="0"/>
              <a:ea typeface="Arial Unicode MS" charset="0"/>
              <a:cs typeface="Arial Unicode MS" charset="0"/>
            </a:endParaRPr>
          </a:p>
          <a:p>
            <a:pPr lvl="1">
              <a:lnSpc>
                <a:spcPts val="3900"/>
              </a:lnSpc>
              <a:spcAft>
                <a:spcPts val="1200"/>
              </a:spcAft>
              <a:buClrTx/>
              <a:buFont typeface="Symbol" charset="2"/>
              <a:buChar char="-"/>
            </a:pPr>
            <a:r>
              <a:rPr lang="de-DE" sz="2800" dirty="0">
                <a:latin typeface="Arial Unicode MS" charset="0"/>
                <a:ea typeface="Arial Unicode MS" charset="0"/>
                <a:cs typeface="Arial Unicode MS" charset="0"/>
              </a:rPr>
              <a:t>„dass man ihnen </a:t>
            </a:r>
            <a:r>
              <a:rPr lang="de-DE" sz="2800" dirty="0">
                <a:solidFill>
                  <a:srgbClr val="333399"/>
                </a:solidFill>
                <a:latin typeface="Arial Unicode MS" charset="0"/>
                <a:ea typeface="Arial Unicode MS" charset="0"/>
                <a:cs typeface="Arial Unicode MS" charset="0"/>
              </a:rPr>
              <a:t>ein (eingeprägtes) Zeichen (Abdruck) an ihre rechte Hand oder an ihre Stirn </a:t>
            </a:r>
            <a:r>
              <a:rPr lang="de-DE" sz="2800" dirty="0">
                <a:latin typeface="Arial Unicode MS" charset="0"/>
                <a:ea typeface="Arial Unicode MS" charset="0"/>
                <a:cs typeface="Arial Unicode MS" charset="0"/>
              </a:rPr>
              <a:t>gibt; und </a:t>
            </a:r>
            <a:r>
              <a:rPr lang="de-DE" sz="2800" dirty="0">
                <a:solidFill>
                  <a:schemeClr val="accent2"/>
                </a:solidFill>
                <a:latin typeface="Arial Unicode MS" charset="0"/>
                <a:ea typeface="Arial Unicode MS" charset="0"/>
                <a:cs typeface="Arial Unicode MS" charset="0"/>
              </a:rPr>
              <a:t>dass niemand kaufen oder verkaufen kann, als nur der, welcher das Zeichen hat, den </a:t>
            </a:r>
            <a:r>
              <a:rPr lang="de-DE" sz="2800" dirty="0">
                <a:solidFill>
                  <a:srgbClr val="333399"/>
                </a:solidFill>
                <a:latin typeface="Arial Unicode MS" charset="0"/>
                <a:ea typeface="Arial Unicode MS" charset="0"/>
                <a:cs typeface="Arial Unicode MS" charset="0"/>
              </a:rPr>
              <a:t>Namen des Tieres oder die Zahl seines Namens</a:t>
            </a:r>
            <a:r>
              <a:rPr lang="de-DE" sz="2800" dirty="0">
                <a:latin typeface="Arial Unicode MS" charset="0"/>
                <a:ea typeface="Arial Unicode MS" charset="0"/>
                <a:cs typeface="Arial Unicode MS" charset="0"/>
              </a:rPr>
              <a:t>. Hier ist die Weisheit. Wer Verständnis hat, berechne die </a:t>
            </a:r>
            <a:r>
              <a:rPr lang="de-DE" sz="2800" dirty="0">
                <a:solidFill>
                  <a:srgbClr val="333399"/>
                </a:solidFill>
                <a:latin typeface="Arial Unicode MS" charset="0"/>
                <a:ea typeface="Arial Unicode MS" charset="0"/>
                <a:cs typeface="Arial Unicode MS" charset="0"/>
              </a:rPr>
              <a:t>Zahl des Tieres</a:t>
            </a:r>
            <a:r>
              <a:rPr lang="de-DE" sz="2800" dirty="0">
                <a:latin typeface="Arial Unicode MS" charset="0"/>
                <a:ea typeface="Arial Unicode MS" charset="0"/>
                <a:cs typeface="Arial Unicode MS" charset="0"/>
              </a:rPr>
              <a:t>; denn es ist die </a:t>
            </a:r>
            <a:r>
              <a:rPr lang="de-DE" sz="2800" dirty="0">
                <a:solidFill>
                  <a:srgbClr val="333399"/>
                </a:solidFill>
                <a:latin typeface="Arial Unicode MS" charset="0"/>
                <a:ea typeface="Arial Unicode MS" charset="0"/>
                <a:cs typeface="Arial Unicode MS" charset="0"/>
              </a:rPr>
              <a:t>Zahl eines Menschen</a:t>
            </a:r>
            <a:r>
              <a:rPr lang="de-DE" sz="2800" dirty="0">
                <a:latin typeface="Arial Unicode MS" charset="0"/>
                <a:ea typeface="Arial Unicode MS" charset="0"/>
                <a:cs typeface="Arial Unicode MS" charset="0"/>
              </a:rPr>
              <a:t>; und seine Zahl ist </a:t>
            </a:r>
            <a:r>
              <a:rPr lang="de-DE" sz="2800" dirty="0" smtClean="0">
                <a:solidFill>
                  <a:srgbClr val="333399"/>
                </a:solidFill>
                <a:latin typeface="Arial Unicode MS" charset="0"/>
                <a:ea typeface="Arial Unicode MS" charset="0"/>
                <a:cs typeface="Arial Unicode MS" charset="0"/>
              </a:rPr>
              <a:t>sechshundertsechsundsechzig (666)</a:t>
            </a:r>
            <a:r>
              <a:rPr lang="de-DE" sz="2800" dirty="0" smtClean="0">
                <a:latin typeface="Arial Unicode MS" charset="0"/>
                <a:ea typeface="Arial Unicode MS" charset="0"/>
                <a:cs typeface="Arial Unicode MS" charset="0"/>
              </a:rPr>
              <a:t>.</a:t>
            </a:r>
            <a:r>
              <a:rPr lang="de-DE" sz="2800" dirty="0">
                <a:latin typeface="Arial Unicode MS" charset="0"/>
                <a:ea typeface="Arial Unicode MS" charset="0"/>
                <a:cs typeface="Arial Unicode MS" charset="0"/>
              </a:rPr>
              <a:t>“</a:t>
            </a:r>
          </a:p>
          <a:p>
            <a:pPr>
              <a:lnSpc>
                <a:spcPts val="3900"/>
              </a:lnSpc>
              <a:spcAft>
                <a:spcPts val="1200"/>
              </a:spcAft>
              <a:buFont typeface="Arial"/>
              <a:buChar char="•"/>
            </a:pPr>
            <a:r>
              <a:rPr lang="de-DE" sz="2800" dirty="0">
                <a:latin typeface="Arial Unicode MS" charset="0"/>
                <a:ea typeface="Arial Unicode MS" charset="0"/>
                <a:cs typeface="Arial Unicode MS" charset="0"/>
              </a:rPr>
              <a:t>Das </a:t>
            </a:r>
            <a:r>
              <a:rPr lang="de-DE" sz="2800" dirty="0">
                <a:solidFill>
                  <a:srgbClr val="333399"/>
                </a:solidFill>
                <a:latin typeface="Arial Unicode MS" charset="0"/>
                <a:ea typeface="Arial Unicode MS" charset="0"/>
                <a:cs typeface="Arial Unicode MS" charset="0"/>
              </a:rPr>
              <a:t>eingeprägte Zeichen </a:t>
            </a:r>
            <a:r>
              <a:rPr lang="de-DE" sz="2800" dirty="0">
                <a:latin typeface="Arial Unicode MS" charset="0"/>
                <a:ea typeface="Arial Unicode MS" charset="0"/>
                <a:cs typeface="Arial Unicode MS" charset="0"/>
              </a:rPr>
              <a:t>(Code, Chip?): „</a:t>
            </a:r>
            <a:r>
              <a:rPr lang="de-DE" sz="2800" dirty="0">
                <a:solidFill>
                  <a:srgbClr val="333399"/>
                </a:solidFill>
                <a:latin typeface="Arial Unicode MS" charset="0"/>
                <a:ea typeface="Arial Unicode MS" charset="0"/>
                <a:cs typeface="Arial Unicode MS" charset="0"/>
              </a:rPr>
              <a:t>Name des Tieres</a:t>
            </a:r>
            <a:r>
              <a:rPr lang="de-DE" sz="2800" dirty="0">
                <a:latin typeface="Arial Unicode MS" charset="0"/>
                <a:ea typeface="Arial Unicode MS" charset="0"/>
                <a:cs typeface="Arial Unicode MS" charset="0"/>
              </a:rPr>
              <a:t>“ oder die „</a:t>
            </a:r>
            <a:r>
              <a:rPr lang="de-DE" sz="2800" dirty="0">
                <a:solidFill>
                  <a:srgbClr val="333399"/>
                </a:solidFill>
                <a:latin typeface="Arial Unicode MS" charset="0"/>
                <a:ea typeface="Arial Unicode MS" charset="0"/>
                <a:cs typeface="Arial Unicode MS" charset="0"/>
              </a:rPr>
              <a:t>Zahl seines Namens</a:t>
            </a:r>
            <a:r>
              <a:rPr lang="de-DE" sz="2800" dirty="0">
                <a:latin typeface="Arial Unicode MS" charset="0"/>
                <a:ea typeface="Arial Unicode MS" charset="0"/>
                <a:cs typeface="Arial Unicode MS" charset="0"/>
              </a:rPr>
              <a:t>“.</a:t>
            </a:r>
          </a:p>
          <a:p>
            <a:pPr>
              <a:lnSpc>
                <a:spcPts val="3900"/>
              </a:lnSpc>
              <a:spcAft>
                <a:spcPts val="1200"/>
              </a:spcAft>
              <a:buFont typeface="Arial"/>
              <a:buChar char="•"/>
            </a:pPr>
            <a:r>
              <a:rPr lang="de-DE" sz="2800" dirty="0">
                <a:latin typeface="Arial Unicode MS" charset="0"/>
                <a:ea typeface="Arial Unicode MS" charset="0"/>
                <a:cs typeface="Arial Unicode MS" charset="0"/>
              </a:rPr>
              <a:t>Buchstaben hatten auch </a:t>
            </a:r>
            <a:r>
              <a:rPr lang="de-DE" sz="2800" dirty="0">
                <a:solidFill>
                  <a:srgbClr val="333399"/>
                </a:solidFill>
                <a:latin typeface="Arial Unicode MS" charset="0"/>
                <a:ea typeface="Arial Unicode MS" charset="0"/>
                <a:cs typeface="Arial Unicode MS" charset="0"/>
              </a:rPr>
              <a:t>Zahlenwert</a:t>
            </a:r>
            <a:r>
              <a:rPr lang="de-DE" sz="2800" dirty="0">
                <a:latin typeface="Arial Unicode MS" charset="0"/>
                <a:ea typeface="Arial Unicode MS" charset="0"/>
                <a:cs typeface="Arial Unicode MS" charset="0"/>
              </a:rPr>
              <a:t>: z</a:t>
            </a:r>
            <a:r>
              <a:rPr lang="de-DE" sz="2800" dirty="0" smtClean="0">
                <a:latin typeface="Arial Unicode MS" charset="0"/>
                <a:ea typeface="Arial Unicode MS" charset="0"/>
                <a:cs typeface="Arial Unicode MS" charset="0"/>
              </a:rPr>
              <a:t>. B</a:t>
            </a:r>
            <a:r>
              <a:rPr lang="de-DE" sz="2800" dirty="0">
                <a:latin typeface="Arial Unicode MS" charset="0"/>
                <a:ea typeface="Arial Unicode MS" charset="0"/>
                <a:cs typeface="Arial Unicode MS" charset="0"/>
              </a:rPr>
              <a:t>. a = 1, b = 2.</a:t>
            </a: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29</a:t>
            </a:fld>
            <a:endParaRPr lang="en-US" sz="2000">
              <a:solidFill>
                <a:srgbClr val="FFFFFF"/>
              </a:solidFill>
              <a:cs typeface="Frutiger Next Pro Light" charset="0"/>
            </a:endParaRPr>
          </a:p>
        </p:txBody>
      </p:sp>
    </p:spTree>
    <p:extLst>
      <p:ext uri="{BB962C8B-B14F-4D97-AF65-F5344CB8AC3E}">
        <p14:creationId xmlns:p14="http://schemas.microsoft.com/office/powerpoint/2010/main" val="420658496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a:xfrm>
            <a:off x="237704" y="1132384"/>
            <a:ext cx="12601996" cy="7033716"/>
          </a:xfrm>
        </p:spPr>
        <p:txBody>
          <a:bodyPr/>
          <a:lstStyle/>
          <a:p>
            <a:endParaRPr lang="de-DE" dirty="0" smtClean="0"/>
          </a:p>
          <a:p>
            <a:endParaRPr lang="de-DE" dirty="0"/>
          </a:p>
          <a:p>
            <a:endParaRPr lang="de-DE" dirty="0" smtClean="0"/>
          </a:p>
          <a:p>
            <a:pPr algn="ctr"/>
            <a:r>
              <a:rPr lang="de-DE" dirty="0">
                <a:latin typeface="Arial Unicode MS" charset="0"/>
                <a:ea typeface="Arial Unicode MS" charset="0"/>
                <a:cs typeface="Arial Unicode MS" charset="0"/>
              </a:rPr>
              <a:t>1. Biblische Einführung</a:t>
            </a:r>
          </a:p>
          <a:p>
            <a:pPr algn="ctr"/>
            <a:endParaRPr lang="de-DE" dirty="0"/>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3</a:t>
            </a:fld>
            <a:endParaRPr lang="en-US" dirty="0"/>
          </a:p>
        </p:txBody>
      </p:sp>
    </p:spTree>
    <p:extLst>
      <p:ext uri="{BB962C8B-B14F-4D97-AF65-F5344CB8AC3E}">
        <p14:creationId xmlns:p14="http://schemas.microsoft.com/office/powerpoint/2010/main" val="16185253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Zahl des Tieres</a:t>
            </a:r>
            <a:endParaRPr lang="en-US" dirty="0">
              <a:latin typeface="Arial" charset="0"/>
              <a:ea typeface=".Aqua かな" charset="0"/>
            </a:endParaRPr>
          </a:p>
        </p:txBody>
      </p:sp>
      <p:sp>
        <p:nvSpPr>
          <p:cNvPr id="4098" name="Rectangle 2"/>
          <p:cNvSpPr>
            <a:spLocks noGrp="1" noChangeArrowheads="1"/>
          </p:cNvSpPr>
          <p:nvPr>
            <p:ph idx="1"/>
          </p:nvPr>
        </p:nvSpPr>
        <p:spPr>
          <a:xfrm>
            <a:off x="453728" y="1060376"/>
            <a:ext cx="12385376" cy="7416824"/>
          </a:xfrm>
        </p:spPr>
        <p:txBody>
          <a:bodyPr/>
          <a:lstStyle/>
          <a:p>
            <a:pPr>
              <a:lnSpc>
                <a:spcPts val="4100"/>
              </a:lnSpc>
              <a:spcBef>
                <a:spcPts val="1600"/>
              </a:spcBef>
              <a:spcAft>
                <a:spcPts val="600"/>
              </a:spcAft>
              <a:buFont typeface="Arial"/>
              <a:buChar char="•"/>
            </a:pPr>
            <a:r>
              <a:rPr lang="de-DE" sz="3200" dirty="0">
                <a:latin typeface="Arial Unicode MS" charset="0"/>
                <a:ea typeface="Arial Unicode MS" charset="0"/>
                <a:cs typeface="Arial Unicode MS" charset="0"/>
              </a:rPr>
              <a:t>Namen wurden durch Zahl </a:t>
            </a:r>
            <a:r>
              <a:rPr lang="de-DE" sz="3200" dirty="0">
                <a:solidFill>
                  <a:srgbClr val="333399"/>
                </a:solidFill>
                <a:latin typeface="Arial Unicode MS" charset="0"/>
                <a:ea typeface="Arial Unicode MS" charset="0"/>
                <a:cs typeface="Arial Unicode MS" charset="0"/>
              </a:rPr>
              <a:t>verschlüsselt </a:t>
            </a:r>
            <a:r>
              <a:rPr lang="de-DE" sz="3200" dirty="0" smtClean="0">
                <a:solidFill>
                  <a:srgbClr val="333399"/>
                </a:solidFill>
                <a:latin typeface="Arial Unicode MS" charset="0"/>
                <a:ea typeface="Arial Unicode MS" charset="0"/>
                <a:cs typeface="Arial Unicode MS" charset="0"/>
              </a:rPr>
              <a:t>weitergegeben </a:t>
            </a:r>
            <a:r>
              <a:rPr lang="de-DE" sz="3200" dirty="0">
                <a:latin typeface="Arial Unicode MS" charset="0"/>
                <a:ea typeface="Arial Unicode MS" charset="0"/>
                <a:cs typeface="Arial Unicode MS" charset="0"/>
              </a:rPr>
              <a:t>(z</a:t>
            </a:r>
            <a:r>
              <a:rPr lang="de-DE" sz="3200" dirty="0" smtClean="0">
                <a:latin typeface="Arial Unicode MS" charset="0"/>
                <a:ea typeface="Arial Unicode MS" charset="0"/>
                <a:cs typeface="Arial Unicode MS" charset="0"/>
              </a:rPr>
              <a:t>. B</a:t>
            </a:r>
            <a:r>
              <a:rPr lang="de-DE" sz="3200" dirty="0">
                <a:latin typeface="Arial Unicode MS" charset="0"/>
                <a:ea typeface="Arial Unicode MS" charset="0"/>
                <a:cs typeface="Arial Unicode MS" charset="0"/>
              </a:rPr>
              <a:t>. Jacob = 10 + 1 + 3 + 15 + 2 = 31).</a:t>
            </a:r>
          </a:p>
          <a:p>
            <a:pPr>
              <a:lnSpc>
                <a:spcPts val="4100"/>
              </a:lnSpc>
              <a:spcBef>
                <a:spcPts val="1600"/>
              </a:spcBef>
              <a:spcAft>
                <a:spcPts val="600"/>
              </a:spcAft>
              <a:buFont typeface="Arial"/>
              <a:buChar char="•"/>
            </a:pPr>
            <a:r>
              <a:rPr lang="de-DE" sz="3200" dirty="0">
                <a:latin typeface="Arial Unicode MS" charset="0"/>
                <a:ea typeface="Arial Unicode MS" charset="0"/>
                <a:cs typeface="Arial Unicode MS" charset="0"/>
              </a:rPr>
              <a:t>Name des Antichristus = </a:t>
            </a:r>
            <a:r>
              <a:rPr lang="de-DE" sz="3200" dirty="0">
                <a:solidFill>
                  <a:srgbClr val="333399"/>
                </a:solidFill>
                <a:latin typeface="Arial Unicode MS" charset="0"/>
                <a:ea typeface="Arial Unicode MS" charset="0"/>
                <a:cs typeface="Arial Unicode MS" charset="0"/>
              </a:rPr>
              <a:t>666</a:t>
            </a:r>
            <a:r>
              <a:rPr lang="de-DE" sz="3200" dirty="0">
                <a:solidFill>
                  <a:srgbClr val="0000FF"/>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 „</a:t>
            </a:r>
            <a:r>
              <a:rPr lang="de-DE" sz="3200" dirty="0">
                <a:solidFill>
                  <a:srgbClr val="333399"/>
                </a:solidFill>
                <a:latin typeface="Arial Unicode MS" charset="0"/>
                <a:ea typeface="Arial Unicode MS" charset="0"/>
                <a:cs typeface="Arial Unicode MS" charset="0"/>
              </a:rPr>
              <a:t>Zahl eines Menschen</a:t>
            </a:r>
            <a:r>
              <a:rPr lang="de-DE" sz="3200" dirty="0">
                <a:latin typeface="Arial Unicode MS" charset="0"/>
                <a:ea typeface="Arial Unicode MS" charset="0"/>
                <a:cs typeface="Arial Unicode MS" charset="0"/>
              </a:rPr>
              <a:t>“ (</a:t>
            </a: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13,18).</a:t>
            </a:r>
          </a:p>
          <a:p>
            <a:pPr>
              <a:lnSpc>
                <a:spcPts val="4100"/>
              </a:lnSpc>
              <a:spcBef>
                <a:spcPts val="1600"/>
              </a:spcBef>
              <a:spcAft>
                <a:spcPts val="600"/>
              </a:spcAft>
              <a:buFont typeface="Arial"/>
              <a:buChar char="•"/>
            </a:pPr>
            <a:r>
              <a:rPr lang="de-DE" sz="3200" i="1" dirty="0" err="1">
                <a:solidFill>
                  <a:srgbClr val="333399"/>
                </a:solidFill>
                <a:latin typeface="Arial Unicode MS" charset="0"/>
                <a:ea typeface="Arial Unicode MS" charset="0"/>
                <a:cs typeface="Arial Unicode MS" charset="0"/>
              </a:rPr>
              <a:t>Charagma</a:t>
            </a:r>
            <a:r>
              <a:rPr lang="de-DE" sz="3200" dirty="0">
                <a:solidFill>
                  <a:srgbClr val="333399"/>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 eingeprägtes Zeichen, d</a:t>
            </a:r>
            <a:r>
              <a:rPr lang="de-DE" sz="3200" dirty="0" smtClean="0">
                <a:latin typeface="Arial Unicode MS" charset="0"/>
                <a:ea typeface="Arial Unicode MS" charset="0"/>
                <a:cs typeface="Arial Unicode MS" charset="0"/>
              </a:rPr>
              <a:t>. h</a:t>
            </a:r>
            <a:r>
              <a:rPr lang="de-DE" sz="3200" dirty="0">
                <a:latin typeface="Arial Unicode MS" charset="0"/>
                <a:ea typeface="Arial Unicode MS" charset="0"/>
                <a:cs typeface="Arial Unicode MS" charset="0"/>
              </a:rPr>
              <a:t>. wohl eine </a:t>
            </a:r>
            <a:r>
              <a:rPr lang="de-DE" sz="3200" dirty="0">
                <a:solidFill>
                  <a:srgbClr val="333399"/>
                </a:solidFill>
                <a:latin typeface="Arial Unicode MS" charset="0"/>
                <a:ea typeface="Arial Unicode MS" charset="0"/>
                <a:cs typeface="Arial Unicode MS" charset="0"/>
              </a:rPr>
              <a:t>Art Code</a:t>
            </a:r>
            <a:r>
              <a:rPr lang="de-DE" sz="3200" dirty="0">
                <a:solidFill>
                  <a:srgbClr val="0000FF"/>
                </a:solidFill>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(eventuell durch Laser) oder </a:t>
            </a:r>
            <a:r>
              <a:rPr lang="de-DE" sz="3200" dirty="0">
                <a:solidFill>
                  <a:srgbClr val="333399"/>
                </a:solidFill>
                <a:latin typeface="Arial Unicode MS" charset="0"/>
                <a:ea typeface="Arial Unicode MS" charset="0"/>
                <a:cs typeface="Arial Unicode MS" charset="0"/>
              </a:rPr>
              <a:t>Chip</a:t>
            </a:r>
            <a:r>
              <a:rPr lang="de-DE" sz="3200" dirty="0">
                <a:latin typeface="Arial Unicode MS" charset="0"/>
                <a:ea typeface="Arial Unicode MS" charset="0"/>
                <a:cs typeface="Arial Unicode MS" charset="0"/>
              </a:rPr>
              <a:t>?</a:t>
            </a:r>
          </a:p>
          <a:p>
            <a:pPr>
              <a:lnSpc>
                <a:spcPts val="4100"/>
              </a:lnSpc>
              <a:spcBef>
                <a:spcPts val="1600"/>
              </a:spcBef>
              <a:spcAft>
                <a:spcPts val="600"/>
              </a:spcAft>
              <a:buFont typeface="Arial"/>
              <a:buChar char="•"/>
            </a:pPr>
            <a:r>
              <a:rPr lang="de-DE" sz="3200" dirty="0">
                <a:solidFill>
                  <a:srgbClr val="333399"/>
                </a:solidFill>
                <a:latin typeface="Arial Unicode MS" charset="0"/>
                <a:ea typeface="Arial Unicode MS" charset="0"/>
                <a:cs typeface="Arial Unicode MS" charset="0"/>
              </a:rPr>
              <a:t>Bargeldloses Bezahlen</a:t>
            </a:r>
            <a:r>
              <a:rPr lang="de-DE" sz="3200" dirty="0">
                <a:latin typeface="Arial Unicode MS" charset="0"/>
                <a:ea typeface="Arial Unicode MS" charset="0"/>
                <a:cs typeface="Arial Unicode MS" charset="0"/>
              </a:rPr>
              <a:t>: Viele „</a:t>
            </a:r>
            <a:r>
              <a:rPr lang="de-DE" sz="3200" dirty="0">
                <a:solidFill>
                  <a:srgbClr val="333399"/>
                </a:solidFill>
                <a:latin typeface="Arial Unicode MS" charset="0"/>
                <a:ea typeface="Arial Unicode MS" charset="0"/>
                <a:cs typeface="Arial Unicode MS" charset="0"/>
              </a:rPr>
              <a:t>Vorteile</a:t>
            </a:r>
            <a:r>
              <a:rPr lang="de-DE" sz="3200" dirty="0">
                <a:latin typeface="Arial Unicode MS" charset="0"/>
                <a:ea typeface="Arial Unicode MS" charset="0"/>
                <a:cs typeface="Arial Unicode MS" charset="0"/>
              </a:rPr>
              <a:t>“!</a:t>
            </a:r>
            <a:r>
              <a:rPr lang="de-DE" sz="3200" dirty="0" smtClean="0">
                <a:latin typeface="Arial Unicode MS" charset="0"/>
                <a:ea typeface="Arial Unicode MS" charset="0"/>
                <a:cs typeface="Arial Unicode MS" charset="0"/>
              </a:rPr>
              <a:t>?</a:t>
            </a:r>
          </a:p>
          <a:p>
            <a:pPr lvl="1">
              <a:lnSpc>
                <a:spcPts val="4100"/>
              </a:lnSpc>
              <a:spcBef>
                <a:spcPts val="1600"/>
              </a:spcBef>
              <a:spcAft>
                <a:spcPts val="600"/>
              </a:spcAft>
              <a:buFont typeface="Symbol" charset="2"/>
              <a:buChar char="-"/>
            </a:pPr>
            <a:r>
              <a:rPr lang="de-DE" sz="2800" dirty="0">
                <a:latin typeface="Arial Unicode MS" charset="0"/>
                <a:ea typeface="Arial Unicode MS" charset="0"/>
                <a:cs typeface="Arial Unicode MS" charset="0"/>
              </a:rPr>
              <a:t>„In 10 Jahren wird das </a:t>
            </a:r>
            <a:r>
              <a:rPr lang="de-DE" sz="2800" dirty="0">
                <a:solidFill>
                  <a:schemeClr val="accent2"/>
                </a:solidFill>
                <a:latin typeface="Arial Unicode MS" charset="0"/>
                <a:ea typeface="Arial Unicode MS" charset="0"/>
                <a:cs typeface="Arial Unicode MS" charset="0"/>
              </a:rPr>
              <a:t>Bargeld verschwinden</a:t>
            </a:r>
            <a:r>
              <a:rPr lang="de-DE" sz="2800" dirty="0">
                <a:latin typeface="Arial Unicode MS" charset="0"/>
                <a:ea typeface="Arial Unicode MS" charset="0"/>
                <a:cs typeface="Arial Unicode MS" charset="0"/>
              </a:rPr>
              <a:t>. Denn es ist teuer und ineffizient</a:t>
            </a:r>
            <a:r>
              <a:rPr lang="de-DE" sz="2800" dirty="0" smtClean="0">
                <a:latin typeface="Arial Unicode MS" charset="0"/>
                <a:ea typeface="Arial Unicode MS" charset="0"/>
                <a:cs typeface="Arial Unicode MS" charset="0"/>
              </a:rPr>
              <a:t>“ (Chef </a:t>
            </a:r>
            <a:r>
              <a:rPr lang="de-DE" sz="2800" dirty="0">
                <a:latin typeface="Arial Unicode MS" charset="0"/>
                <a:ea typeface="Arial Unicode MS" charset="0"/>
                <a:cs typeface="Arial Unicode MS" charset="0"/>
              </a:rPr>
              <a:t>der Deutschen </a:t>
            </a:r>
            <a:r>
              <a:rPr lang="de-DE" sz="2800" dirty="0" smtClean="0">
                <a:latin typeface="Arial Unicode MS" charset="0"/>
                <a:ea typeface="Arial Unicode MS" charset="0"/>
                <a:cs typeface="Arial Unicode MS" charset="0"/>
              </a:rPr>
              <a:t>Bank, Januar 2016).</a:t>
            </a:r>
            <a:endParaRPr lang="de-DE" sz="2800" dirty="0">
              <a:latin typeface="Arial Unicode MS" charset="0"/>
              <a:ea typeface="Arial Unicode MS" charset="0"/>
              <a:cs typeface="Arial Unicode MS" charset="0"/>
            </a:endParaRPr>
          </a:p>
          <a:p>
            <a:pPr>
              <a:lnSpc>
                <a:spcPts val="4100"/>
              </a:lnSpc>
              <a:spcBef>
                <a:spcPts val="1600"/>
              </a:spcBef>
              <a:spcAft>
                <a:spcPts val="600"/>
              </a:spcAft>
              <a:buFont typeface="Arial"/>
              <a:buChar char="•"/>
            </a:pPr>
            <a:r>
              <a:rPr lang="de-DE" sz="3200" dirty="0">
                <a:solidFill>
                  <a:srgbClr val="333399"/>
                </a:solidFill>
                <a:latin typeface="Arial Unicode MS" charset="0"/>
                <a:ea typeface="Arial Unicode MS" charset="0"/>
                <a:cs typeface="Arial Unicode MS" charset="0"/>
              </a:rPr>
              <a:t>Weltweites Kontrollsystem</a:t>
            </a:r>
            <a:r>
              <a:rPr lang="de-DE" sz="3200" dirty="0">
                <a:latin typeface="Arial Unicode MS" charset="0"/>
                <a:ea typeface="Arial Unicode MS" charset="0"/>
                <a:cs typeface="Arial Unicode MS" charset="0"/>
              </a:rPr>
              <a:t>.</a:t>
            </a:r>
          </a:p>
          <a:p>
            <a:pPr>
              <a:lnSpc>
                <a:spcPts val="4100"/>
              </a:lnSpc>
              <a:spcBef>
                <a:spcPts val="1600"/>
              </a:spcBef>
              <a:spcAft>
                <a:spcPts val="600"/>
              </a:spcAft>
              <a:buFont typeface="Arial"/>
              <a:buChar char="•"/>
            </a:pPr>
            <a:r>
              <a:rPr lang="de-DE" sz="3200" dirty="0">
                <a:latin typeface="Arial Unicode MS" charset="0"/>
                <a:ea typeface="Arial Unicode MS" charset="0"/>
                <a:cs typeface="Arial Unicode MS" charset="0"/>
              </a:rPr>
              <a:t>Aufgepasst: </a:t>
            </a:r>
            <a:r>
              <a:rPr lang="de-DE" sz="3200" dirty="0">
                <a:solidFill>
                  <a:srgbClr val="333399"/>
                </a:solidFill>
                <a:latin typeface="Arial Unicode MS" charset="0"/>
                <a:ea typeface="Arial Unicode MS" charset="0"/>
                <a:cs typeface="Arial Unicode MS" charset="0"/>
              </a:rPr>
              <a:t>Unwiderrufliche Versiegelung</a:t>
            </a:r>
            <a:r>
              <a:rPr lang="de-DE" sz="3200" dirty="0" smtClean="0">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30</a:t>
            </a:fld>
            <a:endParaRPr lang="en-US" sz="2000">
              <a:solidFill>
                <a:srgbClr val="FFFFFF"/>
              </a:solidFill>
              <a:cs typeface="Frutiger Next Pro Light" charset="0"/>
            </a:endParaRPr>
          </a:p>
        </p:txBody>
      </p:sp>
    </p:spTree>
    <p:extLst>
      <p:ext uri="{BB962C8B-B14F-4D97-AF65-F5344CB8AC3E}">
        <p14:creationId xmlns:p14="http://schemas.microsoft.com/office/powerpoint/2010/main" val="3380333131"/>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Zahl des Tieres</a:t>
            </a:r>
            <a:endParaRPr lang="en-US" dirty="0">
              <a:latin typeface="Arial" charset="0"/>
              <a:ea typeface=".Aqua かな" charset="0"/>
            </a:endParaRPr>
          </a:p>
        </p:txBody>
      </p:sp>
      <p:sp>
        <p:nvSpPr>
          <p:cNvPr id="4098" name="Rectangle 2"/>
          <p:cNvSpPr>
            <a:spLocks noGrp="1" noChangeArrowheads="1"/>
          </p:cNvSpPr>
          <p:nvPr>
            <p:ph idx="1"/>
          </p:nvPr>
        </p:nvSpPr>
        <p:spPr>
          <a:xfrm>
            <a:off x="525736" y="988368"/>
            <a:ext cx="12313964" cy="7488832"/>
          </a:xfrm>
        </p:spPr>
        <p:txBody>
          <a:bodyPr/>
          <a:lstStyle/>
          <a:p>
            <a:pPr>
              <a:lnSpc>
                <a:spcPts val="4200"/>
              </a:lnSpc>
              <a:spcAft>
                <a:spcPct val="20000"/>
              </a:spcAft>
              <a:buFont typeface="Arial"/>
              <a:buChar char="•"/>
            </a:pPr>
            <a:r>
              <a:rPr lang="de-DE" sz="2800" dirty="0" err="1">
                <a:solidFill>
                  <a:srgbClr val="333399"/>
                </a:solidFill>
                <a:latin typeface="Arial Unicode MS" charset="0"/>
                <a:ea typeface="Arial Unicode MS" charset="0"/>
                <a:cs typeface="Arial Unicode MS" charset="0"/>
              </a:rPr>
              <a:t>Offb</a:t>
            </a:r>
            <a:r>
              <a:rPr lang="de-DE" sz="2800" dirty="0">
                <a:solidFill>
                  <a:srgbClr val="333399"/>
                </a:solidFill>
                <a:latin typeface="Arial Unicode MS" charset="0"/>
                <a:ea typeface="Arial Unicode MS" charset="0"/>
                <a:cs typeface="Arial Unicode MS" charset="0"/>
              </a:rPr>
              <a:t> 14,9-11</a:t>
            </a:r>
            <a:r>
              <a:rPr lang="de-DE" sz="2800" dirty="0">
                <a:latin typeface="Arial Unicode MS" charset="0"/>
                <a:ea typeface="Arial Unicode MS" charset="0"/>
                <a:cs typeface="Arial Unicode MS" charset="0"/>
              </a:rPr>
              <a:t>: „</a:t>
            </a:r>
            <a:r>
              <a:rPr lang="de-DE" sz="2800" dirty="0">
                <a:solidFill>
                  <a:srgbClr val="333399"/>
                </a:solidFill>
                <a:latin typeface="Arial Unicode MS" charset="0"/>
                <a:ea typeface="Arial Unicode MS" charset="0"/>
                <a:cs typeface="Arial Unicode MS" charset="0"/>
              </a:rPr>
              <a:t>Wenn jemand das Tier und sein Bild anbetet und ein Zeichen annimmt an seine Stirn oder an seine Hand, so wird auch er vom Wein des Grimmes Gottes trinken, der unvermischt im Kelch seines Zornes bereitet ist</a:t>
            </a:r>
            <a:r>
              <a:rPr lang="de-DE" sz="2800" dirty="0">
                <a:latin typeface="Arial Unicode MS" charset="0"/>
                <a:ea typeface="Arial Unicode MS" charset="0"/>
                <a:cs typeface="Arial Unicode MS" charset="0"/>
              </a:rPr>
              <a:t>; und er wird mit Feuer und Schwefel vor den heiligen Engeln und vor dem Lamm gequält werden. Und der Rauch ihrer Qual steigt auf in alle Ewigkeit; </a:t>
            </a:r>
            <a:r>
              <a:rPr lang="de-DE" sz="2800" dirty="0">
                <a:solidFill>
                  <a:srgbClr val="333399"/>
                </a:solidFill>
                <a:latin typeface="Arial Unicode MS" charset="0"/>
                <a:ea typeface="Arial Unicode MS" charset="0"/>
                <a:cs typeface="Arial Unicode MS" charset="0"/>
              </a:rPr>
              <a:t>und sie haben keine Ruhe Tag und Nacht, die das Tier und sein Bild anbeten, und wenn jemand das Malzeichen seines Namens annimmt</a:t>
            </a:r>
            <a:r>
              <a:rPr lang="de-DE" sz="2800" dirty="0">
                <a:latin typeface="Arial Unicode MS" charset="0"/>
                <a:ea typeface="Arial Unicode MS" charset="0"/>
                <a:cs typeface="Arial Unicode MS" charset="0"/>
              </a:rPr>
              <a:t>.“</a:t>
            </a:r>
          </a:p>
          <a:p>
            <a:pPr>
              <a:lnSpc>
                <a:spcPts val="4200"/>
              </a:lnSpc>
              <a:spcAft>
                <a:spcPct val="20000"/>
              </a:spcAft>
              <a:buFont typeface="Arial"/>
              <a:buChar char="•"/>
            </a:pPr>
            <a:r>
              <a:rPr lang="de-DE" sz="2800" dirty="0" err="1">
                <a:solidFill>
                  <a:srgbClr val="333399"/>
                </a:solidFill>
                <a:latin typeface="Arial Unicode MS" charset="0"/>
                <a:ea typeface="Arial Unicode MS" charset="0"/>
                <a:cs typeface="Arial Unicode MS" charset="0"/>
              </a:rPr>
              <a:t>Offb</a:t>
            </a:r>
            <a:r>
              <a:rPr lang="de-DE" sz="2800" dirty="0">
                <a:solidFill>
                  <a:srgbClr val="333399"/>
                </a:solidFill>
                <a:latin typeface="Arial Unicode MS" charset="0"/>
                <a:ea typeface="Arial Unicode MS" charset="0"/>
                <a:cs typeface="Arial Unicode MS" charset="0"/>
              </a:rPr>
              <a:t> 14,12</a:t>
            </a:r>
            <a:r>
              <a:rPr lang="de-DE" sz="2800" dirty="0">
                <a:solidFill>
                  <a:srgbClr val="000000"/>
                </a:solidFill>
                <a:latin typeface="Arial Unicode MS" charset="0"/>
                <a:ea typeface="Arial Unicode MS" charset="0"/>
                <a:cs typeface="Arial Unicode MS" charset="0"/>
              </a:rPr>
              <a:t>: „Hier ist </a:t>
            </a:r>
            <a:r>
              <a:rPr lang="de-DE" sz="2800" dirty="0">
                <a:solidFill>
                  <a:srgbClr val="333399"/>
                </a:solidFill>
                <a:latin typeface="Arial Unicode MS" charset="0"/>
                <a:ea typeface="Arial Unicode MS" charset="0"/>
                <a:cs typeface="Arial Unicode MS" charset="0"/>
              </a:rPr>
              <a:t>das Ausharren</a:t>
            </a:r>
            <a:r>
              <a:rPr lang="de-DE" sz="2800" b="1" dirty="0">
                <a:solidFill>
                  <a:srgbClr val="333399"/>
                </a:solidFill>
                <a:latin typeface="Arial Unicode MS" charset="0"/>
                <a:ea typeface="Arial Unicode MS" charset="0"/>
                <a:cs typeface="Arial Unicode MS" charset="0"/>
              </a:rPr>
              <a:t> </a:t>
            </a:r>
            <a:r>
              <a:rPr lang="de-DE" sz="2800" dirty="0">
                <a:solidFill>
                  <a:srgbClr val="333399"/>
                </a:solidFill>
                <a:latin typeface="Arial Unicode MS" charset="0"/>
                <a:ea typeface="Arial Unicode MS" charset="0"/>
                <a:cs typeface="Arial Unicode MS" charset="0"/>
              </a:rPr>
              <a:t>der Heiligen, welche die Gebote Gottes und den Glauben Jesu bewahren</a:t>
            </a:r>
            <a:r>
              <a:rPr lang="de-DE" sz="2800" dirty="0">
                <a:solidFill>
                  <a:srgbClr val="000000"/>
                </a:solidFill>
                <a:latin typeface="Arial Unicode MS" charset="0"/>
                <a:ea typeface="Arial Unicode MS" charset="0"/>
                <a:cs typeface="Arial Unicode MS" charset="0"/>
              </a:rPr>
              <a:t>!“</a:t>
            </a:r>
          </a:p>
          <a:p>
            <a:pPr>
              <a:lnSpc>
                <a:spcPts val="4200"/>
              </a:lnSpc>
              <a:spcAft>
                <a:spcPct val="20000"/>
              </a:spcAft>
              <a:buFont typeface="Arial"/>
              <a:buChar char="•"/>
            </a:pPr>
            <a:r>
              <a:rPr lang="de-DE" sz="2800" dirty="0">
                <a:solidFill>
                  <a:srgbClr val="333399"/>
                </a:solidFill>
                <a:latin typeface="Arial Unicode MS" charset="0"/>
                <a:ea typeface="Arial Unicode MS" charset="0"/>
                <a:cs typeface="Arial Unicode MS" charset="0"/>
              </a:rPr>
              <a:t>Überstehen wird </a:t>
            </a:r>
            <a:r>
              <a:rPr lang="de-DE" sz="2800" dirty="0">
                <a:solidFill>
                  <a:srgbClr val="000000"/>
                </a:solidFill>
                <a:latin typeface="Arial Unicode MS" charset="0"/>
                <a:ea typeface="Arial Unicode MS" charset="0"/>
                <a:cs typeface="Arial Unicode MS" charset="0"/>
              </a:rPr>
              <a:t>nur, wer fest in Jesus Christus und seinem Wort verwurzelt ist bzw. wer die „</a:t>
            </a:r>
            <a:r>
              <a:rPr lang="de-DE" sz="2800" dirty="0">
                <a:solidFill>
                  <a:srgbClr val="333399"/>
                </a:solidFill>
                <a:latin typeface="Arial Unicode MS" charset="0"/>
                <a:ea typeface="Arial Unicode MS" charset="0"/>
                <a:cs typeface="Arial Unicode MS" charset="0"/>
              </a:rPr>
              <a:t>Liebe zur Wahrheit zu ihrer Errettung</a:t>
            </a:r>
            <a:r>
              <a:rPr lang="de-DE" sz="2800" dirty="0">
                <a:solidFill>
                  <a:srgbClr val="000000"/>
                </a:solidFill>
                <a:latin typeface="Arial Unicode MS" charset="0"/>
                <a:ea typeface="Arial Unicode MS" charset="0"/>
                <a:cs typeface="Arial Unicode MS" charset="0"/>
              </a:rPr>
              <a:t>“ angenommen hat (vgl. 2. </a:t>
            </a:r>
            <a:r>
              <a:rPr lang="de-DE" sz="2800" dirty="0" err="1">
                <a:solidFill>
                  <a:srgbClr val="000000"/>
                </a:solidFill>
                <a:latin typeface="Arial Unicode MS" charset="0"/>
                <a:ea typeface="Arial Unicode MS" charset="0"/>
                <a:cs typeface="Arial Unicode MS" charset="0"/>
              </a:rPr>
              <a:t>Thess</a:t>
            </a:r>
            <a:r>
              <a:rPr lang="de-DE" sz="2800" dirty="0">
                <a:solidFill>
                  <a:srgbClr val="000000"/>
                </a:solidFill>
                <a:latin typeface="Arial Unicode MS" charset="0"/>
                <a:ea typeface="Arial Unicode MS" charset="0"/>
                <a:cs typeface="Arial Unicode MS" charset="0"/>
              </a:rPr>
              <a:t> 2,10)</a:t>
            </a:r>
            <a:r>
              <a:rPr lang="de-DE" sz="2800" dirty="0" smtClean="0">
                <a:solidFill>
                  <a:srgbClr val="000000"/>
                </a:solidFill>
                <a:latin typeface="Arial Unicode MS" charset="0"/>
                <a:ea typeface="Arial Unicode MS" charset="0"/>
                <a:cs typeface="Arial Unicode MS" charset="0"/>
              </a:rPr>
              <a:t>.</a:t>
            </a:r>
            <a:endParaRPr lang="de-DE" sz="28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31</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83914443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Zahl des Tieres</a:t>
            </a:r>
            <a:endParaRPr lang="en-US" dirty="0">
              <a:latin typeface="Arial" charset="0"/>
              <a:ea typeface=".Aqua かな" charset="0"/>
            </a:endParaRPr>
          </a:p>
        </p:txBody>
      </p:sp>
      <p:sp>
        <p:nvSpPr>
          <p:cNvPr id="4098" name="Rectangle 2"/>
          <p:cNvSpPr>
            <a:spLocks noGrp="1" noChangeArrowheads="1"/>
          </p:cNvSpPr>
          <p:nvPr>
            <p:ph idx="1"/>
          </p:nvPr>
        </p:nvSpPr>
        <p:spPr>
          <a:xfrm>
            <a:off x="525736" y="1204392"/>
            <a:ext cx="12313964" cy="6961708"/>
          </a:xfrm>
        </p:spPr>
        <p:txBody>
          <a:bodyPr/>
          <a:lstStyle/>
          <a:p>
            <a:pPr>
              <a:lnSpc>
                <a:spcPts val="6180"/>
              </a:lnSpc>
              <a:spcBef>
                <a:spcPts val="2800"/>
              </a:spcBef>
              <a:spcAft>
                <a:spcPts val="3576"/>
              </a:spcAft>
              <a:buFont typeface="Arial"/>
              <a:buChar char="•"/>
            </a:pPr>
            <a:r>
              <a:rPr lang="de-DE" sz="4400" dirty="0">
                <a:solidFill>
                  <a:srgbClr val="333399"/>
                </a:solidFill>
                <a:latin typeface="Arial Unicode MS" charset="0"/>
                <a:ea typeface="Arial Unicode MS" charset="0"/>
                <a:cs typeface="Arial Unicode MS" charset="0"/>
              </a:rPr>
              <a:t>666 ist bereits keine unbekannte Größe!</a:t>
            </a:r>
          </a:p>
          <a:p>
            <a:pPr>
              <a:lnSpc>
                <a:spcPts val="6180"/>
              </a:lnSpc>
              <a:spcBef>
                <a:spcPts val="2800"/>
              </a:spcBef>
              <a:spcAft>
                <a:spcPts val="3576"/>
              </a:spcAft>
              <a:buFont typeface="Arial"/>
              <a:buChar char="•"/>
            </a:pPr>
            <a:r>
              <a:rPr lang="de-DE" sz="4400" dirty="0">
                <a:solidFill>
                  <a:srgbClr val="333399"/>
                </a:solidFill>
                <a:latin typeface="Arial Unicode MS" charset="0"/>
                <a:ea typeface="Arial Unicode MS" charset="0"/>
                <a:cs typeface="Arial Unicode MS" charset="0"/>
              </a:rPr>
              <a:t>John Lennon </a:t>
            </a:r>
            <a:r>
              <a:rPr lang="de-DE" sz="4400" dirty="0">
                <a:latin typeface="Arial Unicode MS" charset="0"/>
                <a:ea typeface="Arial Unicode MS" charset="0"/>
                <a:cs typeface="Arial Unicode MS" charset="0"/>
              </a:rPr>
              <a:t>als Gebet an Luzifer: „Befreie die Leute. Tu es jetzt, tu es jetzt. Sein Name ist 666.“</a:t>
            </a:r>
            <a:endParaRPr lang="de-DE" sz="4400" dirty="0">
              <a:solidFill>
                <a:srgbClr val="000000"/>
              </a:solidFill>
              <a:latin typeface="Arial Unicode MS" charset="0"/>
              <a:ea typeface="Arial Unicode MS" charset="0"/>
              <a:cs typeface="Arial Unicode MS" charset="0"/>
            </a:endParaRPr>
          </a:p>
          <a:p>
            <a:pPr>
              <a:lnSpc>
                <a:spcPts val="6180"/>
              </a:lnSpc>
              <a:spcBef>
                <a:spcPts val="2800"/>
              </a:spcBef>
              <a:spcAft>
                <a:spcPts val="3576"/>
              </a:spcAft>
              <a:buFont typeface="Arial"/>
              <a:buChar char="•"/>
            </a:pPr>
            <a:r>
              <a:rPr lang="de-DE" sz="4400" dirty="0">
                <a:latin typeface="Arial Unicode MS" charset="0"/>
                <a:ea typeface="Arial Unicode MS" charset="0"/>
                <a:cs typeface="Arial Unicode MS" charset="0"/>
              </a:rPr>
              <a:t>„</a:t>
            </a:r>
            <a:r>
              <a:rPr lang="de-DE" sz="4400" dirty="0">
                <a:solidFill>
                  <a:srgbClr val="333399"/>
                </a:solidFill>
                <a:latin typeface="Arial Unicode MS" charset="0"/>
                <a:ea typeface="Arial Unicode MS" charset="0"/>
                <a:cs typeface="Arial Unicode MS" charset="0"/>
              </a:rPr>
              <a:t>Darum seit wachsam</a:t>
            </a:r>
            <a:r>
              <a:rPr lang="de-DE" sz="4400" dirty="0">
                <a:latin typeface="Arial Unicode MS" charset="0"/>
                <a:ea typeface="Arial Unicode MS" charset="0"/>
                <a:cs typeface="Arial Unicode MS" charset="0"/>
              </a:rPr>
              <a:t>!“ (</a:t>
            </a:r>
            <a:r>
              <a:rPr lang="de-DE" sz="4400" dirty="0" err="1">
                <a:latin typeface="Arial Unicode MS" charset="0"/>
                <a:ea typeface="Arial Unicode MS" charset="0"/>
                <a:cs typeface="Arial Unicode MS" charset="0"/>
              </a:rPr>
              <a:t>Mt</a:t>
            </a:r>
            <a:r>
              <a:rPr lang="de-DE" sz="4400" dirty="0">
                <a:latin typeface="Arial Unicode MS" charset="0"/>
                <a:ea typeface="Arial Unicode MS" charset="0"/>
                <a:cs typeface="Arial Unicode MS" charset="0"/>
              </a:rPr>
              <a:t> 24,42; 25,13; </a:t>
            </a:r>
            <a:r>
              <a:rPr lang="de-DE" sz="4400" dirty="0" err="1">
                <a:latin typeface="Arial Unicode MS" charset="0"/>
                <a:ea typeface="Arial Unicode MS" charset="0"/>
                <a:cs typeface="Arial Unicode MS" charset="0"/>
              </a:rPr>
              <a:t>Lk</a:t>
            </a:r>
            <a:r>
              <a:rPr lang="de-DE" sz="4400" dirty="0">
                <a:latin typeface="Arial Unicode MS" charset="0"/>
                <a:ea typeface="Arial Unicode MS" charset="0"/>
                <a:cs typeface="Arial Unicode MS" charset="0"/>
              </a:rPr>
              <a:t> 21,36)</a:t>
            </a:r>
            <a:r>
              <a:rPr lang="de-DE" sz="4400" dirty="0" smtClean="0">
                <a:latin typeface="Arial Unicode MS" charset="0"/>
                <a:ea typeface="Arial Unicode MS" charset="0"/>
                <a:cs typeface="Arial Unicode MS" charset="0"/>
              </a:rPr>
              <a:t>.</a:t>
            </a:r>
            <a:endParaRPr lang="de-DE" sz="44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32</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681626717"/>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endParaRPr lang="en-US" dirty="0">
              <a:latin typeface="Arial" charset="0"/>
              <a:ea typeface=".Aqua かな" charset="0"/>
            </a:endParaRPr>
          </a:p>
        </p:txBody>
      </p:sp>
      <p:sp>
        <p:nvSpPr>
          <p:cNvPr id="4098" name="Rectangle 2"/>
          <p:cNvSpPr>
            <a:spLocks noGrp="1" noChangeArrowheads="1"/>
          </p:cNvSpPr>
          <p:nvPr>
            <p:ph idx="1"/>
          </p:nvPr>
        </p:nvSpPr>
        <p:spPr>
          <a:xfrm>
            <a:off x="309712" y="1420416"/>
            <a:ext cx="12529988" cy="6745684"/>
          </a:xfrm>
        </p:spPr>
        <p:txBody>
          <a:bodyPr/>
          <a:lstStyle/>
          <a:p>
            <a:pPr eaLnBrk="1" hangingPunct="1"/>
            <a:endParaRPr lang="de-DE" dirty="0" smtClean="0">
              <a:solidFill>
                <a:schemeClr val="accent2"/>
              </a:solidFill>
              <a:latin typeface="Arial Rounded MT Bold" charset="0"/>
            </a:endParaRPr>
          </a:p>
          <a:p>
            <a:pPr eaLnBrk="1" hangingPunct="1"/>
            <a:endParaRPr lang="de-DE" dirty="0">
              <a:solidFill>
                <a:schemeClr val="accent2"/>
              </a:solidFill>
              <a:latin typeface="Arial Rounded MT Bold" charset="0"/>
            </a:endParaRPr>
          </a:p>
          <a:p>
            <a:pPr algn="ctr" eaLnBrk="1" hangingPunct="1"/>
            <a:endParaRPr lang="de-DE" dirty="0" smtClean="0">
              <a:solidFill>
                <a:schemeClr val="accent2"/>
              </a:solidFill>
              <a:latin typeface="Arial Rounded MT Bold" charset="0"/>
            </a:endParaRPr>
          </a:p>
          <a:p>
            <a:pPr algn="ctr" eaLnBrk="1" hangingPunct="1"/>
            <a:r>
              <a:rPr lang="de-DE" dirty="0" smtClean="0">
                <a:latin typeface="Arial Unicode MS" charset="0"/>
                <a:ea typeface="Arial Unicode MS" charset="0"/>
                <a:cs typeface="Arial Unicode MS" charset="0"/>
              </a:rPr>
              <a:t>7. Jesus </a:t>
            </a:r>
            <a:r>
              <a:rPr lang="de-DE" dirty="0">
                <a:latin typeface="Arial Unicode MS" charset="0"/>
                <a:ea typeface="Arial Unicode MS" charset="0"/>
                <a:cs typeface="Arial Unicode MS" charset="0"/>
              </a:rPr>
              <a:t>bleibt Sieger!</a:t>
            </a:r>
          </a:p>
          <a:p>
            <a:pPr eaLnBrk="1" hangingPunct="1"/>
            <a:endParaRPr lang="en-US" dirty="0">
              <a:latin typeface="Arial" charset="0"/>
              <a:ea typeface=".Aqua かな"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33</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75966793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smtClean="0">
                <a:latin typeface="Arial" charset="0"/>
                <a:ea typeface=".Aqua かな" charset="0"/>
              </a:rPr>
              <a:t>Jesus bleibt Sieger</a:t>
            </a:r>
            <a:endParaRPr lang="en-US" dirty="0">
              <a:latin typeface="Arial" charset="0"/>
              <a:ea typeface=".Aqua かな" charset="0"/>
            </a:endParaRPr>
          </a:p>
        </p:txBody>
      </p:sp>
      <p:sp>
        <p:nvSpPr>
          <p:cNvPr id="4098" name="Rectangle 2"/>
          <p:cNvSpPr>
            <a:spLocks noGrp="1" noChangeArrowheads="1"/>
          </p:cNvSpPr>
          <p:nvPr>
            <p:ph idx="1"/>
          </p:nvPr>
        </p:nvSpPr>
        <p:spPr>
          <a:xfrm>
            <a:off x="453728" y="1132384"/>
            <a:ext cx="12385972" cy="7272808"/>
          </a:xfrm>
        </p:spPr>
        <p:txBody>
          <a:bodyPr/>
          <a:lstStyle/>
          <a:p>
            <a:pPr>
              <a:lnSpc>
                <a:spcPts val="4000"/>
              </a:lnSpc>
              <a:spcBef>
                <a:spcPct val="30000"/>
              </a:spcBef>
              <a:spcAft>
                <a:spcPts val="1272"/>
              </a:spcAft>
              <a:buFont typeface="Arial"/>
              <a:buChar char="•"/>
            </a:pPr>
            <a:r>
              <a:rPr lang="de-DE" sz="2800" dirty="0">
                <a:latin typeface="Arial Unicode MS" charset="0"/>
                <a:ea typeface="Arial Unicode MS" charset="0"/>
                <a:cs typeface="Arial Unicode MS" charset="0"/>
              </a:rPr>
              <a:t>Offenbarung: </a:t>
            </a:r>
            <a:r>
              <a:rPr lang="de-DE" sz="2800" dirty="0">
                <a:solidFill>
                  <a:srgbClr val="333399"/>
                </a:solidFill>
                <a:latin typeface="Arial Unicode MS" charset="0"/>
                <a:ea typeface="Arial Unicode MS" charset="0"/>
                <a:cs typeface="Arial Unicode MS" charset="0"/>
              </a:rPr>
              <a:t>zukünftiger Sieg Jesu </a:t>
            </a:r>
            <a:r>
              <a:rPr lang="de-DE" sz="2800" dirty="0">
                <a:latin typeface="Arial Unicode MS" charset="0"/>
                <a:ea typeface="Arial Unicode MS" charset="0"/>
                <a:cs typeface="Arial Unicode MS" charset="0"/>
              </a:rPr>
              <a:t>wird betont.</a:t>
            </a:r>
          </a:p>
          <a:p>
            <a:pPr>
              <a:lnSpc>
                <a:spcPts val="4000"/>
              </a:lnSpc>
              <a:spcBef>
                <a:spcPct val="30000"/>
              </a:spcBef>
              <a:spcAft>
                <a:spcPts val="1272"/>
              </a:spcAft>
              <a:buFont typeface="Arial"/>
              <a:buChar char="•"/>
            </a:pPr>
            <a:r>
              <a:rPr lang="de-DE" sz="2800" dirty="0" err="1">
                <a:solidFill>
                  <a:srgbClr val="333399"/>
                </a:solidFill>
                <a:latin typeface="Arial Unicode MS" charset="0"/>
                <a:ea typeface="Arial Unicode MS" charset="0"/>
                <a:cs typeface="Arial Unicode MS" charset="0"/>
              </a:rPr>
              <a:t>Offb</a:t>
            </a:r>
            <a:r>
              <a:rPr lang="de-DE" sz="2800" dirty="0">
                <a:solidFill>
                  <a:srgbClr val="333399"/>
                </a:solidFill>
                <a:latin typeface="Arial Unicode MS" charset="0"/>
                <a:ea typeface="Arial Unicode MS" charset="0"/>
                <a:cs typeface="Arial Unicode MS" charset="0"/>
              </a:rPr>
              <a:t>  12,11</a:t>
            </a:r>
            <a:r>
              <a:rPr lang="de-DE" sz="2800" dirty="0">
                <a:latin typeface="Arial Unicode MS" charset="0"/>
                <a:ea typeface="Arial Unicode MS" charset="0"/>
                <a:cs typeface="Arial Unicode MS" charset="0"/>
              </a:rPr>
              <a:t>: „Und sie </a:t>
            </a:r>
            <a:r>
              <a:rPr lang="de-DE" sz="2800" dirty="0">
                <a:solidFill>
                  <a:srgbClr val="333399"/>
                </a:solidFill>
                <a:latin typeface="Arial Unicode MS" charset="0"/>
                <a:ea typeface="Arial Unicode MS" charset="0"/>
                <a:cs typeface="Arial Unicode MS" charset="0"/>
              </a:rPr>
              <a:t>haben ihn überwunden durch das Blut des Lammes und durch das Wort ihres Zeugnisses</a:t>
            </a:r>
            <a:r>
              <a:rPr lang="de-DE" sz="2800" dirty="0">
                <a:latin typeface="Arial Unicode MS" charset="0"/>
                <a:ea typeface="Arial Unicode MS" charset="0"/>
                <a:cs typeface="Arial Unicode MS" charset="0"/>
              </a:rPr>
              <a:t>, und sie haben ihr Leben nicht geliebt bis zum Tod!“</a:t>
            </a:r>
          </a:p>
          <a:p>
            <a:pPr>
              <a:lnSpc>
                <a:spcPts val="4000"/>
              </a:lnSpc>
              <a:spcBef>
                <a:spcPct val="30000"/>
              </a:spcBef>
              <a:spcAft>
                <a:spcPts val="1272"/>
              </a:spcAft>
              <a:buFont typeface="Arial"/>
              <a:buChar char="•"/>
            </a:pPr>
            <a:r>
              <a:rPr lang="de-DE" sz="2800" dirty="0" err="1">
                <a:solidFill>
                  <a:srgbClr val="333399"/>
                </a:solidFill>
                <a:latin typeface="Arial Unicode MS" charset="0"/>
                <a:ea typeface="Arial Unicode MS" charset="0"/>
                <a:cs typeface="Arial Unicode MS" charset="0"/>
              </a:rPr>
              <a:t>Offb</a:t>
            </a:r>
            <a:r>
              <a:rPr lang="de-DE" sz="2800" dirty="0">
                <a:solidFill>
                  <a:srgbClr val="333399"/>
                </a:solidFill>
                <a:latin typeface="Arial Unicode MS" charset="0"/>
                <a:ea typeface="Arial Unicode MS" charset="0"/>
                <a:cs typeface="Arial Unicode MS" charset="0"/>
              </a:rPr>
              <a:t> 7,14-17</a:t>
            </a:r>
            <a:r>
              <a:rPr lang="de-DE" sz="2800" dirty="0">
                <a:solidFill>
                  <a:srgbClr val="000000"/>
                </a:solidFill>
                <a:latin typeface="Arial Unicode MS" charset="0"/>
                <a:ea typeface="Arial Unicode MS" charset="0"/>
                <a:cs typeface="Arial Unicode MS" charset="0"/>
              </a:rPr>
              <a:t>: „</a:t>
            </a:r>
            <a:r>
              <a:rPr lang="de-DE" sz="2800" dirty="0">
                <a:solidFill>
                  <a:srgbClr val="333399"/>
                </a:solidFill>
                <a:latin typeface="Arial Unicode MS" charset="0"/>
                <a:ea typeface="Arial Unicode MS" charset="0"/>
                <a:cs typeface="Arial Unicode MS" charset="0"/>
              </a:rPr>
              <a:t>Diese sind es, die aus der großen Trübsal kommen, und sie haben ihre Gewänder gewaschen und sie weiß gemacht im Blut des Lammes</a:t>
            </a:r>
            <a:r>
              <a:rPr lang="de-DE" sz="2800" dirty="0">
                <a:solidFill>
                  <a:srgbClr val="000000"/>
                </a:solidFill>
                <a:latin typeface="Arial Unicode MS" charset="0"/>
                <a:ea typeface="Arial Unicode MS" charset="0"/>
                <a:cs typeface="Arial Unicode MS" charset="0"/>
              </a:rPr>
              <a:t>. Darum sind sie vor dem Thron Gottes und dienen ihm Tag und Nacht in seinem </a:t>
            </a:r>
            <a:r>
              <a:rPr lang="de-DE" sz="2800" dirty="0" smtClean="0">
                <a:solidFill>
                  <a:srgbClr val="000000"/>
                </a:solidFill>
                <a:latin typeface="Arial Unicode MS" charset="0"/>
                <a:ea typeface="Arial Unicode MS" charset="0"/>
                <a:cs typeface="Arial Unicode MS" charset="0"/>
              </a:rPr>
              <a:t>Tempel</a:t>
            </a:r>
            <a:r>
              <a:rPr lang="de-DE" sz="2800" dirty="0">
                <a:solidFill>
                  <a:srgbClr val="000000"/>
                </a:solidFill>
                <a:latin typeface="Arial Unicode MS" charset="0"/>
                <a:ea typeface="Arial Unicode MS" charset="0"/>
                <a:cs typeface="Arial Unicode MS" charset="0"/>
              </a:rPr>
              <a:t>; und der auf dem Thron sitzt, wird über ihnen wohnen. Sie werden nicht mehr hungern, auch werden sie nicht mehr dürsten, noch wird die Sonne auf sie fallen noch irgendeine Glut; denn das Lamm, das in der Mitte des Thrones ist, wird sie hüten und sie leiten zu Wasserquellen des Lebens, </a:t>
            </a:r>
            <a:r>
              <a:rPr lang="de-DE" sz="2800" dirty="0">
                <a:solidFill>
                  <a:srgbClr val="333399"/>
                </a:solidFill>
                <a:latin typeface="Arial Unicode MS" charset="0"/>
                <a:ea typeface="Arial Unicode MS" charset="0"/>
                <a:cs typeface="Arial Unicode MS" charset="0"/>
              </a:rPr>
              <a:t>und Gott wird jede Träne von ihren Augen abwischen</a:t>
            </a:r>
            <a:r>
              <a:rPr lang="de-DE" sz="2800" dirty="0">
                <a:solidFill>
                  <a:srgbClr val="0000FF"/>
                </a:solidFill>
                <a:latin typeface="Arial Unicode MS" charset="0"/>
                <a:ea typeface="Arial Unicode MS" charset="0"/>
                <a:cs typeface="Arial Unicode MS" charset="0"/>
              </a:rPr>
              <a:t>.</a:t>
            </a:r>
            <a:r>
              <a:rPr lang="de-DE" sz="2800" dirty="0" smtClean="0">
                <a:solidFill>
                  <a:srgbClr val="000000"/>
                </a:solidFill>
                <a:latin typeface="Arial Unicode MS" charset="0"/>
                <a:ea typeface="Arial Unicode MS" charset="0"/>
                <a:cs typeface="Arial Unicode MS" charset="0"/>
              </a:rPr>
              <a:t>“</a:t>
            </a:r>
            <a:endParaRPr lang="de-DE" sz="2800" dirty="0">
              <a:solidFill>
                <a:srgbClr val="000000"/>
              </a:solidFill>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34</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990735148"/>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Jesus bleibt Sieger</a:t>
            </a:r>
            <a:endParaRPr lang="en-US" dirty="0">
              <a:latin typeface="Arial" charset="0"/>
              <a:ea typeface=".Aqua かな" charset="0"/>
            </a:endParaRPr>
          </a:p>
        </p:txBody>
      </p:sp>
      <p:sp>
        <p:nvSpPr>
          <p:cNvPr id="4098" name="Rectangle 2"/>
          <p:cNvSpPr>
            <a:spLocks noGrp="1" noChangeArrowheads="1"/>
          </p:cNvSpPr>
          <p:nvPr>
            <p:ph idx="1"/>
          </p:nvPr>
        </p:nvSpPr>
        <p:spPr>
          <a:xfrm>
            <a:off x="741760" y="1348408"/>
            <a:ext cx="12097940" cy="6817692"/>
          </a:xfrm>
        </p:spPr>
        <p:txBody>
          <a:bodyPr/>
          <a:lstStyle/>
          <a:p>
            <a:pPr>
              <a:lnSpc>
                <a:spcPts val="4400"/>
              </a:lnSpc>
              <a:spcBef>
                <a:spcPts val="1800"/>
              </a:spcBef>
              <a:spcAft>
                <a:spcPts val="1200"/>
              </a:spcAft>
              <a:buFont typeface="Arial"/>
              <a:buChar char="•"/>
            </a:pPr>
            <a:r>
              <a:rPr lang="de-DE" sz="2800" dirty="0" err="1">
                <a:solidFill>
                  <a:srgbClr val="333399"/>
                </a:solidFill>
                <a:latin typeface="Arial Unicode MS" charset="0"/>
                <a:ea typeface="Arial Unicode MS" charset="0"/>
                <a:cs typeface="Arial Unicode MS" charset="0"/>
              </a:rPr>
              <a:t>Offb</a:t>
            </a:r>
            <a:r>
              <a:rPr lang="de-DE" sz="2800" dirty="0">
                <a:solidFill>
                  <a:srgbClr val="333399"/>
                </a:solidFill>
                <a:latin typeface="Arial Unicode MS" charset="0"/>
                <a:ea typeface="Arial Unicode MS" charset="0"/>
                <a:cs typeface="Arial Unicode MS" charset="0"/>
              </a:rPr>
              <a:t> 11,15</a:t>
            </a:r>
            <a:r>
              <a:rPr lang="de-DE" sz="2800" dirty="0">
                <a:latin typeface="Arial Unicode MS" charset="0"/>
                <a:ea typeface="Arial Unicode MS" charset="0"/>
                <a:cs typeface="Arial Unicode MS" charset="0"/>
              </a:rPr>
              <a:t>: „Und der </a:t>
            </a:r>
            <a:r>
              <a:rPr lang="de-DE" sz="2800" dirty="0">
                <a:solidFill>
                  <a:srgbClr val="333399"/>
                </a:solidFill>
                <a:latin typeface="Arial Unicode MS" charset="0"/>
                <a:ea typeface="Arial Unicode MS" charset="0"/>
                <a:cs typeface="Arial Unicode MS" charset="0"/>
              </a:rPr>
              <a:t>siebente Engel posaunte</a:t>
            </a:r>
            <a:r>
              <a:rPr lang="de-DE" sz="2800" dirty="0">
                <a:latin typeface="Arial Unicode MS" charset="0"/>
                <a:ea typeface="Arial Unicode MS" charset="0"/>
                <a:cs typeface="Arial Unicode MS" charset="0"/>
              </a:rPr>
              <a:t>, und es geschahen laute Stimmen im Himmel, die sprachen: ‚</a:t>
            </a:r>
            <a:r>
              <a:rPr lang="de-DE" sz="2800" dirty="0">
                <a:solidFill>
                  <a:srgbClr val="333399"/>
                </a:solidFill>
                <a:latin typeface="Arial Unicode MS" charset="0"/>
                <a:ea typeface="Arial Unicode MS" charset="0"/>
                <a:cs typeface="Arial Unicode MS" charset="0"/>
              </a:rPr>
              <a:t>Das Reich der Welt unseres Herrn und seines Christus ist gekommen, und er wird herrschen in alle Ewigkeit</a:t>
            </a:r>
            <a:r>
              <a:rPr lang="de-DE" sz="2800" dirty="0">
                <a:latin typeface="Arial Unicode MS" charset="0"/>
                <a:ea typeface="Arial Unicode MS" charset="0"/>
                <a:cs typeface="Arial Unicode MS" charset="0"/>
              </a:rPr>
              <a:t>.‘“</a:t>
            </a:r>
          </a:p>
          <a:p>
            <a:pPr>
              <a:lnSpc>
                <a:spcPts val="4400"/>
              </a:lnSpc>
              <a:spcBef>
                <a:spcPts val="1800"/>
              </a:spcBef>
              <a:spcAft>
                <a:spcPts val="1200"/>
              </a:spcAft>
              <a:buFont typeface="Arial"/>
              <a:buChar char="•"/>
            </a:pPr>
            <a:r>
              <a:rPr lang="de-DE" sz="2800" dirty="0">
                <a:solidFill>
                  <a:srgbClr val="333399"/>
                </a:solidFill>
                <a:latin typeface="Arial Unicode MS" charset="0"/>
                <a:ea typeface="Arial Unicode MS" charset="0"/>
                <a:cs typeface="Arial Unicode MS" charset="0"/>
              </a:rPr>
              <a:t>2. Petr 1,19</a:t>
            </a:r>
            <a:r>
              <a:rPr lang="de-DE" sz="2800" dirty="0">
                <a:latin typeface="Arial Unicode MS" charset="0"/>
                <a:ea typeface="Arial Unicode MS" charset="0"/>
                <a:cs typeface="Arial Unicode MS" charset="0"/>
              </a:rPr>
              <a:t>: „Und so besitzen wir </a:t>
            </a:r>
            <a:r>
              <a:rPr lang="de-DE" sz="2800" dirty="0">
                <a:solidFill>
                  <a:srgbClr val="333399"/>
                </a:solidFill>
                <a:latin typeface="Arial Unicode MS" charset="0"/>
                <a:ea typeface="Arial Unicode MS" charset="0"/>
                <a:cs typeface="Arial Unicode MS" charset="0"/>
              </a:rPr>
              <a:t>das prophetische Wort </a:t>
            </a:r>
            <a:r>
              <a:rPr lang="de-DE" sz="2800" dirty="0">
                <a:latin typeface="Arial Unicode MS" charset="0"/>
                <a:ea typeface="Arial Unicode MS" charset="0"/>
                <a:cs typeface="Arial Unicode MS" charset="0"/>
              </a:rPr>
              <a:t>[um so] fester, und ihr tut gut, </a:t>
            </a:r>
            <a:r>
              <a:rPr lang="de-DE" sz="2800" dirty="0">
                <a:solidFill>
                  <a:srgbClr val="333399"/>
                </a:solidFill>
                <a:latin typeface="Arial Unicode MS" charset="0"/>
                <a:ea typeface="Arial Unicode MS" charset="0"/>
                <a:cs typeface="Arial Unicode MS" charset="0"/>
              </a:rPr>
              <a:t>darauf zu achten als auf eine Lampe, die an einem dunklen Ort leuchtet</a:t>
            </a:r>
            <a:r>
              <a:rPr lang="de-DE" sz="2800" dirty="0">
                <a:latin typeface="Arial Unicode MS" charset="0"/>
                <a:ea typeface="Arial Unicode MS" charset="0"/>
                <a:cs typeface="Arial Unicode MS" charset="0"/>
              </a:rPr>
              <a:t>, bis der Tag anbricht und der Morgenstern in euren Herzen aufgeht.“</a:t>
            </a:r>
          </a:p>
          <a:p>
            <a:pPr>
              <a:lnSpc>
                <a:spcPts val="4400"/>
              </a:lnSpc>
              <a:spcBef>
                <a:spcPts val="1800"/>
              </a:spcBef>
              <a:spcAft>
                <a:spcPts val="1200"/>
              </a:spcAft>
              <a:buFont typeface="Arial"/>
              <a:buChar char="•"/>
            </a:pPr>
            <a:r>
              <a:rPr lang="de-DE" sz="2800" dirty="0" err="1">
                <a:solidFill>
                  <a:srgbClr val="333399"/>
                </a:solidFill>
                <a:latin typeface="Arial Unicode MS" charset="0"/>
                <a:ea typeface="Arial Unicode MS" charset="0"/>
                <a:cs typeface="Arial Unicode MS" charset="0"/>
              </a:rPr>
              <a:t>Lk</a:t>
            </a:r>
            <a:r>
              <a:rPr lang="de-DE" sz="2800" dirty="0">
                <a:solidFill>
                  <a:srgbClr val="333399"/>
                </a:solidFill>
                <a:latin typeface="Arial Unicode MS" charset="0"/>
                <a:ea typeface="Arial Unicode MS" charset="0"/>
                <a:cs typeface="Arial Unicode MS" charset="0"/>
              </a:rPr>
              <a:t> 21,28</a:t>
            </a:r>
            <a:r>
              <a:rPr lang="de-DE" sz="2800" dirty="0">
                <a:latin typeface="Arial Unicode MS" charset="0"/>
                <a:ea typeface="Arial Unicode MS" charset="0"/>
                <a:cs typeface="Arial Unicode MS" charset="0"/>
              </a:rPr>
              <a:t>: „Wenn aber diese Dinge anfangen zu geschehen, </a:t>
            </a:r>
            <a:r>
              <a:rPr lang="de-DE" sz="2800" dirty="0">
                <a:solidFill>
                  <a:srgbClr val="333399"/>
                </a:solidFill>
                <a:latin typeface="Arial Unicode MS" charset="0"/>
                <a:ea typeface="Arial Unicode MS" charset="0"/>
                <a:cs typeface="Arial Unicode MS" charset="0"/>
              </a:rPr>
              <a:t>so blickt auf und hebt eure Häupter empor, weil eure Erlösung naht</a:t>
            </a:r>
            <a:r>
              <a:rPr lang="de-DE" sz="2800" dirty="0">
                <a:latin typeface="Arial Unicode MS" charset="0"/>
                <a:ea typeface="Arial Unicode MS" charset="0"/>
                <a:cs typeface="Arial Unicode MS" charset="0"/>
              </a:rPr>
              <a:t>.</a:t>
            </a:r>
            <a:r>
              <a:rPr lang="de-DE" sz="2800" dirty="0" smtClean="0">
                <a:latin typeface="Arial Unicode MS" charset="0"/>
                <a:ea typeface="Arial Unicode MS" charset="0"/>
                <a:cs typeface="Arial Unicode MS" charset="0"/>
              </a:rPr>
              <a:t>“</a:t>
            </a:r>
            <a:endParaRPr lang="de-DE" sz="28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35</a:t>
            </a:fld>
            <a:endParaRPr lang="en-US" sz="2000">
              <a:solidFill>
                <a:srgbClr val="FFFFFF"/>
              </a:solidFill>
              <a:cs typeface="Frutiger Next Pro Light" charset="0"/>
            </a:endParaRPr>
          </a:p>
        </p:txBody>
      </p:sp>
    </p:spTree>
    <p:extLst>
      <p:ext uri="{BB962C8B-B14F-4D97-AF65-F5344CB8AC3E}">
        <p14:creationId xmlns:p14="http://schemas.microsoft.com/office/powerpoint/2010/main" val="427765558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smtClean="0">
                <a:latin typeface="Arial" charset="0"/>
                <a:ea typeface=".Aqua かな" charset="0"/>
              </a:rPr>
              <a:t>Einführung</a:t>
            </a:r>
            <a:endParaRPr lang="en-US" dirty="0">
              <a:latin typeface="Arial" charset="0"/>
              <a:ea typeface=".Aqua かな" charset="0"/>
            </a:endParaRPr>
          </a:p>
        </p:txBody>
      </p:sp>
      <p:sp>
        <p:nvSpPr>
          <p:cNvPr id="4098" name="Rectangle 2"/>
          <p:cNvSpPr>
            <a:spLocks noGrp="1" noChangeArrowheads="1"/>
          </p:cNvSpPr>
          <p:nvPr>
            <p:ph idx="1"/>
          </p:nvPr>
        </p:nvSpPr>
        <p:spPr>
          <a:xfrm>
            <a:off x="471488" y="1204392"/>
            <a:ext cx="12368212" cy="7272808"/>
          </a:xfrm>
        </p:spPr>
        <p:txBody>
          <a:bodyPr/>
          <a:lstStyle/>
          <a:p>
            <a:pPr>
              <a:lnSpc>
                <a:spcPts val="3500"/>
              </a:lnSpc>
              <a:spcBef>
                <a:spcPts val="1600"/>
              </a:spcBef>
              <a:spcAft>
                <a:spcPts val="1224"/>
              </a:spcAft>
              <a:buFont typeface="Arial"/>
              <a:buChar char="•"/>
            </a:pPr>
            <a:r>
              <a:rPr lang="de-DE" sz="2600" dirty="0">
                <a:latin typeface="Arial Unicode MS" charset="0"/>
                <a:ea typeface="Arial Unicode MS" charset="0"/>
                <a:cs typeface="Arial Unicode MS" charset="0"/>
              </a:rPr>
              <a:t>„</a:t>
            </a:r>
            <a:r>
              <a:rPr lang="de-DE" sz="2400" dirty="0">
                <a:latin typeface="Arial Unicode MS" charset="0"/>
                <a:ea typeface="Arial Unicode MS" charset="0"/>
                <a:cs typeface="Arial Unicode MS" charset="0"/>
              </a:rPr>
              <a:t>Antichrist“: </a:t>
            </a:r>
            <a:r>
              <a:rPr lang="de-DE" sz="2400" i="1" dirty="0" err="1">
                <a:solidFill>
                  <a:schemeClr val="accent2"/>
                </a:solidFill>
                <a:latin typeface="Arial Unicode MS" charset="0"/>
                <a:ea typeface="Arial Unicode MS" charset="0"/>
                <a:cs typeface="Arial Unicode MS" charset="0"/>
              </a:rPr>
              <a:t>anti</a:t>
            </a:r>
            <a:r>
              <a:rPr lang="de-DE" sz="2400" dirty="0">
                <a:solidFill>
                  <a:schemeClr val="accent2"/>
                </a:solidFill>
                <a:latin typeface="Arial Unicode MS" charset="0"/>
                <a:ea typeface="Arial Unicode MS" charset="0"/>
                <a:cs typeface="Arial Unicode MS" charset="0"/>
              </a:rPr>
              <a:t> </a:t>
            </a:r>
            <a:r>
              <a:rPr lang="de-DE" sz="2400" dirty="0" smtClean="0">
                <a:solidFill>
                  <a:schemeClr val="accent2"/>
                </a:solidFill>
                <a:latin typeface="Arial Unicode MS" charset="0"/>
                <a:ea typeface="Arial Unicode MS" charset="0"/>
                <a:cs typeface="Arial Unicode MS" charset="0"/>
              </a:rPr>
              <a:t> = </a:t>
            </a:r>
            <a:r>
              <a:rPr lang="de-DE" sz="2400" dirty="0" smtClean="0">
                <a:latin typeface="Arial Unicode MS" charset="0"/>
                <a:ea typeface="Arial Unicode MS" charset="0"/>
                <a:cs typeface="Arial Unicode MS" charset="0"/>
              </a:rPr>
              <a:t>„</a:t>
            </a:r>
            <a:r>
              <a:rPr lang="de-DE" sz="2400" dirty="0">
                <a:latin typeface="Arial Unicode MS" charset="0"/>
                <a:ea typeface="Arial Unicode MS" charset="0"/>
                <a:cs typeface="Arial Unicode MS" charset="0"/>
              </a:rPr>
              <a:t>gegen, anstelle von“ und </a:t>
            </a:r>
            <a:r>
              <a:rPr lang="de-DE" sz="2400" i="1" dirty="0">
                <a:solidFill>
                  <a:srgbClr val="333399"/>
                </a:solidFill>
                <a:latin typeface="Arial Unicode MS" charset="0"/>
                <a:ea typeface="Arial Unicode MS" charset="0"/>
                <a:cs typeface="Arial Unicode MS" charset="0"/>
              </a:rPr>
              <a:t>Christos</a:t>
            </a:r>
            <a:r>
              <a:rPr lang="de-DE" sz="2400" dirty="0">
                <a:solidFill>
                  <a:srgbClr val="333399"/>
                </a:solidFill>
                <a:latin typeface="Arial Unicode MS" charset="0"/>
                <a:ea typeface="Arial Unicode MS" charset="0"/>
                <a:cs typeface="Arial Unicode MS" charset="0"/>
              </a:rPr>
              <a:t> </a:t>
            </a:r>
            <a:r>
              <a:rPr lang="de-DE" sz="2400" dirty="0" smtClean="0">
                <a:solidFill>
                  <a:srgbClr val="333399"/>
                </a:solidFill>
                <a:latin typeface="Arial Unicode MS" charset="0"/>
                <a:ea typeface="Arial Unicode MS" charset="0"/>
                <a:cs typeface="Arial Unicode MS" charset="0"/>
              </a:rPr>
              <a:t>= </a:t>
            </a:r>
            <a:r>
              <a:rPr lang="de-DE" sz="2400" dirty="0" smtClean="0">
                <a:latin typeface="Arial Unicode MS" charset="0"/>
                <a:ea typeface="Arial Unicode MS" charset="0"/>
                <a:cs typeface="Arial Unicode MS" charset="0"/>
              </a:rPr>
              <a:t>„</a:t>
            </a:r>
            <a:r>
              <a:rPr lang="de-DE" sz="2400" dirty="0">
                <a:latin typeface="Arial Unicode MS" charset="0"/>
                <a:ea typeface="Arial Unicode MS" charset="0"/>
                <a:cs typeface="Arial Unicode MS" charset="0"/>
              </a:rPr>
              <a:t>Gesalbter“ (Messias): </a:t>
            </a:r>
            <a:r>
              <a:rPr lang="de-DE" sz="2400" dirty="0">
                <a:solidFill>
                  <a:srgbClr val="333399"/>
                </a:solidFill>
                <a:latin typeface="Arial Unicode MS" charset="0"/>
                <a:ea typeface="Arial Unicode MS" charset="0"/>
                <a:cs typeface="Arial Unicode MS" charset="0"/>
              </a:rPr>
              <a:t>Antichristus</a:t>
            </a:r>
            <a:r>
              <a:rPr lang="de-DE" sz="2400" dirty="0">
                <a:latin typeface="Arial Unicode MS" charset="0"/>
                <a:ea typeface="Arial Unicode MS" charset="0"/>
                <a:cs typeface="Arial Unicode MS" charset="0"/>
              </a:rPr>
              <a:t>.</a:t>
            </a:r>
          </a:p>
          <a:p>
            <a:pPr>
              <a:lnSpc>
                <a:spcPts val="3500"/>
              </a:lnSpc>
              <a:spcBef>
                <a:spcPts val="1600"/>
              </a:spcBef>
              <a:spcAft>
                <a:spcPts val="1224"/>
              </a:spcAft>
              <a:buFont typeface="Arial"/>
              <a:buChar char="•"/>
            </a:pPr>
            <a:r>
              <a:rPr lang="de-DE" sz="2400" dirty="0">
                <a:latin typeface="Arial Unicode MS" charset="0"/>
                <a:ea typeface="Arial Unicode MS" charset="0"/>
                <a:cs typeface="Arial Unicode MS" charset="0"/>
              </a:rPr>
              <a:t>Im Neuen Testament </a:t>
            </a:r>
            <a:r>
              <a:rPr lang="de-DE" sz="2400" dirty="0" smtClean="0">
                <a:solidFill>
                  <a:srgbClr val="333399"/>
                </a:solidFill>
                <a:latin typeface="Arial Unicode MS" charset="0"/>
                <a:ea typeface="Arial Unicode MS" charset="0"/>
                <a:cs typeface="Arial Unicode MS" charset="0"/>
              </a:rPr>
              <a:t>an </a:t>
            </a:r>
            <a:r>
              <a:rPr lang="de-DE" sz="2400" dirty="0">
                <a:solidFill>
                  <a:srgbClr val="333399"/>
                </a:solidFill>
                <a:latin typeface="Arial Unicode MS" charset="0"/>
                <a:ea typeface="Arial Unicode MS" charset="0"/>
                <a:cs typeface="Arial Unicode MS" charset="0"/>
              </a:rPr>
              <a:t>vier Stellen</a:t>
            </a:r>
            <a:r>
              <a:rPr lang="de-DE" sz="2400" dirty="0">
                <a:latin typeface="Arial Unicode MS" charset="0"/>
                <a:ea typeface="Arial Unicode MS" charset="0"/>
                <a:cs typeface="Arial Unicode MS" charset="0"/>
              </a:rPr>
              <a:t>:</a:t>
            </a:r>
          </a:p>
          <a:p>
            <a:pPr lvl="1">
              <a:lnSpc>
                <a:spcPts val="3500"/>
              </a:lnSpc>
              <a:spcBef>
                <a:spcPts val="1600"/>
              </a:spcBef>
              <a:spcAft>
                <a:spcPts val="1224"/>
              </a:spcAft>
              <a:buFont typeface="Arial"/>
              <a:buChar char="•"/>
            </a:pPr>
            <a:r>
              <a:rPr lang="de-DE" sz="2400" dirty="0">
                <a:solidFill>
                  <a:srgbClr val="333399"/>
                </a:solidFill>
                <a:latin typeface="Arial Unicode MS" charset="0"/>
                <a:ea typeface="Arial Unicode MS" charset="0"/>
                <a:cs typeface="Arial Unicode MS" charset="0"/>
              </a:rPr>
              <a:t>1. </a:t>
            </a:r>
            <a:r>
              <a:rPr lang="de-DE" sz="2400" dirty="0" err="1">
                <a:solidFill>
                  <a:srgbClr val="333399"/>
                </a:solidFill>
                <a:latin typeface="Arial Unicode MS" charset="0"/>
                <a:ea typeface="Arial Unicode MS" charset="0"/>
                <a:cs typeface="Arial Unicode MS" charset="0"/>
              </a:rPr>
              <a:t>Joh</a:t>
            </a:r>
            <a:r>
              <a:rPr lang="de-DE" sz="2400" dirty="0">
                <a:solidFill>
                  <a:srgbClr val="333399"/>
                </a:solidFill>
                <a:latin typeface="Arial Unicode MS" charset="0"/>
                <a:ea typeface="Arial Unicode MS" charset="0"/>
                <a:cs typeface="Arial Unicode MS" charset="0"/>
              </a:rPr>
              <a:t> 2,18</a:t>
            </a:r>
            <a:r>
              <a:rPr lang="de-DE" sz="2400" dirty="0">
                <a:latin typeface="Arial Unicode MS" charset="0"/>
                <a:ea typeface="Arial Unicode MS" charset="0"/>
                <a:cs typeface="Arial Unicode MS" charset="0"/>
              </a:rPr>
              <a:t>: </a:t>
            </a:r>
            <a:r>
              <a:rPr lang="de-DE" sz="2400" dirty="0">
                <a:solidFill>
                  <a:srgbClr val="000000"/>
                </a:solidFill>
                <a:latin typeface="Arial Unicode MS" charset="0"/>
                <a:ea typeface="Arial Unicode MS" charset="0"/>
                <a:cs typeface="Arial Unicode MS" charset="0"/>
              </a:rPr>
              <a:t>„Kinder, es ist die letzte Stunde, und wie ihr gehört habt, </a:t>
            </a:r>
            <a:r>
              <a:rPr lang="de-DE" sz="2400" dirty="0">
                <a:solidFill>
                  <a:srgbClr val="333399"/>
                </a:solidFill>
                <a:latin typeface="Arial Unicode MS" charset="0"/>
                <a:ea typeface="Arial Unicode MS" charset="0"/>
                <a:cs typeface="Arial Unicode MS" charset="0"/>
              </a:rPr>
              <a:t>dass der </a:t>
            </a:r>
            <a:r>
              <a:rPr lang="de-DE" sz="2400" b="1" dirty="0">
                <a:solidFill>
                  <a:srgbClr val="333399"/>
                </a:solidFill>
                <a:latin typeface="Arial Unicode MS" charset="0"/>
                <a:ea typeface="Arial Unicode MS" charset="0"/>
                <a:cs typeface="Arial Unicode MS" charset="0"/>
              </a:rPr>
              <a:t>Antichristus</a:t>
            </a:r>
            <a:r>
              <a:rPr lang="de-DE" sz="2400" dirty="0">
                <a:solidFill>
                  <a:srgbClr val="333399"/>
                </a:solidFill>
                <a:latin typeface="Arial Unicode MS" charset="0"/>
                <a:ea typeface="Arial Unicode MS" charset="0"/>
                <a:cs typeface="Arial Unicode MS" charset="0"/>
              </a:rPr>
              <a:t> kommt, so sind auch jetzt viele </a:t>
            </a:r>
            <a:r>
              <a:rPr lang="de-DE" sz="2400" b="1" dirty="0" err="1">
                <a:solidFill>
                  <a:srgbClr val="333399"/>
                </a:solidFill>
                <a:latin typeface="Arial Unicode MS" charset="0"/>
                <a:ea typeface="Arial Unicode MS" charset="0"/>
                <a:cs typeface="Arial Unicode MS" charset="0"/>
              </a:rPr>
              <a:t>Antichristusse</a:t>
            </a:r>
            <a:r>
              <a:rPr lang="de-DE" sz="2400" dirty="0">
                <a:solidFill>
                  <a:srgbClr val="333399"/>
                </a:solidFill>
                <a:latin typeface="Arial Unicode MS" charset="0"/>
                <a:ea typeface="Arial Unicode MS" charset="0"/>
                <a:cs typeface="Arial Unicode MS" charset="0"/>
              </a:rPr>
              <a:t> aufgetreten</a:t>
            </a:r>
            <a:r>
              <a:rPr lang="de-DE" sz="2400" dirty="0">
                <a:solidFill>
                  <a:srgbClr val="000000"/>
                </a:solidFill>
                <a:latin typeface="Arial Unicode MS" charset="0"/>
                <a:ea typeface="Arial Unicode MS" charset="0"/>
                <a:cs typeface="Arial Unicode MS" charset="0"/>
              </a:rPr>
              <a:t>; daher wissen wir, dass es die letzte Stunde ist.“</a:t>
            </a:r>
          </a:p>
          <a:p>
            <a:pPr lvl="1">
              <a:lnSpc>
                <a:spcPts val="3500"/>
              </a:lnSpc>
              <a:spcBef>
                <a:spcPts val="1600"/>
              </a:spcBef>
              <a:spcAft>
                <a:spcPts val="1224"/>
              </a:spcAft>
              <a:buFont typeface="Arial"/>
              <a:buChar char="•"/>
            </a:pPr>
            <a:r>
              <a:rPr lang="de-DE" sz="2400" dirty="0">
                <a:solidFill>
                  <a:srgbClr val="333399"/>
                </a:solidFill>
                <a:latin typeface="Arial Unicode MS" charset="0"/>
                <a:ea typeface="Arial Unicode MS" charset="0"/>
                <a:cs typeface="Arial Unicode MS" charset="0"/>
              </a:rPr>
              <a:t>1. </a:t>
            </a:r>
            <a:r>
              <a:rPr lang="de-DE" sz="2400" dirty="0" err="1">
                <a:solidFill>
                  <a:srgbClr val="333399"/>
                </a:solidFill>
                <a:latin typeface="Arial Unicode MS" charset="0"/>
                <a:ea typeface="Arial Unicode MS" charset="0"/>
                <a:cs typeface="Arial Unicode MS" charset="0"/>
              </a:rPr>
              <a:t>Joh</a:t>
            </a:r>
            <a:r>
              <a:rPr lang="de-DE" sz="2400" dirty="0">
                <a:solidFill>
                  <a:srgbClr val="333399"/>
                </a:solidFill>
                <a:latin typeface="Arial Unicode MS" charset="0"/>
                <a:ea typeface="Arial Unicode MS" charset="0"/>
                <a:cs typeface="Arial Unicode MS" charset="0"/>
              </a:rPr>
              <a:t> 2,22</a:t>
            </a:r>
            <a:r>
              <a:rPr lang="de-DE" sz="2400" dirty="0">
                <a:latin typeface="Arial Unicode MS" charset="0"/>
                <a:ea typeface="Arial Unicode MS" charset="0"/>
                <a:cs typeface="Arial Unicode MS" charset="0"/>
              </a:rPr>
              <a:t>: </a:t>
            </a:r>
            <a:r>
              <a:rPr lang="de-DE" sz="2400" dirty="0">
                <a:solidFill>
                  <a:srgbClr val="000000"/>
                </a:solidFill>
                <a:latin typeface="Arial Unicode MS" charset="0"/>
                <a:ea typeface="Arial Unicode MS" charset="0"/>
                <a:cs typeface="Arial Unicode MS" charset="0"/>
              </a:rPr>
              <a:t>„Wer ist der Lügner, wenn nicht der, der leugnet, dass Jesus der Christus ist? </a:t>
            </a:r>
            <a:r>
              <a:rPr lang="de-DE" sz="2400" dirty="0">
                <a:solidFill>
                  <a:srgbClr val="333399"/>
                </a:solidFill>
                <a:latin typeface="Arial Unicode MS" charset="0"/>
                <a:ea typeface="Arial Unicode MS" charset="0"/>
                <a:cs typeface="Arial Unicode MS" charset="0"/>
              </a:rPr>
              <a:t>Der ist der </a:t>
            </a:r>
            <a:r>
              <a:rPr lang="de-DE" sz="2400" b="1" dirty="0">
                <a:solidFill>
                  <a:srgbClr val="333399"/>
                </a:solidFill>
                <a:latin typeface="Arial Unicode MS" charset="0"/>
                <a:ea typeface="Arial Unicode MS" charset="0"/>
                <a:cs typeface="Arial Unicode MS" charset="0"/>
              </a:rPr>
              <a:t>Antichristus</a:t>
            </a:r>
            <a:r>
              <a:rPr lang="de-DE" sz="2400" dirty="0">
                <a:solidFill>
                  <a:srgbClr val="000000"/>
                </a:solidFill>
                <a:latin typeface="Arial Unicode MS" charset="0"/>
                <a:ea typeface="Arial Unicode MS" charset="0"/>
                <a:cs typeface="Arial Unicode MS" charset="0"/>
              </a:rPr>
              <a:t>, der den Vater und den Sohn leugnet.“</a:t>
            </a:r>
          </a:p>
          <a:p>
            <a:pPr lvl="1">
              <a:lnSpc>
                <a:spcPts val="3500"/>
              </a:lnSpc>
              <a:spcBef>
                <a:spcPts val="1600"/>
              </a:spcBef>
              <a:spcAft>
                <a:spcPts val="1224"/>
              </a:spcAft>
              <a:buFont typeface="Arial"/>
              <a:buChar char="•"/>
            </a:pPr>
            <a:r>
              <a:rPr lang="de-DE" sz="2400" dirty="0">
                <a:solidFill>
                  <a:srgbClr val="333399"/>
                </a:solidFill>
                <a:latin typeface="Arial Unicode MS" charset="0"/>
                <a:ea typeface="Arial Unicode MS" charset="0"/>
                <a:cs typeface="Arial Unicode MS" charset="0"/>
              </a:rPr>
              <a:t>1. </a:t>
            </a:r>
            <a:r>
              <a:rPr lang="de-DE" sz="2400" dirty="0" err="1">
                <a:solidFill>
                  <a:srgbClr val="333399"/>
                </a:solidFill>
                <a:latin typeface="Arial Unicode MS" charset="0"/>
                <a:ea typeface="Arial Unicode MS" charset="0"/>
                <a:cs typeface="Arial Unicode MS" charset="0"/>
              </a:rPr>
              <a:t>Joh</a:t>
            </a:r>
            <a:r>
              <a:rPr lang="de-DE" sz="2400" dirty="0">
                <a:solidFill>
                  <a:srgbClr val="333399"/>
                </a:solidFill>
                <a:latin typeface="Arial Unicode MS" charset="0"/>
                <a:ea typeface="Arial Unicode MS" charset="0"/>
                <a:cs typeface="Arial Unicode MS" charset="0"/>
              </a:rPr>
              <a:t> </a:t>
            </a:r>
            <a:r>
              <a:rPr lang="de-DE" sz="2400" dirty="0" smtClean="0">
                <a:solidFill>
                  <a:srgbClr val="333399"/>
                </a:solidFill>
                <a:latin typeface="Arial Unicode MS" charset="0"/>
                <a:ea typeface="Arial Unicode MS" charset="0"/>
                <a:cs typeface="Arial Unicode MS" charset="0"/>
              </a:rPr>
              <a:t>4,2b-3</a:t>
            </a:r>
            <a:r>
              <a:rPr lang="de-DE" sz="2400" dirty="0">
                <a:latin typeface="Arial Unicode MS" charset="0"/>
                <a:ea typeface="Arial Unicode MS" charset="0"/>
                <a:cs typeface="Arial Unicode MS" charset="0"/>
              </a:rPr>
              <a:t>: </a:t>
            </a:r>
            <a:r>
              <a:rPr lang="de-DE" sz="2400" dirty="0" smtClean="0">
                <a:solidFill>
                  <a:srgbClr val="000000"/>
                </a:solidFill>
                <a:latin typeface="Arial Unicode MS" charset="0"/>
                <a:ea typeface="Arial Unicode MS" charset="0"/>
                <a:cs typeface="Arial Unicode MS" charset="0"/>
              </a:rPr>
              <a:t>„</a:t>
            </a:r>
            <a:r>
              <a:rPr lang="de-CH" sz="2400" dirty="0">
                <a:latin typeface="Arial Unicode MS" charset="0"/>
                <a:ea typeface="Arial Unicode MS" charset="0"/>
                <a:cs typeface="Arial Unicode MS" charset="0"/>
              </a:rPr>
              <a:t> Ein jeder Geist, der bekennt, dass Jesus Christus in das Fleisch gekommen ist, der ist von Gott; </a:t>
            </a:r>
            <a:r>
              <a:rPr lang="de-DE" sz="2400" dirty="0" smtClean="0">
                <a:solidFill>
                  <a:srgbClr val="333399"/>
                </a:solidFill>
                <a:latin typeface="Arial Unicode MS" charset="0"/>
                <a:ea typeface="Arial Unicode MS" charset="0"/>
                <a:cs typeface="Arial Unicode MS" charset="0"/>
              </a:rPr>
              <a:t>und </a:t>
            </a:r>
            <a:r>
              <a:rPr lang="de-DE" sz="2400" dirty="0">
                <a:solidFill>
                  <a:srgbClr val="333399"/>
                </a:solidFill>
                <a:latin typeface="Arial Unicode MS" charset="0"/>
                <a:ea typeface="Arial Unicode MS" charset="0"/>
                <a:cs typeface="Arial Unicode MS" charset="0"/>
              </a:rPr>
              <a:t>jeder Geist, der nicht Jesus bekennt, ist nicht aus Gott</a:t>
            </a:r>
            <a:r>
              <a:rPr lang="de-DE" sz="2400" dirty="0">
                <a:solidFill>
                  <a:srgbClr val="000000"/>
                </a:solidFill>
                <a:latin typeface="Arial Unicode MS" charset="0"/>
                <a:ea typeface="Arial Unicode MS" charset="0"/>
                <a:cs typeface="Arial Unicode MS" charset="0"/>
              </a:rPr>
              <a:t>; und </a:t>
            </a:r>
            <a:r>
              <a:rPr lang="de-DE" sz="2400" dirty="0">
                <a:solidFill>
                  <a:srgbClr val="333399"/>
                </a:solidFill>
                <a:latin typeface="Arial Unicode MS" charset="0"/>
                <a:ea typeface="Arial Unicode MS" charset="0"/>
                <a:cs typeface="Arial Unicode MS" charset="0"/>
              </a:rPr>
              <a:t>dies ist der [Geist] des </a:t>
            </a:r>
            <a:r>
              <a:rPr lang="de-DE" sz="2400" b="1" dirty="0">
                <a:solidFill>
                  <a:srgbClr val="333399"/>
                </a:solidFill>
                <a:latin typeface="Arial Unicode MS" charset="0"/>
                <a:ea typeface="Arial Unicode MS" charset="0"/>
                <a:cs typeface="Arial Unicode MS" charset="0"/>
              </a:rPr>
              <a:t>Antichristus</a:t>
            </a:r>
            <a:r>
              <a:rPr lang="de-DE" sz="2400" dirty="0">
                <a:solidFill>
                  <a:srgbClr val="000000"/>
                </a:solidFill>
                <a:latin typeface="Arial Unicode MS" charset="0"/>
                <a:ea typeface="Arial Unicode MS" charset="0"/>
                <a:cs typeface="Arial Unicode MS" charset="0"/>
              </a:rPr>
              <a:t>, von dem ihr gehört habt, dass er komme, und jetzt ist er schon in der Welt.“</a:t>
            </a:r>
          </a:p>
          <a:p>
            <a:pPr>
              <a:lnSpc>
                <a:spcPct val="90000"/>
              </a:lnSpc>
            </a:pPr>
            <a:endParaRPr lang="de-DE" sz="4400" dirty="0">
              <a:latin typeface="Arial Rounded MT Bold"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4</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07255975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Einführung</a:t>
            </a:r>
            <a:endParaRPr lang="en-US" dirty="0">
              <a:latin typeface="Arial" charset="0"/>
              <a:ea typeface=".Aqua かな" charset="0"/>
            </a:endParaRPr>
          </a:p>
        </p:txBody>
      </p:sp>
      <p:sp>
        <p:nvSpPr>
          <p:cNvPr id="4098" name="Rectangle 2"/>
          <p:cNvSpPr>
            <a:spLocks noGrp="1" noChangeArrowheads="1"/>
          </p:cNvSpPr>
          <p:nvPr>
            <p:ph idx="1"/>
          </p:nvPr>
        </p:nvSpPr>
        <p:spPr>
          <a:xfrm>
            <a:off x="453728" y="1204392"/>
            <a:ext cx="12385972" cy="7128792"/>
          </a:xfrm>
        </p:spPr>
        <p:txBody>
          <a:bodyPr/>
          <a:lstStyle/>
          <a:p>
            <a:pPr lvl="1">
              <a:lnSpc>
                <a:spcPts val="3660"/>
              </a:lnSpc>
              <a:spcAft>
                <a:spcPts val="1032"/>
              </a:spcAft>
              <a:buFont typeface="Arial"/>
              <a:buChar char="•"/>
            </a:pPr>
            <a:r>
              <a:rPr lang="de-DE" sz="2600" dirty="0">
                <a:solidFill>
                  <a:srgbClr val="333399"/>
                </a:solidFill>
                <a:latin typeface="Arial Unicode MS" charset="0"/>
                <a:ea typeface="Arial Unicode MS" charset="0"/>
                <a:cs typeface="Arial Unicode MS" charset="0"/>
              </a:rPr>
              <a:t>2. </a:t>
            </a:r>
            <a:r>
              <a:rPr lang="de-DE" sz="2600" dirty="0" err="1">
                <a:solidFill>
                  <a:srgbClr val="333399"/>
                </a:solidFill>
                <a:latin typeface="Arial Unicode MS" charset="0"/>
                <a:ea typeface="Arial Unicode MS" charset="0"/>
                <a:cs typeface="Arial Unicode MS" charset="0"/>
              </a:rPr>
              <a:t>Joh</a:t>
            </a:r>
            <a:r>
              <a:rPr lang="de-DE" sz="2600" dirty="0">
                <a:solidFill>
                  <a:srgbClr val="333399"/>
                </a:solidFill>
                <a:latin typeface="Arial Unicode MS" charset="0"/>
                <a:ea typeface="Arial Unicode MS" charset="0"/>
                <a:cs typeface="Arial Unicode MS" charset="0"/>
              </a:rPr>
              <a:t> 7</a:t>
            </a:r>
            <a:r>
              <a:rPr lang="de-DE" sz="2600" dirty="0">
                <a:latin typeface="Arial Unicode MS" charset="0"/>
                <a:ea typeface="Arial Unicode MS" charset="0"/>
                <a:cs typeface="Arial Unicode MS" charset="0"/>
              </a:rPr>
              <a:t>: </a:t>
            </a:r>
            <a:r>
              <a:rPr lang="de-DE" sz="2600" dirty="0">
                <a:solidFill>
                  <a:srgbClr val="000000"/>
                </a:solidFill>
                <a:latin typeface="Arial Unicode MS" charset="0"/>
                <a:ea typeface="Arial Unicode MS" charset="0"/>
                <a:cs typeface="Arial Unicode MS" charset="0"/>
              </a:rPr>
              <a:t>„Denn viele Verführer sind in die Welt hinausgegangen, die nicht Jesus </a:t>
            </a:r>
            <a:r>
              <a:rPr lang="de-DE" sz="2600" dirty="0" smtClean="0">
                <a:solidFill>
                  <a:srgbClr val="000000"/>
                </a:solidFill>
                <a:latin typeface="Arial Unicode MS" charset="0"/>
                <a:ea typeface="Arial Unicode MS" charset="0"/>
                <a:cs typeface="Arial Unicode MS" charset="0"/>
              </a:rPr>
              <a:t>Christus</a:t>
            </a:r>
            <a:r>
              <a:rPr lang="de-DE" sz="2600" dirty="0">
                <a:solidFill>
                  <a:srgbClr val="000000"/>
                </a:solidFill>
                <a:latin typeface="Arial Unicode MS" charset="0"/>
                <a:ea typeface="Arial Unicode MS" charset="0"/>
                <a:cs typeface="Arial Unicode MS" charset="0"/>
              </a:rPr>
              <a:t>, im Fleisch gekommen, bekennen; </a:t>
            </a:r>
            <a:r>
              <a:rPr lang="de-DE" sz="2600" dirty="0">
                <a:solidFill>
                  <a:srgbClr val="333399"/>
                </a:solidFill>
                <a:latin typeface="Arial Unicode MS" charset="0"/>
                <a:ea typeface="Arial Unicode MS" charset="0"/>
                <a:cs typeface="Arial Unicode MS" charset="0"/>
              </a:rPr>
              <a:t>dies ist der Verführer und der </a:t>
            </a:r>
            <a:r>
              <a:rPr lang="de-DE" sz="2600" b="1" dirty="0">
                <a:solidFill>
                  <a:srgbClr val="333399"/>
                </a:solidFill>
                <a:latin typeface="Arial Unicode MS" charset="0"/>
                <a:ea typeface="Arial Unicode MS" charset="0"/>
                <a:cs typeface="Arial Unicode MS" charset="0"/>
              </a:rPr>
              <a:t>Antichristus</a:t>
            </a:r>
            <a:r>
              <a:rPr lang="de-DE" sz="2600" b="1" dirty="0">
                <a:solidFill>
                  <a:srgbClr val="000000"/>
                </a:solidFill>
                <a:latin typeface="Arial Unicode MS" charset="0"/>
                <a:ea typeface="Arial Unicode MS" charset="0"/>
                <a:cs typeface="Arial Unicode MS" charset="0"/>
              </a:rPr>
              <a:t>.</a:t>
            </a:r>
            <a:r>
              <a:rPr lang="de-DE" sz="2600" dirty="0">
                <a:solidFill>
                  <a:srgbClr val="000000"/>
                </a:solidFill>
                <a:latin typeface="Arial Unicode MS" charset="0"/>
                <a:ea typeface="Arial Unicode MS" charset="0"/>
                <a:cs typeface="Arial Unicode MS" charset="0"/>
              </a:rPr>
              <a:t>“</a:t>
            </a:r>
          </a:p>
          <a:p>
            <a:pPr>
              <a:lnSpc>
                <a:spcPts val="3660"/>
              </a:lnSpc>
              <a:spcBef>
                <a:spcPts val="2200"/>
              </a:spcBef>
              <a:spcAft>
                <a:spcPts val="1032"/>
              </a:spcAft>
              <a:buFont typeface="Arial"/>
              <a:buChar char="•"/>
            </a:pPr>
            <a:r>
              <a:rPr lang="de-DE" sz="2600" dirty="0" smtClean="0">
                <a:latin typeface="Arial Unicode MS" charset="0"/>
                <a:ea typeface="Arial Unicode MS" charset="0"/>
                <a:cs typeface="Arial Unicode MS" charset="0"/>
              </a:rPr>
              <a:t>Unterscheidung – „</a:t>
            </a:r>
            <a:r>
              <a:rPr lang="de-DE" sz="2600" dirty="0" smtClean="0">
                <a:solidFill>
                  <a:srgbClr val="333399"/>
                </a:solidFill>
                <a:latin typeface="Arial Unicode MS" charset="0"/>
                <a:ea typeface="Arial Unicode MS" charset="0"/>
                <a:cs typeface="Arial Unicode MS" charset="0"/>
              </a:rPr>
              <a:t>der </a:t>
            </a:r>
            <a:r>
              <a:rPr lang="de-DE" sz="2600" dirty="0">
                <a:solidFill>
                  <a:srgbClr val="333399"/>
                </a:solidFill>
                <a:latin typeface="Arial Unicode MS" charset="0"/>
                <a:ea typeface="Arial Unicode MS" charset="0"/>
                <a:cs typeface="Arial Unicode MS" charset="0"/>
              </a:rPr>
              <a:t>Antichristus</a:t>
            </a:r>
            <a:r>
              <a:rPr lang="de-DE" sz="2600" dirty="0">
                <a:latin typeface="Arial Unicode MS" charset="0"/>
                <a:ea typeface="Arial Unicode MS" charset="0"/>
                <a:cs typeface="Arial Unicode MS" charset="0"/>
              </a:rPr>
              <a:t>“ und „</a:t>
            </a:r>
            <a:r>
              <a:rPr lang="de-DE" sz="2600" dirty="0">
                <a:solidFill>
                  <a:srgbClr val="333399"/>
                </a:solidFill>
                <a:latin typeface="Arial Unicode MS" charset="0"/>
                <a:ea typeface="Arial Unicode MS" charset="0"/>
                <a:cs typeface="Arial Unicode MS" charset="0"/>
              </a:rPr>
              <a:t>die </a:t>
            </a:r>
            <a:r>
              <a:rPr lang="de-DE" sz="2600" dirty="0" err="1">
                <a:solidFill>
                  <a:srgbClr val="333399"/>
                </a:solidFill>
                <a:latin typeface="Arial Unicode MS" charset="0"/>
                <a:ea typeface="Arial Unicode MS" charset="0"/>
                <a:cs typeface="Arial Unicode MS" charset="0"/>
              </a:rPr>
              <a:t>Antichristusse</a:t>
            </a:r>
            <a:r>
              <a:rPr lang="de-DE" sz="2600" dirty="0" smtClean="0">
                <a:latin typeface="Arial Unicode MS" charset="0"/>
                <a:ea typeface="Arial Unicode MS" charset="0"/>
                <a:cs typeface="Arial Unicode MS" charset="0"/>
              </a:rPr>
              <a:t>“.</a:t>
            </a:r>
            <a:endParaRPr lang="de-DE" sz="2600" dirty="0">
              <a:latin typeface="Arial Unicode MS" charset="0"/>
              <a:ea typeface="Arial Unicode MS" charset="0"/>
              <a:cs typeface="Arial Unicode MS" charset="0"/>
            </a:endParaRPr>
          </a:p>
          <a:p>
            <a:pPr>
              <a:lnSpc>
                <a:spcPts val="3660"/>
              </a:lnSpc>
              <a:spcBef>
                <a:spcPts val="2200"/>
              </a:spcBef>
              <a:spcAft>
                <a:spcPts val="1032"/>
              </a:spcAft>
              <a:buFont typeface="Arial"/>
              <a:buChar char="•"/>
            </a:pPr>
            <a:r>
              <a:rPr lang="de-DE" sz="2600" dirty="0">
                <a:latin typeface="Arial Unicode MS" charset="0"/>
                <a:ea typeface="Arial Unicode MS" charset="0"/>
                <a:cs typeface="Arial Unicode MS" charset="0"/>
              </a:rPr>
              <a:t>Unterscheidung zwischen „</a:t>
            </a:r>
            <a:r>
              <a:rPr lang="de-DE" sz="2600" dirty="0">
                <a:solidFill>
                  <a:srgbClr val="333399"/>
                </a:solidFill>
                <a:latin typeface="Arial Unicode MS" charset="0"/>
                <a:ea typeface="Arial Unicode MS" charset="0"/>
                <a:cs typeface="Arial Unicode MS" charset="0"/>
              </a:rPr>
              <a:t>Antichristus</a:t>
            </a:r>
            <a:r>
              <a:rPr lang="de-DE" sz="2600" dirty="0">
                <a:latin typeface="Arial Unicode MS" charset="0"/>
                <a:ea typeface="Arial Unicode MS" charset="0"/>
                <a:cs typeface="Arial Unicode MS" charset="0"/>
              </a:rPr>
              <a:t>“ und „</a:t>
            </a:r>
            <a:r>
              <a:rPr lang="de-DE" sz="2600" dirty="0">
                <a:solidFill>
                  <a:srgbClr val="333399"/>
                </a:solidFill>
                <a:latin typeface="Arial Unicode MS" charset="0"/>
                <a:ea typeface="Arial Unicode MS" charset="0"/>
                <a:cs typeface="Arial Unicode MS" charset="0"/>
              </a:rPr>
              <a:t>Geist des Antichristus</a:t>
            </a:r>
            <a:r>
              <a:rPr lang="de-DE" sz="2600" dirty="0">
                <a:latin typeface="Arial Unicode MS" charset="0"/>
                <a:ea typeface="Arial Unicode MS" charset="0"/>
                <a:cs typeface="Arial Unicode MS" charset="0"/>
              </a:rPr>
              <a:t>“.</a:t>
            </a:r>
          </a:p>
          <a:p>
            <a:pPr>
              <a:lnSpc>
                <a:spcPts val="3660"/>
              </a:lnSpc>
              <a:spcBef>
                <a:spcPts val="2200"/>
              </a:spcBef>
              <a:spcAft>
                <a:spcPts val="1032"/>
              </a:spcAft>
              <a:buFont typeface="Arial"/>
              <a:buChar char="•"/>
            </a:pPr>
            <a:r>
              <a:rPr lang="de-DE" sz="2600" dirty="0" smtClean="0">
                <a:solidFill>
                  <a:srgbClr val="333399"/>
                </a:solidFill>
                <a:latin typeface="Arial Unicode MS" charset="0"/>
                <a:ea typeface="Arial Unicode MS" charset="0"/>
                <a:cs typeface="Arial Unicode MS" charset="0"/>
              </a:rPr>
              <a:t>Vgl. 2</a:t>
            </a:r>
            <a:r>
              <a:rPr lang="de-DE" sz="2600" dirty="0">
                <a:solidFill>
                  <a:srgbClr val="333399"/>
                </a:solidFill>
                <a:latin typeface="Arial Unicode MS" charset="0"/>
                <a:ea typeface="Arial Unicode MS" charset="0"/>
                <a:cs typeface="Arial Unicode MS" charset="0"/>
              </a:rPr>
              <a:t>. </a:t>
            </a:r>
            <a:r>
              <a:rPr lang="de-DE" sz="2600" dirty="0" err="1">
                <a:solidFill>
                  <a:srgbClr val="333399"/>
                </a:solidFill>
                <a:latin typeface="Arial Unicode MS" charset="0"/>
                <a:ea typeface="Arial Unicode MS" charset="0"/>
                <a:cs typeface="Arial Unicode MS" charset="0"/>
              </a:rPr>
              <a:t>Thess</a:t>
            </a:r>
            <a:r>
              <a:rPr lang="de-DE" sz="2600" dirty="0">
                <a:solidFill>
                  <a:srgbClr val="333399"/>
                </a:solidFill>
                <a:latin typeface="Arial Unicode MS" charset="0"/>
                <a:ea typeface="Arial Unicode MS" charset="0"/>
                <a:cs typeface="Arial Unicode MS" charset="0"/>
              </a:rPr>
              <a:t> 2,7-8</a:t>
            </a:r>
            <a:r>
              <a:rPr lang="de-DE" sz="2600" dirty="0">
                <a:latin typeface="Arial Unicode MS" charset="0"/>
                <a:ea typeface="Arial Unicode MS" charset="0"/>
                <a:cs typeface="Arial Unicode MS" charset="0"/>
              </a:rPr>
              <a:t>: </a:t>
            </a:r>
            <a:r>
              <a:rPr lang="de-DE" sz="2600" dirty="0">
                <a:solidFill>
                  <a:srgbClr val="000000"/>
                </a:solidFill>
                <a:latin typeface="Arial Unicode MS" charset="0"/>
                <a:ea typeface="Arial Unicode MS" charset="0"/>
                <a:cs typeface="Arial Unicode MS" charset="0"/>
              </a:rPr>
              <a:t>„Denn schon ist das </a:t>
            </a:r>
            <a:r>
              <a:rPr lang="de-DE" sz="2600" dirty="0">
                <a:solidFill>
                  <a:srgbClr val="333399"/>
                </a:solidFill>
                <a:latin typeface="Arial Unicode MS" charset="0"/>
                <a:ea typeface="Arial Unicode MS" charset="0"/>
                <a:cs typeface="Arial Unicode MS" charset="0"/>
              </a:rPr>
              <a:t>Geheimnis der Gesetzlosigkeit </a:t>
            </a:r>
            <a:r>
              <a:rPr lang="de-DE" sz="2600" dirty="0">
                <a:solidFill>
                  <a:srgbClr val="000000"/>
                </a:solidFill>
                <a:latin typeface="Arial Unicode MS" charset="0"/>
                <a:ea typeface="Arial Unicode MS" charset="0"/>
                <a:cs typeface="Arial Unicode MS" charset="0"/>
              </a:rPr>
              <a:t>wirksam; nur [offenbart es sich nicht], bis der, welcher jetzt zurückhält, aus dem Weg ist; und dann wird </a:t>
            </a:r>
            <a:r>
              <a:rPr lang="de-DE" sz="2600" dirty="0">
                <a:solidFill>
                  <a:srgbClr val="333399"/>
                </a:solidFill>
                <a:latin typeface="Arial Unicode MS" charset="0"/>
                <a:ea typeface="Arial Unicode MS" charset="0"/>
                <a:cs typeface="Arial Unicode MS" charset="0"/>
              </a:rPr>
              <a:t>der Gesetzlose </a:t>
            </a:r>
            <a:r>
              <a:rPr lang="de-DE" sz="2600" dirty="0">
                <a:solidFill>
                  <a:srgbClr val="000000"/>
                </a:solidFill>
                <a:latin typeface="Arial Unicode MS" charset="0"/>
                <a:ea typeface="Arial Unicode MS" charset="0"/>
                <a:cs typeface="Arial Unicode MS" charset="0"/>
              </a:rPr>
              <a:t>offenbart werden, </a:t>
            </a:r>
            <a:r>
              <a:rPr lang="de-DE" sz="2600" dirty="0">
                <a:solidFill>
                  <a:srgbClr val="333399"/>
                </a:solidFill>
                <a:latin typeface="Arial Unicode MS" charset="0"/>
                <a:ea typeface="Arial Unicode MS" charset="0"/>
                <a:cs typeface="Arial Unicode MS" charset="0"/>
              </a:rPr>
              <a:t>den der Herr Jesus beseitigen wird </a:t>
            </a:r>
            <a:r>
              <a:rPr lang="de-DE" sz="2600" dirty="0">
                <a:solidFill>
                  <a:srgbClr val="000000"/>
                </a:solidFill>
                <a:latin typeface="Arial Unicode MS" charset="0"/>
                <a:ea typeface="Arial Unicode MS" charset="0"/>
                <a:cs typeface="Arial Unicode MS" charset="0"/>
              </a:rPr>
              <a:t>durch den Hauch seines Mundes und vernichten </a:t>
            </a:r>
            <a:r>
              <a:rPr lang="de-DE" sz="2600" dirty="0">
                <a:solidFill>
                  <a:srgbClr val="333399"/>
                </a:solidFill>
                <a:latin typeface="Arial Unicode MS" charset="0"/>
                <a:ea typeface="Arial Unicode MS" charset="0"/>
                <a:cs typeface="Arial Unicode MS" charset="0"/>
              </a:rPr>
              <a:t>durch die Erscheinung seiner Ankunft</a:t>
            </a:r>
            <a:r>
              <a:rPr lang="de-DE" sz="2600" dirty="0">
                <a:solidFill>
                  <a:srgbClr val="000000"/>
                </a:solidFill>
                <a:latin typeface="Arial Unicode MS" charset="0"/>
                <a:ea typeface="Arial Unicode MS" charset="0"/>
                <a:cs typeface="Arial Unicode MS" charset="0"/>
              </a:rPr>
              <a:t>.“ </a:t>
            </a:r>
          </a:p>
          <a:p>
            <a:pPr>
              <a:lnSpc>
                <a:spcPts val="3660"/>
              </a:lnSpc>
              <a:spcBef>
                <a:spcPts val="2200"/>
              </a:spcBef>
              <a:spcAft>
                <a:spcPts val="1032"/>
              </a:spcAft>
              <a:buFont typeface="Arial"/>
              <a:buChar char="•"/>
            </a:pPr>
            <a:r>
              <a:rPr lang="de-DE" sz="2600" dirty="0">
                <a:latin typeface="Arial Unicode MS" charset="0"/>
                <a:ea typeface="Arial Unicode MS" charset="0"/>
                <a:cs typeface="Arial Unicode MS" charset="0"/>
              </a:rPr>
              <a:t>„</a:t>
            </a:r>
            <a:r>
              <a:rPr lang="de-DE" sz="2600" dirty="0">
                <a:solidFill>
                  <a:srgbClr val="333399"/>
                </a:solidFill>
                <a:latin typeface="Arial Unicode MS" charset="0"/>
                <a:ea typeface="Arial Unicode MS" charset="0"/>
                <a:cs typeface="Arial Unicode MS" charset="0"/>
              </a:rPr>
              <a:t>Geheimnis der Gesetzlosigkeit</a:t>
            </a:r>
            <a:r>
              <a:rPr lang="de-DE" sz="2600" dirty="0">
                <a:latin typeface="Arial Unicode MS" charset="0"/>
                <a:ea typeface="Arial Unicode MS" charset="0"/>
                <a:cs typeface="Arial Unicode MS" charset="0"/>
              </a:rPr>
              <a:t>“ – „</a:t>
            </a:r>
            <a:r>
              <a:rPr lang="de-DE" sz="2600" dirty="0">
                <a:solidFill>
                  <a:srgbClr val="333399"/>
                </a:solidFill>
                <a:latin typeface="Arial Unicode MS" charset="0"/>
                <a:ea typeface="Arial Unicode MS" charset="0"/>
                <a:cs typeface="Arial Unicode MS" charset="0"/>
              </a:rPr>
              <a:t>der Gesetzlose</a:t>
            </a:r>
            <a:r>
              <a:rPr lang="de-DE" sz="2600" dirty="0">
                <a:latin typeface="Arial Unicode MS" charset="0"/>
                <a:ea typeface="Arial Unicode MS" charset="0"/>
                <a:cs typeface="Arial Unicode MS" charset="0"/>
              </a:rPr>
              <a:t>“.</a:t>
            </a: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5</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04756910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Einführung</a:t>
            </a:r>
            <a:endParaRPr lang="en-US" dirty="0">
              <a:latin typeface="Arial" charset="0"/>
              <a:ea typeface=".Aqua かな" charset="0"/>
            </a:endParaRPr>
          </a:p>
        </p:txBody>
      </p:sp>
      <p:sp>
        <p:nvSpPr>
          <p:cNvPr id="4098" name="Rectangle 2"/>
          <p:cNvSpPr>
            <a:spLocks noGrp="1" noChangeArrowheads="1"/>
          </p:cNvSpPr>
          <p:nvPr>
            <p:ph idx="1"/>
          </p:nvPr>
        </p:nvSpPr>
        <p:spPr>
          <a:xfrm>
            <a:off x="471488" y="1420416"/>
            <a:ext cx="12007576" cy="7056784"/>
          </a:xfrm>
        </p:spPr>
        <p:txBody>
          <a:bodyPr/>
          <a:lstStyle/>
          <a:p>
            <a:pPr>
              <a:lnSpc>
                <a:spcPts val="4540"/>
              </a:lnSpc>
              <a:spcBef>
                <a:spcPts val="3000"/>
              </a:spcBef>
              <a:spcAft>
                <a:spcPts val="1872"/>
              </a:spcAft>
              <a:buFont typeface="Arial"/>
              <a:buChar char="•"/>
            </a:pPr>
            <a:r>
              <a:rPr lang="de-DE" sz="3200" dirty="0">
                <a:latin typeface="Arial Unicode MS" charset="0"/>
                <a:ea typeface="Arial Unicode MS" charset="0"/>
                <a:cs typeface="Arial Unicode MS" charset="0"/>
              </a:rPr>
              <a:t>Vgl. auch </a:t>
            </a:r>
            <a:r>
              <a:rPr lang="de-DE" sz="3200" dirty="0" err="1">
                <a:solidFill>
                  <a:srgbClr val="333399"/>
                </a:solidFill>
                <a:latin typeface="Arial Unicode MS" charset="0"/>
                <a:ea typeface="Arial Unicode MS" charset="0"/>
                <a:cs typeface="Arial Unicode MS" charset="0"/>
              </a:rPr>
              <a:t>Mt</a:t>
            </a:r>
            <a:r>
              <a:rPr lang="de-DE" sz="3200" dirty="0">
                <a:solidFill>
                  <a:srgbClr val="333399"/>
                </a:solidFill>
                <a:latin typeface="Arial Unicode MS" charset="0"/>
                <a:ea typeface="Arial Unicode MS" charset="0"/>
                <a:cs typeface="Arial Unicode MS" charset="0"/>
              </a:rPr>
              <a:t> 24,5.23f</a:t>
            </a:r>
            <a:r>
              <a:rPr lang="de-DE" sz="3200" dirty="0">
                <a:latin typeface="Arial Unicode MS" charset="0"/>
                <a:ea typeface="Arial Unicode MS" charset="0"/>
                <a:cs typeface="Arial Unicode MS" charset="0"/>
              </a:rPr>
              <a:t>.: </a:t>
            </a:r>
            <a:r>
              <a:rPr lang="de-DE" sz="3200" dirty="0" smtClean="0">
                <a:solidFill>
                  <a:srgbClr val="333399"/>
                </a:solidFill>
                <a:latin typeface="Arial Unicode MS" charset="0"/>
                <a:ea typeface="Arial Unicode MS" charset="0"/>
                <a:cs typeface="Arial Unicode MS" charset="0"/>
              </a:rPr>
              <a:t>Verschiedene </a:t>
            </a:r>
            <a:r>
              <a:rPr lang="de-DE" sz="3200" dirty="0">
                <a:solidFill>
                  <a:srgbClr val="333399"/>
                </a:solidFill>
                <a:latin typeface="Arial Unicode MS" charset="0"/>
                <a:ea typeface="Arial Unicode MS" charset="0"/>
                <a:cs typeface="Arial Unicode MS" charset="0"/>
              </a:rPr>
              <a:t>„Christusse“</a:t>
            </a:r>
            <a:r>
              <a:rPr lang="de-DE" sz="3200" dirty="0">
                <a:latin typeface="Arial Unicode MS" charset="0"/>
                <a:ea typeface="Arial Unicode MS" charset="0"/>
                <a:cs typeface="Arial Unicode MS" charset="0"/>
              </a:rPr>
              <a:t>.</a:t>
            </a:r>
          </a:p>
          <a:p>
            <a:pPr>
              <a:lnSpc>
                <a:spcPts val="4540"/>
              </a:lnSpc>
              <a:spcBef>
                <a:spcPts val="3000"/>
              </a:spcBef>
              <a:spcAft>
                <a:spcPts val="1872"/>
              </a:spcAft>
              <a:buFont typeface="Arial"/>
              <a:buChar char="•"/>
            </a:pPr>
            <a:r>
              <a:rPr lang="de-DE" sz="3200" dirty="0" smtClean="0">
                <a:latin typeface="Arial Unicode MS" charset="0"/>
                <a:ea typeface="Arial Unicode MS" charset="0"/>
                <a:cs typeface="Arial Unicode MS" charset="0"/>
              </a:rPr>
              <a:t>Er </a:t>
            </a:r>
            <a:r>
              <a:rPr lang="de-DE" sz="3200" dirty="0">
                <a:latin typeface="Arial Unicode MS" charset="0"/>
                <a:ea typeface="Arial Unicode MS" charset="0"/>
                <a:cs typeface="Arial Unicode MS" charset="0"/>
              </a:rPr>
              <a:t>ist der „</a:t>
            </a:r>
            <a:r>
              <a:rPr lang="de-DE" sz="3200" dirty="0">
                <a:solidFill>
                  <a:srgbClr val="333399"/>
                </a:solidFill>
                <a:latin typeface="Arial Unicode MS" charset="0"/>
                <a:ea typeface="Arial Unicode MS" charset="0"/>
                <a:cs typeface="Arial Unicode MS" charset="0"/>
              </a:rPr>
              <a:t>Mensch der Gesetzlosigkeit</a:t>
            </a:r>
            <a:r>
              <a:rPr lang="de-DE" sz="3200" dirty="0">
                <a:latin typeface="Arial Unicode MS" charset="0"/>
                <a:ea typeface="Arial Unicode MS" charset="0"/>
                <a:cs typeface="Arial Unicode MS" charset="0"/>
              </a:rPr>
              <a:t>“ und „</a:t>
            </a:r>
            <a:r>
              <a:rPr lang="de-DE" sz="3200" dirty="0">
                <a:solidFill>
                  <a:srgbClr val="333399"/>
                </a:solidFill>
                <a:latin typeface="Arial Unicode MS" charset="0"/>
                <a:ea typeface="Arial Unicode MS" charset="0"/>
                <a:cs typeface="Arial Unicode MS" charset="0"/>
              </a:rPr>
              <a:t>Sohn des Verderbens</a:t>
            </a:r>
            <a:r>
              <a:rPr lang="de-DE" sz="3200" dirty="0">
                <a:latin typeface="Arial Unicode MS" charset="0"/>
                <a:ea typeface="Arial Unicode MS" charset="0"/>
                <a:cs typeface="Arial Unicode MS" charset="0"/>
              </a:rPr>
              <a:t>“ (</a:t>
            </a:r>
            <a:r>
              <a:rPr lang="de-DE" sz="3200" dirty="0" smtClean="0">
                <a:solidFill>
                  <a:srgbClr val="333399"/>
                </a:solidFill>
                <a:latin typeface="Arial Unicode MS" charset="0"/>
                <a:ea typeface="Arial Unicode MS" charset="0"/>
                <a:cs typeface="Arial Unicode MS" charset="0"/>
              </a:rPr>
              <a:t>2. </a:t>
            </a:r>
            <a:r>
              <a:rPr lang="de-DE" sz="3200" dirty="0" err="1" smtClean="0">
                <a:solidFill>
                  <a:srgbClr val="333399"/>
                </a:solidFill>
                <a:latin typeface="Arial Unicode MS" charset="0"/>
                <a:ea typeface="Arial Unicode MS" charset="0"/>
                <a:cs typeface="Arial Unicode MS" charset="0"/>
              </a:rPr>
              <a:t>Thess</a:t>
            </a:r>
            <a:r>
              <a:rPr lang="de-DE" sz="3200" dirty="0" smtClean="0">
                <a:solidFill>
                  <a:srgbClr val="333399"/>
                </a:solidFill>
                <a:latin typeface="Arial Unicode MS" charset="0"/>
                <a:ea typeface="Arial Unicode MS" charset="0"/>
                <a:cs typeface="Arial Unicode MS" charset="0"/>
              </a:rPr>
              <a:t> </a:t>
            </a:r>
            <a:r>
              <a:rPr lang="de-DE" sz="3200" dirty="0">
                <a:solidFill>
                  <a:srgbClr val="333399"/>
                </a:solidFill>
                <a:latin typeface="Arial Unicode MS" charset="0"/>
                <a:ea typeface="Arial Unicode MS" charset="0"/>
                <a:cs typeface="Arial Unicode MS" charset="0"/>
              </a:rPr>
              <a:t>2,3</a:t>
            </a:r>
            <a:r>
              <a:rPr lang="de-DE" sz="3200" dirty="0">
                <a:latin typeface="Arial Unicode MS" charset="0"/>
                <a:ea typeface="Arial Unicode MS" charset="0"/>
                <a:cs typeface="Arial Unicode MS" charset="0"/>
              </a:rPr>
              <a:t>).</a:t>
            </a:r>
          </a:p>
          <a:p>
            <a:pPr>
              <a:lnSpc>
                <a:spcPts val="4540"/>
              </a:lnSpc>
              <a:spcBef>
                <a:spcPts val="3000"/>
              </a:spcBef>
              <a:spcAft>
                <a:spcPts val="1872"/>
              </a:spcAft>
              <a:buFont typeface="Arial"/>
              <a:buChar char="•"/>
            </a:pPr>
            <a:r>
              <a:rPr lang="de-DE" sz="3200" dirty="0">
                <a:latin typeface="Arial Unicode MS" charset="0"/>
                <a:ea typeface="Arial Unicode MS" charset="0"/>
                <a:cs typeface="Arial Unicode MS" charset="0"/>
              </a:rPr>
              <a:t>Bringt die </a:t>
            </a:r>
            <a:r>
              <a:rPr lang="de-DE" sz="3200" dirty="0">
                <a:solidFill>
                  <a:srgbClr val="333399"/>
                </a:solidFill>
                <a:latin typeface="Arial Unicode MS" charset="0"/>
                <a:ea typeface="Arial Unicode MS" charset="0"/>
                <a:cs typeface="Arial Unicode MS" charset="0"/>
              </a:rPr>
              <a:t>religiöse Verführung auf den Höhepunkt </a:t>
            </a:r>
            <a:r>
              <a:rPr lang="de-DE" sz="3200" dirty="0">
                <a:latin typeface="Arial Unicode MS" charset="0"/>
                <a:ea typeface="Arial Unicode MS" charset="0"/>
                <a:cs typeface="Arial Unicode MS" charset="0"/>
              </a:rPr>
              <a:t>(vgl. </a:t>
            </a:r>
            <a:r>
              <a:rPr lang="de-DE" sz="3200" dirty="0" smtClean="0">
                <a:latin typeface="Arial Unicode MS" charset="0"/>
                <a:ea typeface="Arial Unicode MS" charset="0"/>
                <a:cs typeface="Arial Unicode MS" charset="0"/>
              </a:rPr>
              <a:t>2. </a:t>
            </a:r>
            <a:r>
              <a:rPr lang="de-DE" sz="3200" dirty="0" err="1" smtClean="0">
                <a:latin typeface="Arial Unicode MS" charset="0"/>
                <a:ea typeface="Arial Unicode MS" charset="0"/>
                <a:cs typeface="Arial Unicode MS" charset="0"/>
              </a:rPr>
              <a:t>Thess</a:t>
            </a:r>
            <a:r>
              <a:rPr lang="de-DE" sz="3200" dirty="0" smtClean="0">
                <a:latin typeface="Arial Unicode MS" charset="0"/>
                <a:ea typeface="Arial Unicode MS" charset="0"/>
                <a:cs typeface="Arial Unicode MS" charset="0"/>
              </a:rPr>
              <a:t> </a:t>
            </a:r>
            <a:r>
              <a:rPr lang="de-DE" sz="3200" dirty="0">
                <a:latin typeface="Arial Unicode MS" charset="0"/>
                <a:ea typeface="Arial Unicode MS" charset="0"/>
                <a:cs typeface="Arial Unicode MS" charset="0"/>
              </a:rPr>
              <a:t>2,4; Dan 11,36f.; </a:t>
            </a:r>
            <a:r>
              <a:rPr lang="de-DE" sz="3200" dirty="0" err="1">
                <a:latin typeface="Arial Unicode MS" charset="0"/>
                <a:ea typeface="Arial Unicode MS" charset="0"/>
                <a:cs typeface="Arial Unicode MS" charset="0"/>
              </a:rPr>
              <a:t>Offb</a:t>
            </a:r>
            <a:r>
              <a:rPr lang="de-DE" sz="3200" dirty="0">
                <a:latin typeface="Arial Unicode MS" charset="0"/>
                <a:ea typeface="Arial Unicode MS" charset="0"/>
                <a:cs typeface="Arial Unicode MS" charset="0"/>
              </a:rPr>
              <a:t> 13,6).</a:t>
            </a:r>
          </a:p>
          <a:p>
            <a:pPr>
              <a:lnSpc>
                <a:spcPts val="4540"/>
              </a:lnSpc>
              <a:spcBef>
                <a:spcPts val="3000"/>
              </a:spcBef>
              <a:spcAft>
                <a:spcPts val="1872"/>
              </a:spcAft>
              <a:buFont typeface="Arial"/>
              <a:buChar char="•"/>
            </a:pPr>
            <a:r>
              <a:rPr lang="de-DE" sz="3200" dirty="0">
                <a:latin typeface="Arial Unicode MS" charset="0"/>
                <a:ea typeface="Arial Unicode MS" charset="0"/>
                <a:cs typeface="Arial Unicode MS" charset="0"/>
              </a:rPr>
              <a:t>Zusammenfassung: Der „Antichrist“ als </a:t>
            </a:r>
            <a:r>
              <a:rPr lang="de-DE" sz="3200" dirty="0">
                <a:solidFill>
                  <a:srgbClr val="333399"/>
                </a:solidFill>
                <a:latin typeface="Arial Unicode MS" charset="0"/>
                <a:ea typeface="Arial Unicode MS" charset="0"/>
                <a:cs typeface="Arial Unicode MS" charset="0"/>
              </a:rPr>
              <a:t>Person und System</a:t>
            </a:r>
            <a:r>
              <a:rPr lang="de-DE" sz="3200" dirty="0" smtClean="0">
                <a:latin typeface="Arial Unicode MS" charset="0"/>
                <a:ea typeface="Arial Unicode MS" charset="0"/>
                <a:cs typeface="Arial Unicode MS" charset="0"/>
              </a:rPr>
              <a:t>.</a:t>
            </a:r>
            <a:endParaRPr lang="de-DE" sz="3200" dirty="0">
              <a:latin typeface="Arial Unicode MS" charset="0"/>
              <a:ea typeface="Arial Unicode MS" charset="0"/>
              <a:cs typeface="Arial Unicode MS" charset="0"/>
            </a:endParaRP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6</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7303947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a:p>
        </p:txBody>
      </p:sp>
      <p:sp>
        <p:nvSpPr>
          <p:cNvPr id="3" name="Inhaltsplatzhalter 2"/>
          <p:cNvSpPr>
            <a:spLocks noGrp="1"/>
          </p:cNvSpPr>
          <p:nvPr>
            <p:ph idx="1"/>
          </p:nvPr>
        </p:nvSpPr>
        <p:spPr/>
        <p:txBody>
          <a:bodyPr/>
          <a:lstStyle/>
          <a:p>
            <a:endParaRPr lang="de-DE" dirty="0" smtClean="0"/>
          </a:p>
          <a:p>
            <a:endParaRPr lang="de-DE" dirty="0"/>
          </a:p>
          <a:p>
            <a:endParaRPr lang="de-DE" dirty="0" smtClean="0"/>
          </a:p>
          <a:p>
            <a:pPr algn="ctr"/>
            <a:r>
              <a:rPr lang="de-DE" dirty="0" smtClean="0">
                <a:latin typeface="Arial Unicode MS" charset="0"/>
                <a:ea typeface="Arial Unicode MS" charset="0"/>
                <a:cs typeface="Arial Unicode MS" charset="0"/>
              </a:rPr>
              <a:t>2. Einblick in die frühe Kirchengeschichte</a:t>
            </a:r>
            <a:endParaRPr lang="de-DE" dirty="0"/>
          </a:p>
        </p:txBody>
      </p:sp>
      <p:sp>
        <p:nvSpPr>
          <p:cNvPr id="4" name="Foliennummernplatzhalter 3"/>
          <p:cNvSpPr>
            <a:spLocks noGrp="1"/>
          </p:cNvSpPr>
          <p:nvPr>
            <p:ph type="sldNum" sz="quarter" idx="10"/>
          </p:nvPr>
        </p:nvSpPr>
        <p:spPr/>
        <p:txBody>
          <a:bodyPr/>
          <a:lstStyle/>
          <a:p>
            <a:pPr>
              <a:defRPr/>
            </a:pPr>
            <a:fld id="{2F51171A-486E-864D-ACB5-2B9A1596134B}" type="slidenum">
              <a:rPr lang="en-US" smtClean="0"/>
              <a:pPr>
                <a:defRPr/>
              </a:pPr>
              <a:t>7</a:t>
            </a:fld>
            <a:endParaRPr lang="en-US"/>
          </a:p>
        </p:txBody>
      </p:sp>
    </p:spTree>
    <p:extLst>
      <p:ext uri="{BB962C8B-B14F-4D97-AF65-F5344CB8AC3E}">
        <p14:creationId xmlns:p14="http://schemas.microsoft.com/office/powerpoint/2010/main" val="104709519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smtClean="0">
                <a:latin typeface="Arial" charset="0"/>
                <a:ea typeface=".Aqua かな" charset="0"/>
              </a:rPr>
              <a:t>Frühe Kirchengeschichte</a:t>
            </a:r>
            <a:endParaRPr lang="en-US" dirty="0">
              <a:latin typeface="Arial" charset="0"/>
              <a:ea typeface=".Aqua かな" charset="0"/>
            </a:endParaRPr>
          </a:p>
        </p:txBody>
      </p:sp>
      <p:sp>
        <p:nvSpPr>
          <p:cNvPr id="4098" name="Rectangle 2"/>
          <p:cNvSpPr>
            <a:spLocks noGrp="1" noChangeArrowheads="1"/>
          </p:cNvSpPr>
          <p:nvPr>
            <p:ph idx="1"/>
          </p:nvPr>
        </p:nvSpPr>
        <p:spPr>
          <a:xfrm>
            <a:off x="453728" y="1204392"/>
            <a:ext cx="12108160" cy="7344816"/>
          </a:xfrm>
        </p:spPr>
        <p:txBody>
          <a:bodyPr/>
          <a:lstStyle/>
          <a:p>
            <a:pPr>
              <a:lnSpc>
                <a:spcPts val="3660"/>
              </a:lnSpc>
              <a:spcAft>
                <a:spcPts val="1032"/>
              </a:spcAft>
              <a:buFont typeface="Arial"/>
              <a:buChar char="•"/>
            </a:pPr>
            <a:r>
              <a:rPr lang="de-DE" sz="2800" dirty="0" smtClean="0">
                <a:solidFill>
                  <a:srgbClr val="333399"/>
                </a:solidFill>
                <a:latin typeface="Arial Unicode MS" charset="0"/>
                <a:ea typeface="Arial Unicode MS" charset="0"/>
                <a:cs typeface="Arial Unicode MS" charset="0"/>
              </a:rPr>
              <a:t>Polykarp </a:t>
            </a:r>
            <a:r>
              <a:rPr lang="de-DE" sz="2800" dirty="0" smtClean="0">
                <a:latin typeface="Arial Unicode MS" charset="0"/>
                <a:ea typeface="Arial Unicode MS" charset="0"/>
                <a:cs typeface="Arial Unicode MS" charset="0"/>
              </a:rPr>
              <a:t>(vor 150 n. Chr., </a:t>
            </a:r>
            <a:r>
              <a:rPr lang="de-DE" sz="2800" dirty="0" smtClean="0">
                <a:solidFill>
                  <a:schemeClr val="accent2"/>
                </a:solidFill>
                <a:latin typeface="Arial Unicode MS" charset="0"/>
                <a:ea typeface="Arial Unicode MS" charset="0"/>
                <a:cs typeface="Arial Unicode MS" charset="0"/>
              </a:rPr>
              <a:t>Schüler des Apostels Johannes</a:t>
            </a:r>
            <a:r>
              <a:rPr lang="de-DE" sz="2800" dirty="0" smtClean="0">
                <a:latin typeface="Arial Unicode MS" charset="0"/>
                <a:ea typeface="Arial Unicode MS" charset="0"/>
                <a:cs typeface="Arial Unicode MS" charset="0"/>
              </a:rPr>
              <a:t>) bezeichnet den Antichristus, von dem er in Anlehnung an 1. </a:t>
            </a:r>
            <a:r>
              <a:rPr lang="de-DE" sz="2800" dirty="0" err="1" smtClean="0">
                <a:latin typeface="Arial Unicode MS" charset="0"/>
                <a:ea typeface="Arial Unicode MS" charset="0"/>
                <a:cs typeface="Arial Unicode MS" charset="0"/>
              </a:rPr>
              <a:t>Joh</a:t>
            </a:r>
            <a:r>
              <a:rPr lang="de-DE" sz="2800" dirty="0" smtClean="0">
                <a:latin typeface="Arial Unicode MS" charset="0"/>
                <a:ea typeface="Arial Unicode MS" charset="0"/>
                <a:cs typeface="Arial Unicode MS" charset="0"/>
              </a:rPr>
              <a:t> 4,2f. und 2. </a:t>
            </a:r>
            <a:r>
              <a:rPr lang="de-DE" sz="2800" dirty="0" err="1" smtClean="0">
                <a:latin typeface="Arial Unicode MS" charset="0"/>
                <a:ea typeface="Arial Unicode MS" charset="0"/>
                <a:cs typeface="Arial Unicode MS" charset="0"/>
              </a:rPr>
              <a:t>Joh</a:t>
            </a:r>
            <a:r>
              <a:rPr lang="de-DE" sz="2800" dirty="0" smtClean="0">
                <a:latin typeface="Arial Unicode MS" charset="0"/>
                <a:ea typeface="Arial Unicode MS" charset="0"/>
                <a:cs typeface="Arial Unicode MS" charset="0"/>
              </a:rPr>
              <a:t> 7 spricht, als </a:t>
            </a:r>
            <a:r>
              <a:rPr lang="de-DE" sz="2800" dirty="0">
                <a:latin typeface="Arial Unicode MS" charset="0"/>
                <a:ea typeface="Arial Unicode MS" charset="0"/>
                <a:cs typeface="Arial Unicode MS" charset="0"/>
              </a:rPr>
              <a:t>„</a:t>
            </a:r>
            <a:r>
              <a:rPr lang="de-DE" sz="2800" dirty="0" smtClean="0">
                <a:solidFill>
                  <a:schemeClr val="accent2"/>
                </a:solidFill>
                <a:latin typeface="Arial Unicode MS" charset="0"/>
                <a:ea typeface="Arial Unicode MS" charset="0"/>
                <a:cs typeface="Arial Unicode MS" charset="0"/>
              </a:rPr>
              <a:t>Erstgeborenen </a:t>
            </a:r>
            <a:r>
              <a:rPr lang="de-DE" sz="2800" dirty="0">
                <a:solidFill>
                  <a:schemeClr val="accent2"/>
                </a:solidFill>
                <a:latin typeface="Arial Unicode MS" charset="0"/>
                <a:ea typeface="Arial Unicode MS" charset="0"/>
                <a:cs typeface="Arial Unicode MS" charset="0"/>
              </a:rPr>
              <a:t>Satans</a:t>
            </a:r>
            <a:r>
              <a:rPr lang="de-DE" sz="2800" dirty="0">
                <a:latin typeface="Arial Unicode MS" charset="0"/>
                <a:ea typeface="Arial Unicode MS" charset="0"/>
                <a:cs typeface="Arial Unicode MS" charset="0"/>
              </a:rPr>
              <a:t>“ </a:t>
            </a:r>
            <a:r>
              <a:rPr lang="de-DE" sz="2800" dirty="0" smtClean="0">
                <a:latin typeface="Arial Unicode MS" charset="0"/>
                <a:ea typeface="Arial Unicode MS" charset="0"/>
                <a:cs typeface="Arial Unicode MS" charset="0"/>
              </a:rPr>
              <a:t>(vgl. </a:t>
            </a:r>
            <a:r>
              <a:rPr lang="de-DE" sz="2800" dirty="0" err="1" smtClean="0">
                <a:latin typeface="Arial Unicode MS" charset="0"/>
                <a:ea typeface="Arial Unicode MS" charset="0"/>
                <a:cs typeface="Arial Unicode MS" charset="0"/>
              </a:rPr>
              <a:t>Phili</a:t>
            </a:r>
            <a:r>
              <a:rPr lang="de-DE" sz="2800" dirty="0" smtClean="0">
                <a:latin typeface="Arial Unicode MS" charset="0"/>
                <a:ea typeface="Arial Unicode MS" charset="0"/>
                <a:cs typeface="Arial Unicode MS" charset="0"/>
              </a:rPr>
              <a:t> 7,1), und das, weil dieser u. a. „sowohl die Auferstehung als auch das Gericht leugnen wird“ (vgl. dazu </a:t>
            </a:r>
            <a:r>
              <a:rPr lang="de-DE" sz="2800" dirty="0" err="1" smtClean="0">
                <a:latin typeface="Arial Unicode MS" charset="0"/>
                <a:ea typeface="Arial Unicode MS" charset="0"/>
                <a:cs typeface="Arial Unicode MS" charset="0"/>
              </a:rPr>
              <a:t>Apg</a:t>
            </a:r>
            <a:r>
              <a:rPr lang="de-DE" sz="2800" dirty="0" smtClean="0">
                <a:latin typeface="Arial Unicode MS" charset="0"/>
                <a:ea typeface="Arial Unicode MS" charset="0"/>
                <a:cs typeface="Arial Unicode MS" charset="0"/>
              </a:rPr>
              <a:t> 23,8).</a:t>
            </a:r>
          </a:p>
          <a:p>
            <a:pPr>
              <a:lnSpc>
                <a:spcPts val="3660"/>
              </a:lnSpc>
              <a:spcAft>
                <a:spcPts val="1032"/>
              </a:spcAft>
              <a:buFont typeface="Arial"/>
              <a:buChar char="•"/>
            </a:pPr>
            <a:r>
              <a:rPr lang="de-DE" sz="2800" dirty="0" smtClean="0">
                <a:solidFill>
                  <a:schemeClr val="accent2"/>
                </a:solidFill>
                <a:latin typeface="Arial Unicode MS" charset="0"/>
                <a:ea typeface="Arial Unicode MS" charset="0"/>
                <a:cs typeface="Arial Unicode MS" charset="0"/>
              </a:rPr>
              <a:t>Irenäus </a:t>
            </a:r>
            <a:r>
              <a:rPr lang="de-DE" sz="2800" dirty="0" smtClean="0">
                <a:latin typeface="Arial Unicode MS" charset="0"/>
                <a:ea typeface="Arial Unicode MS" charset="0"/>
                <a:cs typeface="Arial Unicode MS" charset="0"/>
              </a:rPr>
              <a:t>(ca. 180 n. Chr., jüngerer </a:t>
            </a:r>
            <a:r>
              <a:rPr lang="de-DE" sz="2800" dirty="0" smtClean="0">
                <a:solidFill>
                  <a:schemeClr val="accent2"/>
                </a:solidFill>
                <a:latin typeface="Arial Unicode MS" charset="0"/>
                <a:ea typeface="Arial Unicode MS" charset="0"/>
                <a:cs typeface="Arial Unicode MS" charset="0"/>
              </a:rPr>
              <a:t>Freund des Polykarp</a:t>
            </a:r>
            <a:r>
              <a:rPr lang="de-DE" sz="2800" dirty="0" smtClean="0">
                <a:latin typeface="Arial Unicode MS" charset="0"/>
                <a:ea typeface="Arial Unicode MS" charset="0"/>
                <a:cs typeface="Arial Unicode MS" charset="0"/>
              </a:rPr>
              <a:t>) </a:t>
            </a:r>
            <a:r>
              <a:rPr lang="de-DE" sz="2800" dirty="0">
                <a:latin typeface="Arial Unicode MS" charset="0"/>
                <a:ea typeface="Arial Unicode MS" charset="0"/>
                <a:cs typeface="Arial Unicode MS" charset="0"/>
              </a:rPr>
              <a:t>sieht in dem „</a:t>
            </a:r>
            <a:r>
              <a:rPr lang="de-DE" sz="2800" dirty="0">
                <a:solidFill>
                  <a:schemeClr val="accent2"/>
                </a:solidFill>
                <a:latin typeface="Arial Unicode MS" charset="0"/>
                <a:ea typeface="Arial Unicode MS" charset="0"/>
                <a:cs typeface="Arial Unicode MS" charset="0"/>
              </a:rPr>
              <a:t>Menschen der Gesetzlosigkeit</a:t>
            </a:r>
            <a:r>
              <a:rPr lang="de-DE" sz="2800" dirty="0">
                <a:latin typeface="Arial Unicode MS" charset="0"/>
                <a:ea typeface="Arial Unicode MS" charset="0"/>
                <a:cs typeface="Arial Unicode MS" charset="0"/>
              </a:rPr>
              <a:t>“ von 2. </a:t>
            </a:r>
            <a:r>
              <a:rPr lang="de-DE" sz="2800" dirty="0" err="1">
                <a:latin typeface="Arial Unicode MS" charset="0"/>
                <a:ea typeface="Arial Unicode MS" charset="0"/>
                <a:cs typeface="Arial Unicode MS" charset="0"/>
              </a:rPr>
              <a:t>Thess</a:t>
            </a:r>
            <a:r>
              <a:rPr lang="de-DE" sz="2800" dirty="0">
                <a:latin typeface="Arial Unicode MS" charset="0"/>
                <a:ea typeface="Arial Unicode MS" charset="0"/>
                <a:cs typeface="Arial Unicode MS" charset="0"/>
              </a:rPr>
              <a:t> 2,3 den „Antichristus“ und bezieht das Sitzen im Tempel Gottes (vgl. 2. </a:t>
            </a:r>
            <a:r>
              <a:rPr lang="de-DE" sz="2800" dirty="0" err="1">
                <a:latin typeface="Arial Unicode MS" charset="0"/>
                <a:ea typeface="Arial Unicode MS" charset="0"/>
                <a:cs typeface="Arial Unicode MS" charset="0"/>
              </a:rPr>
              <a:t>Thess</a:t>
            </a:r>
            <a:r>
              <a:rPr lang="de-DE" sz="2800" dirty="0">
                <a:latin typeface="Arial Unicode MS" charset="0"/>
                <a:ea typeface="Arial Unicode MS" charset="0"/>
                <a:cs typeface="Arial Unicode MS" charset="0"/>
              </a:rPr>
              <a:t> 2,4) auf das </a:t>
            </a:r>
            <a:r>
              <a:rPr lang="de-DE" sz="2800" dirty="0" err="1" smtClean="0">
                <a:solidFill>
                  <a:schemeClr val="accent2"/>
                </a:solidFill>
                <a:latin typeface="Arial Unicode MS" charset="0"/>
                <a:ea typeface="Arial Unicode MS" charset="0"/>
                <a:cs typeface="Arial Unicode MS" charset="0"/>
              </a:rPr>
              <a:t>Eindrin</a:t>
            </a:r>
            <a:r>
              <a:rPr lang="de-DE" sz="2800" dirty="0" smtClean="0">
                <a:solidFill>
                  <a:schemeClr val="accent2"/>
                </a:solidFill>
                <a:latin typeface="Arial Unicode MS" charset="0"/>
                <a:ea typeface="Arial Unicode MS" charset="0"/>
                <a:cs typeface="Arial Unicode MS" charset="0"/>
              </a:rPr>
              <a:t>-gen </a:t>
            </a:r>
            <a:r>
              <a:rPr lang="de-DE" sz="2800" dirty="0">
                <a:solidFill>
                  <a:schemeClr val="accent2"/>
                </a:solidFill>
                <a:latin typeface="Arial Unicode MS" charset="0"/>
                <a:ea typeface="Arial Unicode MS" charset="0"/>
                <a:cs typeface="Arial Unicode MS" charset="0"/>
              </a:rPr>
              <a:t>des Antichristus </a:t>
            </a:r>
            <a:r>
              <a:rPr lang="de-DE" sz="2800" dirty="0" smtClean="0">
                <a:solidFill>
                  <a:schemeClr val="accent2"/>
                </a:solidFill>
                <a:latin typeface="Arial Unicode MS" charset="0"/>
                <a:ea typeface="Arial Unicode MS" charset="0"/>
                <a:cs typeface="Arial Unicode MS" charset="0"/>
              </a:rPr>
              <a:t>in den </a:t>
            </a:r>
            <a:r>
              <a:rPr lang="de-DE" sz="2800" dirty="0">
                <a:solidFill>
                  <a:schemeClr val="accent2"/>
                </a:solidFill>
                <a:latin typeface="Arial Unicode MS" charset="0"/>
                <a:ea typeface="Arial Unicode MS" charset="0"/>
                <a:cs typeface="Arial Unicode MS" charset="0"/>
              </a:rPr>
              <a:t>Tempel in Jerusalem während seiner </a:t>
            </a:r>
            <a:r>
              <a:rPr lang="de-DE" sz="2800" dirty="0" smtClean="0">
                <a:solidFill>
                  <a:schemeClr val="accent2"/>
                </a:solidFill>
                <a:latin typeface="Arial Unicode MS" charset="0"/>
                <a:ea typeface="Arial Unicode MS" charset="0"/>
                <a:cs typeface="Arial Unicode MS" charset="0"/>
              </a:rPr>
              <a:t>drei-</a:t>
            </a:r>
            <a:r>
              <a:rPr lang="de-DE" sz="2800" dirty="0" err="1" smtClean="0">
                <a:solidFill>
                  <a:schemeClr val="accent2"/>
                </a:solidFill>
                <a:latin typeface="Arial Unicode MS" charset="0"/>
                <a:ea typeface="Arial Unicode MS" charset="0"/>
                <a:cs typeface="Arial Unicode MS" charset="0"/>
              </a:rPr>
              <a:t>undhalbjährigen</a:t>
            </a:r>
            <a:r>
              <a:rPr lang="de-DE" sz="2800" dirty="0" smtClean="0">
                <a:solidFill>
                  <a:schemeClr val="accent2"/>
                </a:solidFill>
                <a:latin typeface="Arial Unicode MS" charset="0"/>
                <a:ea typeface="Arial Unicode MS" charset="0"/>
                <a:cs typeface="Arial Unicode MS" charset="0"/>
              </a:rPr>
              <a:t> </a:t>
            </a:r>
            <a:r>
              <a:rPr lang="de-DE" sz="2800" dirty="0">
                <a:solidFill>
                  <a:schemeClr val="accent2"/>
                </a:solidFill>
                <a:latin typeface="Arial Unicode MS" charset="0"/>
                <a:ea typeface="Arial Unicode MS" charset="0"/>
                <a:cs typeface="Arial Unicode MS" charset="0"/>
              </a:rPr>
              <a:t>Herrschaft</a:t>
            </a:r>
            <a:r>
              <a:rPr lang="de-DE" sz="2800" dirty="0">
                <a:latin typeface="Arial Unicode MS" charset="0"/>
                <a:ea typeface="Arial Unicode MS" charset="0"/>
                <a:cs typeface="Arial Unicode MS" charset="0"/>
              </a:rPr>
              <a:t>, bevor der Herr Jesus ihn bei seiner Ankunft vernichtet werde (vgl. </a:t>
            </a:r>
            <a:r>
              <a:rPr lang="de-DE" sz="2800" dirty="0" err="1">
                <a:latin typeface="Arial Unicode MS" charset="0"/>
                <a:ea typeface="Arial Unicode MS" charset="0"/>
                <a:cs typeface="Arial Unicode MS" charset="0"/>
              </a:rPr>
              <a:t>Adv</a:t>
            </a:r>
            <a:r>
              <a:rPr lang="de-DE" sz="2800" dirty="0">
                <a:latin typeface="Arial Unicode MS" charset="0"/>
                <a:ea typeface="Arial Unicode MS" charset="0"/>
                <a:cs typeface="Arial Unicode MS" charset="0"/>
              </a:rPr>
              <a:t> </a:t>
            </a:r>
            <a:r>
              <a:rPr lang="de-DE" sz="2800" dirty="0" err="1">
                <a:latin typeface="Arial Unicode MS" charset="0"/>
                <a:ea typeface="Arial Unicode MS" charset="0"/>
                <a:cs typeface="Arial Unicode MS" charset="0"/>
              </a:rPr>
              <a:t>haer</a:t>
            </a:r>
            <a:r>
              <a:rPr lang="de-DE" sz="2800" dirty="0">
                <a:latin typeface="Arial Unicode MS" charset="0"/>
                <a:ea typeface="Arial Unicode MS" charset="0"/>
                <a:cs typeface="Arial Unicode MS" charset="0"/>
              </a:rPr>
              <a:t> 3,6,5; 3,7,2; 4,29,1; </a:t>
            </a:r>
            <a:r>
              <a:rPr lang="de-DE" sz="2800" dirty="0" smtClean="0">
                <a:latin typeface="Arial Unicode MS" charset="0"/>
                <a:ea typeface="Arial Unicode MS" charset="0"/>
                <a:cs typeface="Arial Unicode MS" charset="0"/>
              </a:rPr>
              <a:t>5,25,1.4).</a:t>
            </a:r>
          </a:p>
          <a:p>
            <a:pPr>
              <a:lnSpc>
                <a:spcPts val="3660"/>
              </a:lnSpc>
              <a:spcAft>
                <a:spcPts val="1032"/>
              </a:spcAft>
              <a:buFont typeface="Arial"/>
              <a:buChar char="•"/>
            </a:pPr>
            <a:r>
              <a:rPr lang="de-DE" sz="2800" dirty="0">
                <a:solidFill>
                  <a:schemeClr val="accent2"/>
                </a:solidFill>
                <a:latin typeface="Arial Unicode MS" charset="0"/>
                <a:ea typeface="Arial Unicode MS" charset="0"/>
                <a:cs typeface="Arial Unicode MS" charset="0"/>
              </a:rPr>
              <a:t>Irenäus</a:t>
            </a:r>
            <a:r>
              <a:rPr lang="de-DE" sz="2800" dirty="0">
                <a:latin typeface="Arial Unicode MS" charset="0"/>
                <a:ea typeface="Arial Unicode MS" charset="0"/>
                <a:cs typeface="Arial Unicode MS" charset="0"/>
              </a:rPr>
              <a:t> spricht von der „</a:t>
            </a:r>
            <a:r>
              <a:rPr lang="de-DE" sz="2800" dirty="0" smtClean="0">
                <a:solidFill>
                  <a:schemeClr val="accent2"/>
                </a:solidFill>
                <a:latin typeface="Arial Unicode MS" charset="0"/>
                <a:ea typeface="Arial Unicode MS" charset="0"/>
                <a:cs typeface="Arial Unicode MS" charset="0"/>
              </a:rPr>
              <a:t>Parusie/Ankunft </a:t>
            </a:r>
            <a:r>
              <a:rPr lang="de-DE" sz="2800" dirty="0">
                <a:solidFill>
                  <a:schemeClr val="accent2"/>
                </a:solidFill>
                <a:latin typeface="Arial Unicode MS" charset="0"/>
                <a:ea typeface="Arial Unicode MS" charset="0"/>
                <a:cs typeface="Arial Unicode MS" charset="0"/>
              </a:rPr>
              <a:t>des Antichristus</a:t>
            </a:r>
            <a:r>
              <a:rPr lang="de-DE" sz="2800" dirty="0">
                <a:latin typeface="Arial Unicode MS" charset="0"/>
                <a:ea typeface="Arial Unicode MS" charset="0"/>
                <a:cs typeface="Arial Unicode MS" charset="0"/>
              </a:rPr>
              <a:t>“ </a:t>
            </a:r>
            <a:r>
              <a:rPr lang="de-DE" sz="2800" dirty="0" smtClean="0">
                <a:latin typeface="Arial Unicode MS" charset="0"/>
                <a:ea typeface="Arial Unicode MS" charset="0"/>
                <a:cs typeface="Arial Unicode MS" charset="0"/>
              </a:rPr>
              <a:t>(vgl. Ad </a:t>
            </a:r>
            <a:r>
              <a:rPr lang="de-DE" sz="2800" dirty="0" err="1" smtClean="0">
                <a:latin typeface="Arial Unicode MS" charset="0"/>
                <a:ea typeface="Arial Unicode MS" charset="0"/>
                <a:cs typeface="Arial Unicode MS" charset="0"/>
              </a:rPr>
              <a:t>haer</a:t>
            </a:r>
            <a:r>
              <a:rPr lang="de-DE" sz="2800" dirty="0" smtClean="0">
                <a:latin typeface="Arial Unicode MS" charset="0"/>
                <a:ea typeface="Arial Unicode MS" charset="0"/>
                <a:cs typeface="Arial Unicode MS" charset="0"/>
              </a:rPr>
              <a:t> 5,29,2 – </a:t>
            </a:r>
            <a:r>
              <a:rPr lang="de-DE" sz="2800" dirty="0">
                <a:latin typeface="Arial Unicode MS" charset="0"/>
                <a:ea typeface="Arial Unicode MS" charset="0"/>
                <a:cs typeface="Arial Unicode MS" charset="0"/>
              </a:rPr>
              <a:t>vgl. dazu 2. </a:t>
            </a:r>
            <a:r>
              <a:rPr lang="de-DE" sz="2800" dirty="0" err="1">
                <a:latin typeface="Arial Unicode MS" charset="0"/>
                <a:ea typeface="Arial Unicode MS" charset="0"/>
                <a:cs typeface="Arial Unicode MS" charset="0"/>
              </a:rPr>
              <a:t>Thess</a:t>
            </a:r>
            <a:r>
              <a:rPr lang="de-DE" sz="2800" dirty="0">
                <a:latin typeface="Arial Unicode MS" charset="0"/>
                <a:ea typeface="Arial Unicode MS" charset="0"/>
                <a:cs typeface="Arial Unicode MS" charset="0"/>
              </a:rPr>
              <a:t> 2,9: „Seine </a:t>
            </a:r>
            <a:r>
              <a:rPr lang="de-DE" sz="2800" dirty="0" smtClean="0">
                <a:latin typeface="Arial Unicode MS" charset="0"/>
                <a:ea typeface="Arial Unicode MS" charset="0"/>
                <a:cs typeface="Arial Unicode MS" charset="0"/>
              </a:rPr>
              <a:t>Parusie/Ankunft </a:t>
            </a:r>
            <a:r>
              <a:rPr lang="de-DE" sz="2800" dirty="0">
                <a:latin typeface="Arial Unicode MS" charset="0"/>
                <a:ea typeface="Arial Unicode MS" charset="0"/>
                <a:cs typeface="Arial Unicode MS" charset="0"/>
              </a:rPr>
              <a:t>(geschieht) gemäß der Wirksamkeit Satans“.</a:t>
            </a:r>
          </a:p>
          <a:p>
            <a:pPr lvl="1">
              <a:lnSpc>
                <a:spcPts val="3660"/>
              </a:lnSpc>
              <a:spcAft>
                <a:spcPts val="1032"/>
              </a:spcAft>
              <a:buFont typeface="Arial"/>
              <a:buChar char="•"/>
            </a:pPr>
            <a:endParaRPr lang="de-DE" sz="2400" dirty="0"/>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8</a:t>
            </a:fld>
            <a:endParaRPr lang="en-US" sz="2000">
              <a:solidFill>
                <a:srgbClr val="FFFFFF"/>
              </a:solidFill>
              <a:cs typeface="Frutiger Next Pro Light" charset="0"/>
            </a:endParaRPr>
          </a:p>
        </p:txBody>
      </p:sp>
    </p:spTree>
    <p:extLst>
      <p:ext uri="{BB962C8B-B14F-4D97-AF65-F5344CB8AC3E}">
        <p14:creationId xmlns:p14="http://schemas.microsoft.com/office/powerpoint/2010/main" val="15839511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
          <p:cNvSpPr>
            <a:spLocks noGrp="1" noChangeArrowheads="1"/>
          </p:cNvSpPr>
          <p:nvPr>
            <p:ph type="title"/>
          </p:nvPr>
        </p:nvSpPr>
        <p:spPr/>
        <p:txBody>
          <a:bodyPr/>
          <a:lstStyle/>
          <a:p>
            <a:pPr eaLnBrk="1" hangingPunct="1"/>
            <a:r>
              <a:rPr lang="de-DE" dirty="0">
                <a:latin typeface="Arial" charset="0"/>
                <a:ea typeface=".Aqua かな" charset="0"/>
              </a:rPr>
              <a:t>Frühe Kirchengeschichte</a:t>
            </a:r>
            <a:endParaRPr lang="en-US" dirty="0">
              <a:latin typeface="Arial" charset="0"/>
              <a:ea typeface=".Aqua かな" charset="0"/>
            </a:endParaRPr>
          </a:p>
        </p:txBody>
      </p:sp>
      <p:sp>
        <p:nvSpPr>
          <p:cNvPr id="4098" name="Rectangle 2"/>
          <p:cNvSpPr>
            <a:spLocks noGrp="1" noChangeArrowheads="1"/>
          </p:cNvSpPr>
          <p:nvPr>
            <p:ph idx="1"/>
          </p:nvPr>
        </p:nvSpPr>
        <p:spPr>
          <a:xfrm>
            <a:off x="453728" y="1204392"/>
            <a:ext cx="12385972" cy="7128792"/>
          </a:xfrm>
        </p:spPr>
        <p:txBody>
          <a:bodyPr/>
          <a:lstStyle/>
          <a:p>
            <a:pPr>
              <a:lnSpc>
                <a:spcPts val="3660"/>
              </a:lnSpc>
              <a:spcBef>
                <a:spcPts val="1600"/>
              </a:spcBef>
              <a:spcAft>
                <a:spcPts val="1632"/>
              </a:spcAft>
              <a:buFont typeface="Arial"/>
              <a:buChar char="•"/>
            </a:pPr>
            <a:r>
              <a:rPr lang="de-DE" sz="2800" dirty="0" smtClean="0">
                <a:solidFill>
                  <a:schemeClr val="accent2"/>
                </a:solidFill>
                <a:latin typeface="Arial Unicode MS" charset="0"/>
                <a:ea typeface="Arial Unicode MS" charset="0"/>
                <a:cs typeface="Arial Unicode MS" charset="0"/>
              </a:rPr>
              <a:t>Irenäus</a:t>
            </a:r>
            <a:r>
              <a:rPr lang="de-DE" sz="2800" dirty="0" smtClean="0">
                <a:latin typeface="Arial Unicode MS" charset="0"/>
                <a:ea typeface="Arial Unicode MS" charset="0"/>
                <a:cs typeface="Arial Unicode MS" charset="0"/>
              </a:rPr>
              <a:t> identifiziert auch das </a:t>
            </a:r>
            <a:r>
              <a:rPr lang="de-DE" sz="2800" dirty="0" smtClean="0">
                <a:solidFill>
                  <a:schemeClr val="accent2"/>
                </a:solidFill>
                <a:latin typeface="Arial Unicode MS" charset="0"/>
                <a:ea typeface="Arial Unicode MS" charset="0"/>
                <a:cs typeface="Arial Unicode MS" charset="0"/>
              </a:rPr>
              <a:t>„Tier“ in </a:t>
            </a:r>
            <a:r>
              <a:rPr lang="de-DE" sz="2800" dirty="0" err="1" smtClean="0">
                <a:solidFill>
                  <a:schemeClr val="accent2"/>
                </a:solidFill>
                <a:latin typeface="Arial Unicode MS" charset="0"/>
                <a:ea typeface="Arial Unicode MS" charset="0"/>
                <a:cs typeface="Arial Unicode MS" charset="0"/>
              </a:rPr>
              <a:t>Offb</a:t>
            </a:r>
            <a:r>
              <a:rPr lang="de-DE" sz="2800" dirty="0" smtClean="0">
                <a:solidFill>
                  <a:schemeClr val="accent2"/>
                </a:solidFill>
                <a:latin typeface="Arial Unicode MS" charset="0"/>
                <a:ea typeface="Arial Unicode MS" charset="0"/>
                <a:cs typeface="Arial Unicode MS" charset="0"/>
              </a:rPr>
              <a:t> 13 </a:t>
            </a:r>
            <a:r>
              <a:rPr lang="de-DE" sz="2800" dirty="0" smtClean="0">
                <a:latin typeface="Arial Unicode MS" charset="0"/>
                <a:ea typeface="Arial Unicode MS" charset="0"/>
                <a:cs typeface="Arial Unicode MS" charset="0"/>
              </a:rPr>
              <a:t>mit dem „Antichristus“, der </a:t>
            </a:r>
            <a:r>
              <a:rPr lang="de-DE" sz="2800" dirty="0" smtClean="0">
                <a:solidFill>
                  <a:schemeClr val="accent2"/>
                </a:solidFill>
                <a:latin typeface="Arial Unicode MS" charset="0"/>
                <a:ea typeface="Arial Unicode MS" charset="0"/>
                <a:cs typeface="Arial Unicode MS" charset="0"/>
              </a:rPr>
              <a:t>drei Jahre und sechs Monate herrschen</a:t>
            </a:r>
            <a:r>
              <a:rPr lang="de-DE" sz="2800" dirty="0" smtClean="0">
                <a:latin typeface="Arial Unicode MS" charset="0"/>
                <a:ea typeface="Arial Unicode MS" charset="0"/>
                <a:cs typeface="Arial Unicode MS" charset="0"/>
              </a:rPr>
              <a:t> werde, bevor „der Herr“ auf den Wolken des Himmels kommen werde (vgl. </a:t>
            </a:r>
            <a:r>
              <a:rPr lang="de-DE" sz="2800" dirty="0">
                <a:latin typeface="Arial Unicode MS" charset="0"/>
                <a:ea typeface="Arial Unicode MS" charset="0"/>
                <a:cs typeface="Arial Unicode MS" charset="0"/>
              </a:rPr>
              <a:t>Irenäus, </a:t>
            </a:r>
            <a:r>
              <a:rPr lang="de-DE" sz="2800" dirty="0" err="1" smtClean="0">
                <a:latin typeface="Arial Unicode MS" charset="0"/>
                <a:ea typeface="Arial Unicode MS" charset="0"/>
                <a:cs typeface="Arial Unicode MS" charset="0"/>
              </a:rPr>
              <a:t>Adv</a:t>
            </a:r>
            <a:r>
              <a:rPr lang="de-DE" sz="2800" dirty="0" smtClean="0">
                <a:latin typeface="Arial Unicode MS" charset="0"/>
                <a:ea typeface="Arial Unicode MS" charset="0"/>
                <a:cs typeface="Arial Unicode MS" charset="0"/>
              </a:rPr>
              <a:t> </a:t>
            </a:r>
            <a:r>
              <a:rPr lang="de-DE" sz="2800" dirty="0" err="1" smtClean="0">
                <a:latin typeface="Arial Unicode MS" charset="0"/>
                <a:ea typeface="Arial Unicode MS" charset="0"/>
                <a:cs typeface="Arial Unicode MS" charset="0"/>
              </a:rPr>
              <a:t>hear</a:t>
            </a:r>
            <a:r>
              <a:rPr lang="de-DE" sz="2800" dirty="0" smtClean="0">
                <a:latin typeface="Arial Unicode MS" charset="0"/>
                <a:ea typeface="Arial Unicode MS" charset="0"/>
                <a:cs typeface="Arial Unicode MS" charset="0"/>
              </a:rPr>
              <a:t> 5,30,1.3-5; vgl. auch 3,23,7; 5,13,1</a:t>
            </a:r>
            <a:r>
              <a:rPr lang="de-DE" sz="2800" dirty="0">
                <a:latin typeface="Arial Unicode MS" charset="0"/>
                <a:ea typeface="Arial Unicode MS" charset="0"/>
                <a:cs typeface="Arial Unicode MS" charset="0"/>
              </a:rPr>
              <a:t>; </a:t>
            </a:r>
            <a:r>
              <a:rPr lang="de-DE" sz="2800" dirty="0" smtClean="0">
                <a:latin typeface="Arial Unicode MS" charset="0"/>
                <a:ea typeface="Arial Unicode MS" charset="0"/>
                <a:cs typeface="Arial Unicode MS" charset="0"/>
              </a:rPr>
              <a:t>5,29,2). </a:t>
            </a:r>
          </a:p>
          <a:p>
            <a:pPr>
              <a:lnSpc>
                <a:spcPts val="3660"/>
              </a:lnSpc>
              <a:spcBef>
                <a:spcPts val="1600"/>
              </a:spcBef>
              <a:spcAft>
                <a:spcPts val="1632"/>
              </a:spcAft>
              <a:buFont typeface="Arial"/>
              <a:buChar char="•"/>
            </a:pPr>
            <a:r>
              <a:rPr lang="de-DE" sz="2800" dirty="0" smtClean="0">
                <a:solidFill>
                  <a:schemeClr val="accent2"/>
                </a:solidFill>
                <a:latin typeface="Arial Unicode MS" charset="0"/>
                <a:ea typeface="Arial Unicode MS" charset="0"/>
                <a:cs typeface="Arial Unicode MS" charset="0"/>
              </a:rPr>
              <a:t>Irenäus</a:t>
            </a:r>
            <a:r>
              <a:rPr lang="de-DE" sz="2800" dirty="0" smtClean="0">
                <a:latin typeface="Arial Unicode MS" charset="0"/>
                <a:ea typeface="Arial Unicode MS" charset="0"/>
                <a:cs typeface="Arial Unicode MS" charset="0"/>
              </a:rPr>
              <a:t> betont, dass der „</a:t>
            </a:r>
            <a:r>
              <a:rPr lang="de-DE" sz="2800" dirty="0" smtClean="0">
                <a:solidFill>
                  <a:schemeClr val="accent2"/>
                </a:solidFill>
                <a:latin typeface="Arial Unicode MS" charset="0"/>
                <a:ea typeface="Arial Unicode MS" charset="0"/>
                <a:cs typeface="Arial Unicode MS" charset="0"/>
              </a:rPr>
              <a:t>Name des Antichristus</a:t>
            </a:r>
            <a:r>
              <a:rPr lang="de-DE" sz="2800" dirty="0" smtClean="0">
                <a:latin typeface="Arial Unicode MS" charset="0"/>
                <a:ea typeface="Arial Unicode MS" charset="0"/>
                <a:cs typeface="Arial Unicode MS" charset="0"/>
              </a:rPr>
              <a:t>“ (vgl. dazu </a:t>
            </a:r>
            <a:r>
              <a:rPr lang="de-DE" sz="2800" dirty="0" err="1" smtClean="0">
                <a:latin typeface="Arial Unicode MS" charset="0"/>
                <a:ea typeface="Arial Unicode MS" charset="0"/>
                <a:cs typeface="Arial Unicode MS" charset="0"/>
              </a:rPr>
              <a:t>Offb</a:t>
            </a:r>
            <a:r>
              <a:rPr lang="de-DE" sz="2800" dirty="0" smtClean="0">
                <a:latin typeface="Arial Unicode MS" charset="0"/>
                <a:ea typeface="Arial Unicode MS" charset="0"/>
                <a:cs typeface="Arial Unicode MS" charset="0"/>
              </a:rPr>
              <a:t> 13,17) </a:t>
            </a:r>
            <a:r>
              <a:rPr lang="de-DE" sz="2800" dirty="0" smtClean="0">
                <a:solidFill>
                  <a:schemeClr val="accent2"/>
                </a:solidFill>
                <a:latin typeface="Arial Unicode MS" charset="0"/>
                <a:ea typeface="Arial Unicode MS" charset="0"/>
                <a:cs typeface="Arial Unicode MS" charset="0"/>
              </a:rPr>
              <a:t>erst später bekannt </a:t>
            </a:r>
            <a:r>
              <a:rPr lang="de-DE" sz="2800" dirty="0" smtClean="0">
                <a:latin typeface="Arial Unicode MS" charset="0"/>
                <a:ea typeface="Arial Unicode MS" charset="0"/>
                <a:cs typeface="Arial Unicode MS" charset="0"/>
              </a:rPr>
              <a:t>werden wird. „Wenn </a:t>
            </a:r>
            <a:r>
              <a:rPr lang="de-DE" sz="2800" dirty="0">
                <a:latin typeface="Arial Unicode MS" charset="0"/>
                <a:ea typeface="Arial Unicode MS" charset="0"/>
                <a:cs typeface="Arial Unicode MS" charset="0"/>
              </a:rPr>
              <a:t>der Name [des Antichristen] in der jetzigen Zeit hätte bekannt werden sollen, dann wäre er durch den mitgeteilt, welcher die Offenbarung geschaut </a:t>
            </a:r>
            <a:r>
              <a:rPr lang="de-DE" sz="2800" dirty="0" smtClean="0">
                <a:latin typeface="Arial Unicode MS" charset="0"/>
                <a:ea typeface="Arial Unicode MS" charset="0"/>
                <a:cs typeface="Arial Unicode MS" charset="0"/>
              </a:rPr>
              <a:t>hat“ (vgl. Ad </a:t>
            </a:r>
            <a:r>
              <a:rPr lang="de-DE" sz="2800" dirty="0" err="1" smtClean="0">
                <a:latin typeface="Arial Unicode MS" charset="0"/>
                <a:ea typeface="Arial Unicode MS" charset="0"/>
                <a:cs typeface="Arial Unicode MS" charset="0"/>
              </a:rPr>
              <a:t>haer</a:t>
            </a:r>
            <a:r>
              <a:rPr lang="de-DE" sz="2800" dirty="0" smtClean="0">
                <a:latin typeface="Arial Unicode MS" charset="0"/>
                <a:ea typeface="Arial Unicode MS" charset="0"/>
                <a:cs typeface="Arial Unicode MS" charset="0"/>
              </a:rPr>
              <a:t> 5,30,3). </a:t>
            </a:r>
          </a:p>
          <a:p>
            <a:pPr>
              <a:lnSpc>
                <a:spcPts val="3660"/>
              </a:lnSpc>
              <a:spcBef>
                <a:spcPts val="1600"/>
              </a:spcBef>
              <a:spcAft>
                <a:spcPts val="1632"/>
              </a:spcAft>
              <a:buFont typeface="Arial"/>
              <a:buChar char="•"/>
            </a:pPr>
            <a:r>
              <a:rPr lang="de-DE" sz="2800" dirty="0" smtClean="0">
                <a:solidFill>
                  <a:schemeClr val="accent2"/>
                </a:solidFill>
                <a:latin typeface="Arial Unicode MS" charset="0"/>
                <a:ea typeface="Arial Unicode MS" charset="0"/>
                <a:cs typeface="Arial Unicode MS" charset="0"/>
              </a:rPr>
              <a:t>Irenäus</a:t>
            </a:r>
            <a:r>
              <a:rPr lang="de-DE" sz="2800" dirty="0" smtClean="0">
                <a:latin typeface="Arial Unicode MS" charset="0"/>
                <a:ea typeface="Arial Unicode MS" charset="0"/>
                <a:cs typeface="Arial Unicode MS" charset="0"/>
              </a:rPr>
              <a:t> identifiziert den „</a:t>
            </a:r>
            <a:r>
              <a:rPr lang="de-DE" sz="2800" dirty="0" smtClean="0">
                <a:solidFill>
                  <a:schemeClr val="accent2"/>
                </a:solidFill>
                <a:latin typeface="Arial Unicode MS" charset="0"/>
                <a:ea typeface="Arial Unicode MS" charset="0"/>
                <a:cs typeface="Arial Unicode MS" charset="0"/>
              </a:rPr>
              <a:t>anderen</a:t>
            </a:r>
            <a:r>
              <a:rPr lang="de-DE" sz="2800" dirty="0" smtClean="0">
                <a:latin typeface="Arial Unicode MS" charset="0"/>
                <a:ea typeface="Arial Unicode MS" charset="0"/>
                <a:cs typeface="Arial Unicode MS" charset="0"/>
              </a:rPr>
              <a:t>“ in </a:t>
            </a:r>
            <a:r>
              <a:rPr lang="de-DE" sz="2800" dirty="0" err="1" smtClean="0">
                <a:solidFill>
                  <a:schemeClr val="accent2"/>
                </a:solidFill>
                <a:latin typeface="Arial Unicode MS" charset="0"/>
                <a:ea typeface="Arial Unicode MS" charset="0"/>
                <a:cs typeface="Arial Unicode MS" charset="0"/>
              </a:rPr>
              <a:t>Joh</a:t>
            </a:r>
            <a:r>
              <a:rPr lang="de-DE" sz="2800" dirty="0" smtClean="0">
                <a:solidFill>
                  <a:schemeClr val="accent2"/>
                </a:solidFill>
                <a:latin typeface="Arial Unicode MS" charset="0"/>
                <a:ea typeface="Arial Unicode MS" charset="0"/>
                <a:cs typeface="Arial Unicode MS" charset="0"/>
              </a:rPr>
              <a:t> 5,43 </a:t>
            </a:r>
            <a:r>
              <a:rPr lang="de-DE" sz="2800" dirty="0" smtClean="0">
                <a:latin typeface="Arial Unicode MS" charset="0"/>
                <a:ea typeface="Arial Unicode MS" charset="0"/>
                <a:cs typeface="Arial Unicode MS" charset="0"/>
              </a:rPr>
              <a:t>(„I</a:t>
            </a:r>
            <a:r>
              <a:rPr lang="de-CH" sz="2800" dirty="0" err="1" smtClean="0">
                <a:latin typeface="Arial Unicode MS" charset="0"/>
                <a:ea typeface="Arial Unicode MS" charset="0"/>
                <a:cs typeface="Arial Unicode MS" charset="0"/>
              </a:rPr>
              <a:t>ch</a:t>
            </a:r>
            <a:r>
              <a:rPr lang="de-CH" sz="2800" dirty="0" smtClean="0">
                <a:latin typeface="Arial Unicode MS" charset="0"/>
                <a:ea typeface="Arial Unicode MS" charset="0"/>
                <a:cs typeface="Arial Unicode MS" charset="0"/>
              </a:rPr>
              <a:t> </a:t>
            </a:r>
            <a:r>
              <a:rPr lang="de-CH" sz="2800" dirty="0">
                <a:latin typeface="Arial Unicode MS" charset="0"/>
                <a:ea typeface="Arial Unicode MS" charset="0"/>
                <a:cs typeface="Arial Unicode MS" charset="0"/>
              </a:rPr>
              <a:t>bin gekommen in meines Vaters Namen, und ihr nehmt mich nicht an. </a:t>
            </a:r>
            <a:r>
              <a:rPr lang="de-CH" sz="2800" dirty="0" smtClean="0">
                <a:solidFill>
                  <a:schemeClr val="accent2"/>
                </a:solidFill>
                <a:latin typeface="Arial Unicode MS" charset="0"/>
                <a:ea typeface="Arial Unicode MS" charset="0"/>
                <a:cs typeface="Arial Unicode MS" charset="0"/>
              </a:rPr>
              <a:t>Wenn ein anderer kommen wird in seinem eigenen Namen, den werdet ihr annehmen</a:t>
            </a:r>
            <a:r>
              <a:rPr lang="de-DE" sz="2800" dirty="0" smtClean="0">
                <a:latin typeface="Arial Unicode MS" charset="0"/>
                <a:ea typeface="Arial Unicode MS" charset="0"/>
                <a:cs typeface="Arial Unicode MS" charset="0"/>
              </a:rPr>
              <a:t>“) mit dem „Antichristus“ (vgl. </a:t>
            </a:r>
            <a:r>
              <a:rPr lang="de-DE" sz="2800" dirty="0">
                <a:latin typeface="Arial Unicode MS" charset="0"/>
                <a:ea typeface="Arial Unicode MS" charset="0"/>
                <a:cs typeface="Arial Unicode MS" charset="0"/>
              </a:rPr>
              <a:t>Irenäus, Ad </a:t>
            </a:r>
            <a:r>
              <a:rPr lang="de-DE" sz="2800" dirty="0" err="1">
                <a:latin typeface="Arial Unicode MS" charset="0"/>
                <a:ea typeface="Arial Unicode MS" charset="0"/>
                <a:cs typeface="Arial Unicode MS" charset="0"/>
              </a:rPr>
              <a:t>haer</a:t>
            </a:r>
            <a:r>
              <a:rPr lang="de-DE" sz="2800" dirty="0">
                <a:latin typeface="Arial Unicode MS" charset="0"/>
                <a:ea typeface="Arial Unicode MS" charset="0"/>
                <a:cs typeface="Arial Unicode MS" charset="0"/>
              </a:rPr>
              <a:t> </a:t>
            </a:r>
            <a:r>
              <a:rPr lang="de-DE" sz="2800" dirty="0" smtClean="0">
                <a:latin typeface="Arial Unicode MS" charset="0"/>
                <a:ea typeface="Arial Unicode MS" charset="0"/>
                <a:cs typeface="Arial Unicode MS" charset="0"/>
              </a:rPr>
              <a:t>5,24,4).</a:t>
            </a:r>
          </a:p>
        </p:txBody>
      </p:sp>
      <p:sp>
        <p:nvSpPr>
          <p:cNvPr id="12289" name="Foliennummernplatzhalter 3"/>
          <p:cNvSpPr>
            <a:spLocks noGrp="1"/>
          </p:cNvSpPr>
          <p:nvPr>
            <p:ph type="sldNum" sz="quarter" idx="10"/>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3500">
                <a:solidFill>
                  <a:srgbClr val="000000"/>
                </a:solidFill>
                <a:latin typeface="Frutiger Next Pro Light" charset="0"/>
                <a:ea typeface="ＭＳ Ｐゴシック" charset="0"/>
                <a:cs typeface="ＭＳ Ｐゴシック" charset="0"/>
                <a:sym typeface="Frutiger Next Pro Light" charset="0"/>
              </a:defRPr>
            </a:lvl1pPr>
            <a:lvl2pPr marL="742950" indent="-285750" eaLnBrk="0" hangingPunct="0">
              <a:defRPr sz="3500">
                <a:solidFill>
                  <a:srgbClr val="000000"/>
                </a:solidFill>
                <a:latin typeface="Frutiger Next Pro Light" charset="0"/>
                <a:ea typeface="ＭＳ Ｐゴシック" charset="0"/>
                <a:sym typeface="Frutiger Next Pro Light" charset="0"/>
              </a:defRPr>
            </a:lvl2pPr>
            <a:lvl3pPr marL="1143000" indent="-228600" eaLnBrk="0" hangingPunct="0">
              <a:defRPr sz="3500">
                <a:solidFill>
                  <a:srgbClr val="000000"/>
                </a:solidFill>
                <a:latin typeface="Frutiger Next Pro Light" charset="0"/>
                <a:ea typeface="ＭＳ Ｐゴシック" charset="0"/>
                <a:sym typeface="Frutiger Next Pro Light" charset="0"/>
              </a:defRPr>
            </a:lvl3pPr>
            <a:lvl4pPr marL="1600200" indent="-228600" eaLnBrk="0" hangingPunct="0">
              <a:defRPr sz="3500">
                <a:solidFill>
                  <a:srgbClr val="000000"/>
                </a:solidFill>
                <a:latin typeface="Frutiger Next Pro Light" charset="0"/>
                <a:ea typeface="ＭＳ Ｐゴシック" charset="0"/>
                <a:sym typeface="Frutiger Next Pro Light" charset="0"/>
              </a:defRPr>
            </a:lvl4pPr>
            <a:lvl5pPr marL="2057400" indent="-228600" eaLnBrk="0" hangingPunct="0">
              <a:defRPr sz="3500">
                <a:solidFill>
                  <a:srgbClr val="000000"/>
                </a:solidFill>
                <a:latin typeface="Frutiger Next Pro Light" charset="0"/>
                <a:ea typeface="ＭＳ Ｐゴシック" charset="0"/>
                <a:sym typeface="Frutiger Next Pro Light" charset="0"/>
              </a:defRPr>
            </a:lvl5pPr>
            <a:lvl6pPr marL="25146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6pPr>
            <a:lvl7pPr marL="29718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7pPr>
            <a:lvl8pPr marL="34290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8pPr>
            <a:lvl9pPr marL="3886200" indent="-228600" eaLnBrk="0" fontAlgn="base" hangingPunct="0">
              <a:spcBef>
                <a:spcPct val="0"/>
              </a:spcBef>
              <a:spcAft>
                <a:spcPct val="0"/>
              </a:spcAft>
              <a:defRPr sz="3500">
                <a:solidFill>
                  <a:srgbClr val="000000"/>
                </a:solidFill>
                <a:latin typeface="Frutiger Next Pro Light" charset="0"/>
                <a:ea typeface="ＭＳ Ｐゴシック" charset="0"/>
                <a:sym typeface="Frutiger Next Pro Light" charset="0"/>
              </a:defRPr>
            </a:lvl9pPr>
          </a:lstStyle>
          <a:p>
            <a:pPr eaLnBrk="1" hangingPunct="1"/>
            <a:fld id="{740DD689-21A2-C24C-9299-37384999BA53}" type="slidenum">
              <a:rPr lang="en-US" sz="2000">
                <a:solidFill>
                  <a:srgbClr val="FFFFFF"/>
                </a:solidFill>
                <a:cs typeface="Frutiger Next Pro Light" charset="0"/>
              </a:rPr>
              <a:pPr eaLnBrk="1" hangingPunct="1"/>
              <a:t>9</a:t>
            </a:fld>
            <a:endParaRPr lang="en-US" sz="2000">
              <a:solidFill>
                <a:srgbClr val="FFFFFF"/>
              </a:solidFill>
              <a:cs typeface="Frutiger Next Pro Light" charset="0"/>
            </a:endParaRPr>
          </a:p>
        </p:txBody>
      </p:sp>
    </p:spTree>
    <p:extLst>
      <p:ext uri="{BB962C8B-B14F-4D97-AF65-F5344CB8AC3E}">
        <p14:creationId xmlns:p14="http://schemas.microsoft.com/office/powerpoint/2010/main" val="200142073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ephanusrede">
  <a:themeElements>
    <a:clrScheme name="">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ajorFont>
        <a:latin typeface="Frutiger Next Pro Light"/>
        <a:ea typeface=".Aqua かな"/>
        <a:cs typeface=".Aqua かな"/>
      </a:majorFont>
      <a:minorFont>
        <a:latin typeface="Arial"/>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Benutzerdefiniert 4">
      <a:dk1>
        <a:srgbClr val="000000"/>
      </a:dk1>
      <a:lt1>
        <a:srgbClr val="FFFFFF"/>
      </a:lt1>
      <a:dk2>
        <a:srgbClr val="000000"/>
      </a:dk2>
      <a:lt2>
        <a:srgbClr val="808080"/>
      </a:lt2>
      <a:accent1>
        <a:srgbClr val="004174"/>
      </a:accent1>
      <a:accent2>
        <a:srgbClr val="333399"/>
      </a:accent2>
      <a:accent3>
        <a:srgbClr val="FFFFFF"/>
      </a:accent3>
      <a:accent4>
        <a:srgbClr val="000000"/>
      </a:accent4>
      <a:accent5>
        <a:srgbClr val="AAB0BC"/>
      </a:accent5>
      <a:accent6>
        <a:srgbClr val="2D2D8A"/>
      </a:accent6>
      <a:hlink>
        <a:srgbClr val="009999"/>
      </a:hlink>
      <a:folHlink>
        <a:srgbClr val="99CC00"/>
      </a:folHlink>
    </a:clrScheme>
    <a:fontScheme name="Title &amp; Bullets">
      <a:majorFont>
        <a:latin typeface="Frutiger Next Pro Light"/>
        <a:ea typeface=".Aqua かな"/>
        <a:cs typeface=".Aqua かな"/>
      </a:majorFont>
      <a:minorFont>
        <a:latin typeface="Frutiger Next Pro Light"/>
        <a:ea typeface=".Aqua かな"/>
        <a:cs typeface=".Aqua かな"/>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500" b="0" i="0" u="none" strike="noStrike" cap="none" normalizeH="0" baseline="0" smtClean="0">
            <a:ln>
              <a:noFill/>
            </a:ln>
            <a:solidFill>
              <a:srgbClr val="000000"/>
            </a:solidFill>
            <a:effectLst/>
            <a:latin typeface="Frutiger Next Pro Light" charset="0"/>
            <a:ea typeface=".Aqua かな" charset="0"/>
            <a:cs typeface=".Aqua かな" charset="0"/>
            <a:sym typeface="Frutiger Next Pro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Pages>0</Pages>
  <Words>2783</Words>
  <Characters>0</Characters>
  <Application>Microsoft Office PowerPoint</Application>
  <PresentationFormat>Benutzerdefiniert</PresentationFormat>
  <Lines>0</Lines>
  <Paragraphs>198</Paragraphs>
  <Slides>35</Slides>
  <Notes>1</Notes>
  <HiddenSlides>0</HiddenSlides>
  <MMClips>0</MMClips>
  <ScaleCrop>false</ScaleCrop>
  <HeadingPairs>
    <vt:vector size="4" baseType="variant">
      <vt:variant>
        <vt:lpstr>Design</vt:lpstr>
      </vt:variant>
      <vt:variant>
        <vt:i4>2</vt:i4>
      </vt:variant>
      <vt:variant>
        <vt:lpstr>Folientitel</vt:lpstr>
      </vt:variant>
      <vt:variant>
        <vt:i4>35</vt:i4>
      </vt:variant>
    </vt:vector>
  </HeadingPairs>
  <TitlesOfParts>
    <vt:vector size="37" baseType="lpstr">
      <vt:lpstr>Stephanusrede</vt:lpstr>
      <vt:lpstr>Title &amp; Bullets</vt:lpstr>
      <vt:lpstr>    Der Antichristus  Was lehrt die Bibel?        Prof. Dr. Jacob Thiessen, STH Basel www.sthbasel.ch    Vgl. J. Thiessen, Biblische Glaubenslehre. Eine systematische Theologie für die Gemeinde, Nürnberg: VTR, 2004, S. 175ff. </vt:lpstr>
      <vt:lpstr>Gliederung</vt:lpstr>
      <vt:lpstr>PowerPoint-Präsentation</vt:lpstr>
      <vt:lpstr>Einführung</vt:lpstr>
      <vt:lpstr>Einführung</vt:lpstr>
      <vt:lpstr>Einführung</vt:lpstr>
      <vt:lpstr>PowerPoint-Präsentation</vt:lpstr>
      <vt:lpstr>Frühe Kirchengeschichte</vt:lpstr>
      <vt:lpstr>Frühe Kirchengeschichte</vt:lpstr>
      <vt:lpstr>Frühe Kirchengeschichte</vt:lpstr>
      <vt:lpstr>PowerPoint-Präsentation</vt:lpstr>
      <vt:lpstr>Visionen Daniels</vt:lpstr>
      <vt:lpstr>Visionen Daniels</vt:lpstr>
      <vt:lpstr>Visionen Daniels</vt:lpstr>
      <vt:lpstr>Visionen Daniels</vt:lpstr>
      <vt:lpstr>Visionen Daniels</vt:lpstr>
      <vt:lpstr>PowerPoint-Präsentation</vt:lpstr>
      <vt:lpstr>Wann kommt der Antichristus?</vt:lpstr>
      <vt:lpstr>Wann kommt der Antichristus?</vt:lpstr>
      <vt:lpstr>Wann kommt der Antichristus?</vt:lpstr>
      <vt:lpstr>Wann kommt der Antichristus?</vt:lpstr>
      <vt:lpstr>Wann kommt der Antichristus?</vt:lpstr>
      <vt:lpstr>PowerPoint-Präsentation</vt:lpstr>
      <vt:lpstr>Antichristus und sein System</vt:lpstr>
      <vt:lpstr>Antichristus und sein System</vt:lpstr>
      <vt:lpstr>Antichristus und sein System</vt:lpstr>
      <vt:lpstr>Antichristus und sein System</vt:lpstr>
      <vt:lpstr>PowerPoint-Präsentation</vt:lpstr>
      <vt:lpstr>Zahl des Tieres</vt:lpstr>
      <vt:lpstr>Zahl des Tieres</vt:lpstr>
      <vt:lpstr>Zahl des Tieres</vt:lpstr>
      <vt:lpstr>Zahl des Tieres</vt:lpstr>
      <vt:lpstr>PowerPoint-Präsentation</vt:lpstr>
      <vt:lpstr>Jesus bleibt Sieger</vt:lpstr>
      <vt:lpstr>Jesus bleibt Sieger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Antichristus - Was lehrt die Bibel?</dc:title>
  <dc:creator>Jacob Thiessen</dc:creator>
  <cp:lastModifiedBy>Me</cp:lastModifiedBy>
  <cp:revision>261</cp:revision>
  <cp:lastPrinted>2016-10-22T05:51:31Z</cp:lastPrinted>
  <dcterms:created xsi:type="dcterms:W3CDTF">2011-10-05T19:58:41Z</dcterms:created>
  <dcterms:modified xsi:type="dcterms:W3CDTF">2016-10-26T08:19:43Z</dcterms:modified>
</cp:coreProperties>
</file>