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1"/>
  </p:notesMasterIdLst>
  <p:handoutMasterIdLst>
    <p:handoutMasterId r:id="rId32"/>
  </p:handoutMasterIdLst>
  <p:sldIdLst>
    <p:sldId id="735" r:id="rId2"/>
    <p:sldId id="1027" r:id="rId3"/>
    <p:sldId id="1049" r:id="rId4"/>
    <p:sldId id="1029" r:id="rId5"/>
    <p:sldId id="1030" r:id="rId6"/>
    <p:sldId id="1052" r:id="rId7"/>
    <p:sldId id="1031" r:id="rId8"/>
    <p:sldId id="1032" r:id="rId9"/>
    <p:sldId id="1033" r:id="rId10"/>
    <p:sldId id="1034" r:id="rId11"/>
    <p:sldId id="1035" r:id="rId12"/>
    <p:sldId id="896" r:id="rId13"/>
    <p:sldId id="1036" r:id="rId14"/>
    <p:sldId id="1037" r:id="rId15"/>
    <p:sldId id="1038" r:id="rId16"/>
    <p:sldId id="1039" r:id="rId17"/>
    <p:sldId id="1040" r:id="rId18"/>
    <p:sldId id="962" r:id="rId19"/>
    <p:sldId id="1041" r:id="rId20"/>
    <p:sldId id="1042" r:id="rId21"/>
    <p:sldId id="1043" r:id="rId22"/>
    <p:sldId id="1044" r:id="rId23"/>
    <p:sldId id="1045" r:id="rId24"/>
    <p:sldId id="259" r:id="rId25"/>
    <p:sldId id="1046" r:id="rId26"/>
    <p:sldId id="1047" r:id="rId27"/>
    <p:sldId id="1048" r:id="rId28"/>
    <p:sldId id="1050" r:id="rId29"/>
    <p:sldId id="1051" r:id="rId3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9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18924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82415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98853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555813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7768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359349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32230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38693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0431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1602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66048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874887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232783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836917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269048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55035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03288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94800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49958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51252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02658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5113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6371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10843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04979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52564" y="620688"/>
            <a:ext cx="8858067" cy="923330"/>
          </a:xfrm>
        </p:spPr>
        <p:txBody>
          <a:bodyPr wrap="square">
            <a:spAutoFit/>
          </a:bodyPr>
          <a:lstStyle/>
          <a:p>
            <a:pPr algn="l"/>
            <a:r>
              <a:rPr lang="de-CH" altLang="de-DE" dirty="0">
                <a:solidFill>
                  <a:schemeClr val="tx1"/>
                </a:solidFill>
                <a:effectLst/>
                <a:latin typeface="Univers LT Std 47 Cn Lt" pitchFamily="34" charset="0"/>
              </a:rPr>
              <a:t>Jesus flieht vor dem sicheren Tod</a:t>
            </a:r>
            <a:endParaRPr lang="de-DE" altLang="de-DE"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691680" y="5589240"/>
            <a:ext cx="7345899" cy="523220"/>
          </a:xfrm>
        </p:spPr>
        <p:txBody>
          <a:bodyPr wrap="square">
            <a:spAutoFit/>
          </a:bodyPr>
          <a:lstStyle/>
          <a:p>
            <a:pPr algn="r"/>
            <a:r>
              <a:rPr lang="de-DE" altLang="de-DE" sz="2800" dirty="0">
                <a:effectLst/>
                <a:latin typeface="Univers LT Std 47 Cn Lt" pitchFamily="34" charset="0"/>
              </a:rPr>
              <a:t>Reihe: </a:t>
            </a:r>
            <a:r>
              <a:rPr lang="de-CH" altLang="de-DE" sz="2800" dirty="0">
                <a:effectLst/>
                <a:latin typeface="Univers LT Std 47 Cn Lt" pitchFamily="34" charset="0"/>
              </a:rPr>
              <a:t>Die Jugendjahre von Jesus </a:t>
            </a:r>
            <a:r>
              <a:rPr lang="de-DE" altLang="de-DE" sz="2800" dirty="0">
                <a:effectLst/>
                <a:latin typeface="Univers LT Std 47 Cn Lt" pitchFamily="34" charset="0"/>
              </a:rPr>
              <a:t>(2/9)</a:t>
            </a:r>
          </a:p>
        </p:txBody>
      </p:sp>
      <p:sp>
        <p:nvSpPr>
          <p:cNvPr id="4" name="Rectangle 3"/>
          <p:cNvSpPr txBox="1">
            <a:spLocks noChangeArrowheads="1"/>
          </p:cNvSpPr>
          <p:nvPr/>
        </p:nvSpPr>
        <p:spPr bwMode="auto">
          <a:xfrm>
            <a:off x="3707904" y="3553852"/>
            <a:ext cx="527100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Matthäus-Evangelium 2,13-18</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4181018"/>
            <a:ext cx="4176464" cy="400110"/>
          </a:xfrm>
        </p:spPr>
        <p:txBody>
          <a:bodyPr wrap="square">
            <a:spAutoFit/>
          </a:bodyPr>
          <a:lstStyle/>
          <a:p>
            <a:pPr algn="r"/>
            <a:r>
              <a:rPr lang="de-CH" altLang="de-DE" sz="2000" dirty="0">
                <a:effectLst/>
                <a:latin typeface="Univers LT Std 47 Cn Lt" pitchFamily="34" charset="0"/>
              </a:rPr>
              <a:t>Matthäus-Evangelium 2,16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667393" cy="3970318"/>
          </a:xfrm>
        </p:spPr>
        <p:txBody>
          <a:bodyPr wrap="square">
            <a:spAutoFit/>
          </a:bodyPr>
          <a:lstStyle/>
          <a:p>
            <a:pPr algn="l"/>
            <a:r>
              <a:rPr lang="de-CH" altLang="de-DE" sz="3600" dirty="0">
                <a:solidFill>
                  <a:schemeClr val="tx1"/>
                </a:solidFill>
                <a:effectLst/>
                <a:latin typeface="Univers LT Std 47 Cn Lt" pitchFamily="34" charset="0"/>
              </a:rPr>
              <a:t>Als Herodes merkte, dass die Sterndeuter ihn getäuscht hatten, war er ausser sich vor Zorn.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Er schickte seine Leute nach Betlehem und liess in den Familien der Stadt und der ganzen Umgebung alle Söhne im Alter von zwei Jahren und darunter töten. Das entsprach dem Zeitpunkt, den er von den Sterndeutern in Erfahrung gebracht hatte.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4130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8433" y="3898770"/>
            <a:ext cx="4176464" cy="400110"/>
          </a:xfrm>
        </p:spPr>
        <p:txBody>
          <a:bodyPr wrap="square">
            <a:spAutoFit/>
          </a:bodyPr>
          <a:lstStyle/>
          <a:p>
            <a:pPr algn="r"/>
            <a:r>
              <a:rPr lang="de-CH" altLang="de-DE" sz="2000" dirty="0">
                <a:effectLst/>
                <a:latin typeface="Univers LT Std 47 Cn Lt" pitchFamily="34" charset="0"/>
              </a:rPr>
              <a:t>Matthäus-Evangelium 2,17-18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5" y="116632"/>
            <a:ext cx="8496944" cy="2862322"/>
          </a:xfrm>
        </p:spPr>
        <p:txBody>
          <a:bodyPr wrap="square">
            <a:spAutoFit/>
          </a:bodyPr>
          <a:lstStyle/>
          <a:p>
            <a:pPr algn="l"/>
            <a:r>
              <a:rPr lang="de-CH" altLang="de-DE" sz="3600" dirty="0">
                <a:solidFill>
                  <a:schemeClr val="tx1"/>
                </a:solidFill>
                <a:effectLst/>
                <a:latin typeface="Univers LT Std 47 Cn Lt" pitchFamily="34" charset="0"/>
              </a:rPr>
              <a:t>Damals erfüllte sich, was durch den Propheten Jeremia vorausgesagt worden war: „Ein Geschrei ist in Rama zu hören, lautes Weinen und Klagen: Rahel weint um ihre Kinder und will sich nicht trösten lassen, denn sie sind nicht mehr da.“</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1563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985664"/>
            <a:ext cx="8640960" cy="769441"/>
          </a:xfrm>
        </p:spPr>
        <p:txBody>
          <a:bodyPr wrap="square">
            <a:spAutoFit/>
          </a:bodyPr>
          <a:lstStyle/>
          <a:p>
            <a:pPr algn="l"/>
            <a:r>
              <a:rPr lang="de-DE" altLang="de-DE" sz="4400" dirty="0">
                <a:solidFill>
                  <a:schemeClr val="tx1"/>
                </a:solidFill>
                <a:effectLst/>
                <a:latin typeface="Univers LT Std 47 Cn Lt" pitchFamily="34" charset="0"/>
              </a:rPr>
              <a:t>I. Asyl in Ägypten</a:t>
            </a:r>
          </a:p>
        </p:txBody>
      </p:sp>
    </p:spTree>
    <p:extLst>
      <p:ext uri="{BB962C8B-B14F-4D97-AF65-F5344CB8AC3E}">
        <p14:creationId xmlns:p14="http://schemas.microsoft.com/office/powerpoint/2010/main" val="3379662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8433" y="3898770"/>
            <a:ext cx="4176464" cy="400110"/>
          </a:xfrm>
        </p:spPr>
        <p:txBody>
          <a:bodyPr wrap="square">
            <a:spAutoFit/>
          </a:bodyPr>
          <a:lstStyle/>
          <a:p>
            <a:pPr algn="r"/>
            <a:r>
              <a:rPr lang="de-CH" altLang="de-DE" sz="2000" dirty="0">
                <a:effectLst/>
                <a:latin typeface="Univers LT Std 47 Cn Lt" pitchFamily="34" charset="0"/>
              </a:rPr>
              <a:t>Matthäus-Evangelium 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96944" cy="2308324"/>
          </a:xfrm>
        </p:spPr>
        <p:txBody>
          <a:bodyPr wrap="square">
            <a:spAutoFit/>
          </a:bodyPr>
          <a:lstStyle/>
          <a:p>
            <a:pPr algn="l"/>
            <a:r>
              <a:rPr lang="de-CH" altLang="de-DE" sz="3600" dirty="0">
                <a:solidFill>
                  <a:schemeClr val="tx1"/>
                </a:solidFill>
                <a:effectLst/>
                <a:latin typeface="Univers LT Std 47 Cn Lt" pitchFamily="34" charset="0"/>
              </a:rPr>
              <a:t>„Steh auf, nimm das Kind und seine Mutter und flieh nach Ägypten! Bleib dort, bis ich dir neue Anweisungen gebe. Denn Herodes wird das</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Kind suchen lassen, weil er es umbringen will.“</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15779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8433" y="3898770"/>
            <a:ext cx="4176464" cy="400110"/>
          </a:xfrm>
        </p:spPr>
        <p:txBody>
          <a:bodyPr wrap="square">
            <a:spAutoFit/>
          </a:bodyPr>
          <a:lstStyle/>
          <a:p>
            <a:pPr algn="r"/>
            <a:r>
              <a:rPr lang="de-CH" altLang="de-DE" sz="2000" dirty="0">
                <a:effectLst/>
                <a:latin typeface="Univers LT Std 47 Cn Lt" pitchFamily="34" charset="0"/>
              </a:rPr>
              <a:t>Matthäus-Evangelium 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840760" cy="2308324"/>
          </a:xfrm>
        </p:spPr>
        <p:txBody>
          <a:bodyPr wrap="square">
            <a:spAutoFit/>
          </a:bodyPr>
          <a:lstStyle/>
          <a:p>
            <a:pPr algn="l"/>
            <a:r>
              <a:rPr lang="de-CH" altLang="de-DE" sz="3600" dirty="0">
                <a:solidFill>
                  <a:schemeClr val="tx1"/>
                </a:solidFill>
                <a:effectLst/>
                <a:latin typeface="Univers LT Std 47 Cn Lt" pitchFamily="34" charset="0"/>
              </a:rPr>
              <a:t>„Josef stand mitten in der Nacht auf und machte sich mit dem Kind und dessen Mutter auf den Weg nach Ägypten.“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78970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1754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8433" y="3898770"/>
            <a:ext cx="4176464" cy="400110"/>
          </a:xfrm>
        </p:spPr>
        <p:txBody>
          <a:bodyPr wrap="square">
            <a:spAutoFit/>
          </a:bodyPr>
          <a:lstStyle/>
          <a:p>
            <a:pPr algn="r"/>
            <a:r>
              <a:rPr lang="de-CH" altLang="de-DE" sz="2000" dirty="0">
                <a:effectLst/>
                <a:latin typeface="Univers LT Std 47 Cn Lt" pitchFamily="34" charset="0"/>
              </a:rPr>
              <a:t>Matthäus-Evangelium 2,15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04664"/>
            <a:ext cx="7920880" cy="646331"/>
          </a:xfrm>
        </p:spPr>
        <p:txBody>
          <a:bodyPr wrap="square">
            <a:spAutoFit/>
          </a:bodyPr>
          <a:lstStyle/>
          <a:p>
            <a:pPr algn="l"/>
            <a:r>
              <a:rPr lang="de-CH" altLang="de-DE" sz="3600" dirty="0">
                <a:solidFill>
                  <a:schemeClr val="tx1"/>
                </a:solidFill>
                <a:effectLst/>
                <a:latin typeface="Univers LT Std 47 Cn Lt" pitchFamily="34" charset="0"/>
              </a:rPr>
              <a:t>„Aus Ägypten habe ich meinen Sohn gerufen.“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86219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8433" y="3898770"/>
            <a:ext cx="4176464" cy="400110"/>
          </a:xfrm>
        </p:spPr>
        <p:txBody>
          <a:bodyPr wrap="square">
            <a:spAutoFit/>
          </a:bodyPr>
          <a:lstStyle/>
          <a:p>
            <a:pPr algn="r"/>
            <a:r>
              <a:rPr lang="de-CH" altLang="de-DE" sz="2000" dirty="0" err="1">
                <a:effectLst/>
                <a:latin typeface="Univers LT Std 47 Cn Lt" pitchFamily="34" charset="0"/>
              </a:rPr>
              <a:t>Hosea</a:t>
            </a:r>
            <a:r>
              <a:rPr lang="de-CH" altLang="de-DE" sz="2000" dirty="0">
                <a:effectLst/>
                <a:latin typeface="Univers LT Std 47 Cn Lt" pitchFamily="34" charset="0"/>
              </a:rPr>
              <a:t> 11,1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056784" cy="2123658"/>
          </a:xfrm>
        </p:spPr>
        <p:txBody>
          <a:bodyPr wrap="square">
            <a:spAutoFit/>
          </a:bodyPr>
          <a:lstStyle/>
          <a:p>
            <a:pPr algn="l"/>
            <a:r>
              <a:rPr lang="de-CH" altLang="de-DE" sz="4400" dirty="0">
                <a:solidFill>
                  <a:schemeClr val="tx1"/>
                </a:solidFill>
                <a:effectLst/>
                <a:latin typeface="Univers LT Std 47 Cn Lt" pitchFamily="34" charset="0"/>
              </a:rPr>
              <a:t>„Als Israel jung war, hatte ich ihn lieb und rief ihn, meinen Sohn, aus Ägypten.“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39075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332656"/>
            <a:ext cx="7920880" cy="923330"/>
          </a:xfrm>
        </p:spPr>
        <p:txBody>
          <a:bodyPr wrap="square">
            <a:spAutoFit/>
          </a:bodyPr>
          <a:lstStyle/>
          <a:p>
            <a:pPr algn="l"/>
            <a:r>
              <a:rPr lang="de-DE" altLang="de-DE" dirty="0">
                <a:solidFill>
                  <a:schemeClr val="tx1"/>
                </a:solidFill>
                <a:effectLst/>
                <a:latin typeface="Univers LT Std 47 Cn Lt" pitchFamily="34" charset="0"/>
              </a:rPr>
              <a:t>II. Lautes Weinen in Betlehem</a:t>
            </a:r>
          </a:p>
        </p:txBody>
      </p:sp>
    </p:spTree>
    <p:extLst>
      <p:ext uri="{BB962C8B-B14F-4D97-AF65-F5344CB8AC3E}">
        <p14:creationId xmlns:p14="http://schemas.microsoft.com/office/powerpoint/2010/main" val="2592046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8433" y="3898770"/>
            <a:ext cx="4176464" cy="400110"/>
          </a:xfrm>
        </p:spPr>
        <p:txBody>
          <a:bodyPr wrap="square">
            <a:spAutoFit/>
          </a:bodyPr>
          <a:lstStyle/>
          <a:p>
            <a:pPr algn="r"/>
            <a:r>
              <a:rPr lang="de-CH" altLang="de-DE" sz="2000" dirty="0">
                <a:effectLst/>
                <a:latin typeface="Univers LT Std 47 Cn Lt" pitchFamily="34" charset="0"/>
              </a:rPr>
              <a:t>Matthäus-Evangelium 2,16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8611" y="116632"/>
            <a:ext cx="8712968" cy="2308324"/>
          </a:xfrm>
        </p:spPr>
        <p:txBody>
          <a:bodyPr wrap="square">
            <a:spAutoFit/>
          </a:bodyPr>
          <a:lstStyle/>
          <a:p>
            <a:pPr algn="l"/>
            <a:r>
              <a:rPr lang="de-CH" altLang="de-DE" sz="3600" dirty="0">
                <a:solidFill>
                  <a:schemeClr val="tx1"/>
                </a:solidFill>
                <a:effectLst/>
                <a:latin typeface="Univers LT Std 47 Cn Lt" pitchFamily="34" charset="0"/>
              </a:rPr>
              <a:t>„Er schickte seine Leute nach Betlehem und liess in den Familien der Stadt und der ganzen Umgebung alle Söhne im Alter von zwei Jahren und darunter töten.“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00416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77072"/>
            <a:ext cx="4176464" cy="400110"/>
          </a:xfrm>
        </p:spPr>
        <p:txBody>
          <a:bodyPr wrap="square">
            <a:spAutoFit/>
          </a:bodyPr>
          <a:lstStyle/>
          <a:p>
            <a:pPr algn="r"/>
            <a:r>
              <a:rPr lang="de-CH" altLang="de-DE" sz="2000" dirty="0">
                <a:effectLst/>
                <a:latin typeface="Univers LT Std 47 Cn Lt" pitchFamily="34" charset="0"/>
              </a:rPr>
              <a:t>Lukas-Evangelium 2,39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848872" cy="2308324"/>
          </a:xfrm>
        </p:spPr>
        <p:txBody>
          <a:bodyPr wrap="square">
            <a:spAutoFit/>
          </a:bodyPr>
          <a:lstStyle/>
          <a:p>
            <a:pPr algn="l"/>
            <a:r>
              <a:rPr lang="de-CH" altLang="de-DE" sz="3600" dirty="0">
                <a:solidFill>
                  <a:schemeClr val="tx1"/>
                </a:solidFill>
                <a:effectLst/>
                <a:latin typeface="Univers LT Std 47 Cn Lt" pitchFamily="34" charset="0"/>
              </a:rPr>
              <a:t>„Als Josef und Maria alles getan hatten, was das Gesetz des Herrn verlangte, kehrten sie nach Galiläa in ihre Heimatstadt </a:t>
            </a:r>
            <a:r>
              <a:rPr lang="de-CH" altLang="de-DE" sz="3600" dirty="0" err="1">
                <a:solidFill>
                  <a:schemeClr val="tx1"/>
                </a:solidFill>
                <a:effectLst/>
                <a:latin typeface="Univers LT Std 47 Cn Lt" pitchFamily="34" charset="0"/>
              </a:rPr>
              <a:t>Nazaret</a:t>
            </a:r>
            <a:r>
              <a:rPr lang="de-CH" altLang="de-DE" sz="3600" dirty="0">
                <a:solidFill>
                  <a:schemeClr val="tx1"/>
                </a:solidFill>
                <a:effectLst/>
                <a:latin typeface="Univers LT Std 47 Cn Lt" pitchFamily="34" charset="0"/>
              </a:rPr>
              <a:t> zurück.“</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9781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8433" y="3898770"/>
            <a:ext cx="4176464" cy="400110"/>
          </a:xfrm>
        </p:spPr>
        <p:txBody>
          <a:bodyPr wrap="square">
            <a:spAutoFit/>
          </a:bodyPr>
          <a:lstStyle/>
          <a:p>
            <a:pPr algn="r"/>
            <a:r>
              <a:rPr lang="de-CH" altLang="de-DE" sz="2000" dirty="0">
                <a:effectLst/>
                <a:latin typeface="Univers LT Std 47 Cn Lt" pitchFamily="34" charset="0"/>
              </a:rPr>
              <a:t>Matthäus-Evangelium 2,18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00800" cy="2308324"/>
          </a:xfrm>
        </p:spPr>
        <p:txBody>
          <a:bodyPr wrap="square">
            <a:spAutoFit/>
          </a:bodyPr>
          <a:lstStyle/>
          <a:p>
            <a:pPr algn="l"/>
            <a:r>
              <a:rPr lang="de-CH" altLang="de-DE" sz="3600" dirty="0">
                <a:solidFill>
                  <a:schemeClr val="tx1"/>
                </a:solidFill>
                <a:effectLst/>
                <a:latin typeface="Univers LT Std 47 Cn Lt" pitchFamily="34" charset="0"/>
              </a:rPr>
              <a:t>„Ein Geschrei ist in Rama zu hören, lautes Weinen und Klagen: Rahel weint um ihre Kinder und will sich nicht trösten lassen, denn sie sind nicht mehr da.“</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58619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8433" y="3898770"/>
            <a:ext cx="4176464" cy="400110"/>
          </a:xfrm>
        </p:spPr>
        <p:txBody>
          <a:bodyPr wrap="square">
            <a:spAutoFit/>
          </a:bodyPr>
          <a:lstStyle/>
          <a:p>
            <a:pPr algn="r"/>
            <a:r>
              <a:rPr lang="de-CH" altLang="de-DE" sz="2000" dirty="0">
                <a:effectLst/>
                <a:latin typeface="Univers LT Std 47 Cn Lt" pitchFamily="34" charset="0"/>
              </a:rPr>
              <a:t>1.Mose 48,7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4688"/>
            <a:ext cx="7200800" cy="3416320"/>
          </a:xfrm>
        </p:spPr>
        <p:txBody>
          <a:bodyPr wrap="square">
            <a:spAutoFit/>
          </a:bodyPr>
          <a:lstStyle/>
          <a:p>
            <a:pPr algn="l"/>
            <a:r>
              <a:rPr lang="de-CH" altLang="de-DE" sz="3600" dirty="0">
                <a:solidFill>
                  <a:schemeClr val="tx1"/>
                </a:solidFill>
                <a:effectLst/>
                <a:latin typeface="Univers LT Std 47 Cn Lt" pitchFamily="34" charset="0"/>
              </a:rPr>
              <a:t>„Als ich aus Mesopotamien kam, starb mir Rahel im Land Kanaan auf der Reise, als noch eine Strecke Weges war nach </a:t>
            </a:r>
            <a:r>
              <a:rPr lang="de-CH" altLang="de-DE" sz="3600" dirty="0" err="1">
                <a:solidFill>
                  <a:schemeClr val="tx1"/>
                </a:solidFill>
                <a:effectLst/>
                <a:latin typeface="Univers LT Std 47 Cn Lt" pitchFamily="34" charset="0"/>
              </a:rPr>
              <a:t>Efrata</a:t>
            </a:r>
            <a:r>
              <a:rPr lang="de-CH" altLang="de-DE" sz="3600" dirty="0">
                <a:solidFill>
                  <a:schemeClr val="tx1"/>
                </a:solidFill>
                <a:effectLst/>
                <a:latin typeface="Univers LT Std 47 Cn Lt" pitchFamily="34" charset="0"/>
              </a:rPr>
              <a:t>, und ich begrub sie dort an dem Wege nach </a:t>
            </a:r>
            <a:r>
              <a:rPr lang="de-CH" altLang="de-DE" sz="3600" dirty="0" err="1">
                <a:solidFill>
                  <a:schemeClr val="tx1"/>
                </a:solidFill>
                <a:effectLst/>
                <a:latin typeface="Univers LT Std 47 Cn Lt" pitchFamily="34" charset="0"/>
              </a:rPr>
              <a:t>Efrata</a:t>
            </a:r>
            <a:r>
              <a:rPr lang="de-CH" altLang="de-DE" sz="3600" dirty="0">
                <a:solidFill>
                  <a:schemeClr val="tx1"/>
                </a:solidFill>
                <a:effectLst/>
                <a:latin typeface="Univers LT Std 47 Cn Lt" pitchFamily="34" charset="0"/>
              </a:rPr>
              <a:t>, das nun Betlehem heisst.“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12790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8433" y="3898770"/>
            <a:ext cx="4176464" cy="400110"/>
          </a:xfrm>
        </p:spPr>
        <p:txBody>
          <a:bodyPr wrap="square">
            <a:spAutoFit/>
          </a:bodyPr>
          <a:lstStyle/>
          <a:p>
            <a:pPr algn="r"/>
            <a:r>
              <a:rPr lang="de-CH" altLang="de-DE" sz="2000" dirty="0">
                <a:effectLst/>
                <a:latin typeface="Univers LT Std 47 Cn Lt" pitchFamily="34" charset="0"/>
              </a:rPr>
              <a:t>Jeremia 31,16-17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2008" y="44624"/>
            <a:ext cx="9036496" cy="3046988"/>
          </a:xfrm>
        </p:spPr>
        <p:txBody>
          <a:bodyPr wrap="square">
            <a:spAutoFit/>
          </a:bodyPr>
          <a:lstStyle/>
          <a:p>
            <a:pPr algn="l"/>
            <a:r>
              <a:rPr lang="de-CH" altLang="de-DE" sz="3200" dirty="0">
                <a:solidFill>
                  <a:schemeClr val="tx1"/>
                </a:solidFill>
                <a:effectLst/>
                <a:latin typeface="Univers LT Std 47 Cn Lt" pitchFamily="34" charset="0"/>
              </a:rPr>
              <a:t>„So spricht der Herr: Lass dein Schreien und Weinen und die Tränen deiner Augen; denn deine Mühe wird noch belohnt werden, spricht der Herr. Sie sollen wiederkommen aus dem Lande des Feindes und deine Nachkommen haben viel Gutes zu erwarten, spricht der Herr, denn deine Söhne sollen wieder in ihre Heimat kommen.“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1013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8433" y="3898770"/>
            <a:ext cx="4176464" cy="400110"/>
          </a:xfrm>
        </p:spPr>
        <p:txBody>
          <a:bodyPr wrap="square">
            <a:spAutoFit/>
          </a:bodyPr>
          <a:lstStyle/>
          <a:p>
            <a:pPr algn="r"/>
            <a:r>
              <a:rPr lang="de-CH" altLang="de-DE" sz="2000" dirty="0">
                <a:effectLst/>
                <a:latin typeface="Univers LT Std 47 Cn Lt" pitchFamily="34" charset="0"/>
              </a:rPr>
              <a:t>Offenbarung 21,3-4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82744" cy="2554545"/>
          </a:xfrm>
        </p:spPr>
        <p:txBody>
          <a:bodyPr wrap="square">
            <a:spAutoFit/>
          </a:bodyPr>
          <a:lstStyle/>
          <a:p>
            <a:pPr algn="l"/>
            <a:r>
              <a:rPr lang="de-CH" altLang="de-DE" sz="3200" dirty="0">
                <a:solidFill>
                  <a:schemeClr val="tx1"/>
                </a:solidFill>
                <a:effectLst/>
                <a:latin typeface="Univers LT Std 47 Cn Lt" pitchFamily="34" charset="0"/>
              </a:rPr>
              <a:t>„Seht, die Wohnung Gottes ist jetzt bei den Menschen! Gott wird in ihrer Mitte wohnen. Er wird alle ihre Tränen abwischen. Es wird keinen Tod mehr geben, kein Leid und keine Schmerzen, und es werden keine Angstschreie mehr zu hören sein. Denn was früher war, ist vergangen.“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42320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332656"/>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8433" y="3898770"/>
            <a:ext cx="4176464" cy="400110"/>
          </a:xfrm>
        </p:spPr>
        <p:txBody>
          <a:bodyPr wrap="square">
            <a:spAutoFit/>
          </a:bodyPr>
          <a:lstStyle/>
          <a:p>
            <a:pPr algn="r"/>
            <a:r>
              <a:rPr lang="de-CH" altLang="de-DE" sz="2000" dirty="0">
                <a:effectLst/>
                <a:latin typeface="Univers LT Std 47 Cn Lt" pitchFamily="34" charset="0"/>
              </a:rPr>
              <a:t>Matthäus-Evangelium 2,16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3494" y="116632"/>
            <a:ext cx="6553171" cy="1938992"/>
          </a:xfrm>
        </p:spPr>
        <p:txBody>
          <a:bodyPr wrap="square">
            <a:spAutoFit/>
          </a:bodyPr>
          <a:lstStyle/>
          <a:p>
            <a:pPr algn="l"/>
            <a:r>
              <a:rPr lang="de-CH" altLang="de-DE" sz="4000" dirty="0">
                <a:solidFill>
                  <a:schemeClr val="tx1"/>
                </a:solidFill>
                <a:effectLst/>
                <a:latin typeface="Univers LT Std 47 Cn Lt" pitchFamily="34" charset="0"/>
              </a:rPr>
              <a:t>„Das entsprach dem Zeitpunkt, den er von den Sterndeutern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in Erfahrung gebracht hatte.“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30212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1700808"/>
            <a:ext cx="4176464" cy="400110"/>
          </a:xfrm>
        </p:spPr>
        <p:txBody>
          <a:bodyPr wrap="square">
            <a:spAutoFit/>
          </a:bodyPr>
          <a:lstStyle/>
          <a:p>
            <a:pPr algn="r"/>
            <a:r>
              <a:rPr lang="de-CH" altLang="de-DE" sz="2000" dirty="0">
                <a:effectLst/>
                <a:latin typeface="Univers LT Std 47 Cn Lt" pitchFamily="34" charset="0"/>
              </a:rPr>
              <a:t>Matthäus-Evangelium 2,15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030794" cy="1323439"/>
          </a:xfrm>
        </p:spPr>
        <p:txBody>
          <a:bodyPr wrap="square">
            <a:spAutoFit/>
          </a:bodyPr>
          <a:lstStyle/>
          <a:p>
            <a:pPr algn="l"/>
            <a:r>
              <a:rPr lang="de-CH" altLang="de-DE" sz="4000" dirty="0">
                <a:solidFill>
                  <a:schemeClr val="tx1"/>
                </a:solidFill>
                <a:effectLst/>
                <a:latin typeface="Univers LT Std 47 Cn Lt" pitchFamily="34" charset="0"/>
              </a:rPr>
              <a:t>„So erfüllte sich, was der Herr durch den Propheten vorausgesagt hatte.“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56318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1588730"/>
            <a:ext cx="4176464" cy="400110"/>
          </a:xfrm>
        </p:spPr>
        <p:txBody>
          <a:bodyPr wrap="square">
            <a:spAutoFit/>
          </a:bodyPr>
          <a:lstStyle/>
          <a:p>
            <a:pPr algn="r"/>
            <a:r>
              <a:rPr lang="de-CH" altLang="de-DE" sz="2000" dirty="0">
                <a:effectLst/>
                <a:latin typeface="Univers LT Std 47 Cn Lt" pitchFamily="34" charset="0"/>
              </a:rPr>
              <a:t>Matthäus-Evangelium 2,15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030794" cy="1323439"/>
          </a:xfrm>
        </p:spPr>
        <p:txBody>
          <a:bodyPr wrap="square">
            <a:spAutoFit/>
          </a:bodyPr>
          <a:lstStyle/>
          <a:p>
            <a:pPr algn="l"/>
            <a:r>
              <a:rPr lang="de-CH" altLang="de-DE" sz="4000" dirty="0">
                <a:solidFill>
                  <a:schemeClr val="tx1"/>
                </a:solidFill>
                <a:effectLst/>
                <a:latin typeface="Univers LT Std 47 Cn Lt" pitchFamily="34" charset="0"/>
              </a:rPr>
              <a:t>„So erfüllte sich, was der Herr durch den Propheten vorausgesagt hatte.“</a:t>
            </a:r>
            <a:endParaRPr lang="de-DE" altLang="de-DE" sz="4000" dirty="0">
              <a:solidFill>
                <a:schemeClr val="tx1"/>
              </a:solidFill>
              <a:effectLst/>
              <a:latin typeface="Univers LT Std 47 Cn Lt" pitchFamily="34" charset="0"/>
            </a:endParaRPr>
          </a:p>
        </p:txBody>
      </p:sp>
      <p:sp>
        <p:nvSpPr>
          <p:cNvPr id="4" name="Rectangle 2">
            <a:extLst>
              <a:ext uri="{FF2B5EF4-FFF2-40B4-BE49-F238E27FC236}">
                <a16:creationId xmlns:a16="http://schemas.microsoft.com/office/drawing/2014/main" xmlns="" id="{471A9405-7547-4165-85B0-98616851119A}"/>
              </a:ext>
            </a:extLst>
          </p:cNvPr>
          <p:cNvSpPr txBox="1">
            <a:spLocks noChangeArrowheads="1"/>
          </p:cNvSpPr>
          <p:nvPr/>
        </p:nvSpPr>
        <p:spPr bwMode="auto">
          <a:xfrm>
            <a:off x="123232" y="2348880"/>
            <a:ext cx="891326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000" kern="0" dirty="0">
                <a:solidFill>
                  <a:schemeClr val="tx1"/>
                </a:solidFill>
                <a:effectLst/>
                <a:latin typeface="Univers LT Std 47 Cn Lt" pitchFamily="34" charset="0"/>
              </a:rPr>
              <a:t>„Damals erfüllte sich, was durch den Propheten Jeremia vorausgesagt worden war.“</a:t>
            </a:r>
            <a:endParaRPr lang="de-DE" altLang="de-DE" sz="4000" kern="0" dirty="0">
              <a:solidFill>
                <a:schemeClr val="tx1"/>
              </a:solidFill>
              <a:effectLst/>
              <a:latin typeface="Univers LT Std 47 Cn Lt" pitchFamily="34" charset="0"/>
            </a:endParaRPr>
          </a:p>
        </p:txBody>
      </p:sp>
      <p:sp>
        <p:nvSpPr>
          <p:cNvPr id="5" name="Rectangle 3">
            <a:extLst>
              <a:ext uri="{FF2B5EF4-FFF2-40B4-BE49-F238E27FC236}">
                <a16:creationId xmlns:a16="http://schemas.microsoft.com/office/drawing/2014/main" xmlns="" id="{DCA7DB88-D96E-42EA-900E-C599555A04B9}"/>
              </a:ext>
            </a:extLst>
          </p:cNvPr>
          <p:cNvSpPr txBox="1">
            <a:spLocks noChangeArrowheads="1"/>
          </p:cNvSpPr>
          <p:nvPr/>
        </p:nvSpPr>
        <p:spPr bwMode="auto">
          <a:xfrm>
            <a:off x="4788024" y="3933056"/>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effectLst/>
                <a:latin typeface="Univers LT Std 47 Cn Lt" pitchFamily="34" charset="0"/>
              </a:rPr>
              <a:t>Matthäus-Evangelium 2,15</a:t>
            </a:r>
            <a:endParaRPr lang="de-DE" altLang="de-DE" sz="2000" kern="0" dirty="0">
              <a:effectLst/>
              <a:latin typeface="Univers LT Std 47 Cn Lt" pitchFamily="34" charset="0"/>
            </a:endParaRPr>
          </a:p>
        </p:txBody>
      </p:sp>
    </p:spTree>
    <p:extLst>
      <p:ext uri="{BB962C8B-B14F-4D97-AF65-F5344CB8AC3E}">
        <p14:creationId xmlns:p14="http://schemas.microsoft.com/office/powerpoint/2010/main" val="693771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748970"/>
            <a:ext cx="4176464" cy="400110"/>
          </a:xfrm>
        </p:spPr>
        <p:txBody>
          <a:bodyPr wrap="square">
            <a:spAutoFit/>
          </a:bodyPr>
          <a:lstStyle/>
          <a:p>
            <a:pPr algn="r"/>
            <a:r>
              <a:rPr lang="de-CH" altLang="de-DE" sz="2000" dirty="0">
                <a:effectLst/>
                <a:latin typeface="Univers LT Std 47 Cn Lt" pitchFamily="34" charset="0"/>
              </a:rPr>
              <a:t>Hebräer 13,14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3170099"/>
          </a:xfrm>
        </p:spPr>
        <p:txBody>
          <a:bodyPr wrap="square">
            <a:spAutoFit/>
          </a:bodyPr>
          <a:lstStyle/>
          <a:p>
            <a:pPr algn="l"/>
            <a:r>
              <a:rPr lang="de-CH" altLang="de-DE" sz="4000" dirty="0">
                <a:solidFill>
                  <a:schemeClr val="tx1"/>
                </a:solidFill>
                <a:effectLst/>
                <a:latin typeface="Univers LT Std 47 Cn Lt" pitchFamily="34" charset="0"/>
              </a:rPr>
              <a:t>„Hier auf der Erde gibt es keinen Ort, der wirklich unsere Heimat wäre und wo wir für immer bleiben könnten. Unsere ganze Sehnsucht gilt jener zukünftigen Stadt,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zu der wir unterwegs sind.“</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985222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748970"/>
            <a:ext cx="4176464" cy="400110"/>
          </a:xfrm>
        </p:spPr>
        <p:txBody>
          <a:bodyPr wrap="square">
            <a:spAutoFit/>
          </a:bodyPr>
          <a:lstStyle/>
          <a:p>
            <a:pPr algn="r"/>
            <a:r>
              <a:rPr lang="de-CH" altLang="de-DE" sz="2000" dirty="0">
                <a:effectLst/>
                <a:latin typeface="Univers LT Std 47 Cn Lt" pitchFamily="34" charset="0"/>
              </a:rPr>
              <a:t>Hebräer 13,15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08912" cy="2554545"/>
          </a:xfrm>
        </p:spPr>
        <p:txBody>
          <a:bodyPr wrap="square">
            <a:spAutoFit/>
          </a:bodyPr>
          <a:lstStyle/>
          <a:p>
            <a:pPr algn="l"/>
            <a:r>
              <a:rPr lang="de-CH" altLang="de-DE" sz="4000" dirty="0">
                <a:solidFill>
                  <a:schemeClr val="tx1"/>
                </a:solidFill>
                <a:effectLst/>
                <a:latin typeface="Univers LT Std 47 Cn Lt" pitchFamily="34" charset="0"/>
              </a:rPr>
              <a:t>„Durch </a:t>
            </a:r>
            <a:r>
              <a:rPr lang="de-CH" altLang="de-DE" sz="4000">
                <a:solidFill>
                  <a:schemeClr val="tx1"/>
                </a:solidFill>
                <a:effectLst/>
                <a:latin typeface="Univers LT Std 47 Cn Lt" pitchFamily="34" charset="0"/>
              </a:rPr>
              <a:t>Jesus wollen </a:t>
            </a:r>
            <a:r>
              <a:rPr lang="de-CH" altLang="de-DE" sz="4000" dirty="0">
                <a:solidFill>
                  <a:schemeClr val="tx1"/>
                </a:solidFill>
                <a:effectLst/>
                <a:latin typeface="Univers LT Std 47 Cn Lt" pitchFamily="34" charset="0"/>
              </a:rPr>
              <a:t>wir Gott ein immer währendes Dankopfer darbringen: Wir wollen ihn preisen und uns zu seinem Namen bekennen.“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6263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3199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005064"/>
            <a:ext cx="4176464" cy="400110"/>
          </a:xfrm>
        </p:spPr>
        <p:txBody>
          <a:bodyPr wrap="square">
            <a:spAutoFit/>
          </a:bodyPr>
          <a:lstStyle/>
          <a:p>
            <a:pPr algn="r"/>
            <a:r>
              <a:rPr lang="de-CH" altLang="de-DE" sz="2000" dirty="0">
                <a:effectLst/>
                <a:latin typeface="Univers LT Std 47 Cn Lt" pitchFamily="34" charset="0"/>
              </a:rPr>
              <a:t>Johannes-Evangelium 21,25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4548" y="188640"/>
            <a:ext cx="8928992" cy="2308324"/>
          </a:xfrm>
        </p:spPr>
        <p:txBody>
          <a:bodyPr wrap="square">
            <a:spAutoFit/>
          </a:bodyPr>
          <a:lstStyle/>
          <a:p>
            <a:pPr algn="l"/>
            <a:r>
              <a:rPr lang="de-CH" altLang="de-DE" sz="3600" dirty="0">
                <a:solidFill>
                  <a:schemeClr val="tx1"/>
                </a:solidFill>
                <a:effectLst/>
                <a:latin typeface="Univers LT Std 47 Cn Lt" pitchFamily="34" charset="0"/>
              </a:rPr>
              <a:t>„Es gäbe noch vieles andere zu berichten, was Jesus getan hat. Wenn alles einzeln aufgeschrieben würde – ich glaube, die Welt wäre zu klein, um all die Bücher zu fassen, die man dann schreiben müsste.“ </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8179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005064"/>
            <a:ext cx="4176464" cy="400110"/>
          </a:xfrm>
        </p:spPr>
        <p:txBody>
          <a:bodyPr wrap="square">
            <a:spAutoFit/>
          </a:bodyPr>
          <a:lstStyle/>
          <a:p>
            <a:pPr algn="r"/>
            <a:r>
              <a:rPr lang="de-CH" altLang="de-DE" sz="2000" dirty="0">
                <a:effectLst/>
                <a:latin typeface="Univers LT Std 47 Cn Lt" pitchFamily="34" charset="0"/>
              </a:rPr>
              <a:t>Matthäus-Evangelium 1,24-25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3554"/>
            <a:ext cx="8928992" cy="2862322"/>
          </a:xfrm>
        </p:spPr>
        <p:txBody>
          <a:bodyPr wrap="square">
            <a:spAutoFit/>
          </a:bodyPr>
          <a:lstStyle/>
          <a:p>
            <a:pPr algn="l"/>
            <a:r>
              <a:rPr lang="de-CH" altLang="de-DE" sz="3600" dirty="0">
                <a:solidFill>
                  <a:schemeClr val="tx1"/>
                </a:solidFill>
                <a:effectLst/>
                <a:latin typeface="Univers LT Std 47 Cn Lt" pitchFamily="34" charset="0"/>
              </a:rPr>
              <a:t>„Als Josef aufwachte, folgte er der Weisung, die ihm der Engel des Herrn gegeben hatte, und nahm Maria als seine Frau zu sich. Er hatte jedoch keinen Verkehr mit ihr, bis sie einen Sohn geboren hatte. Josef gab ihm den Namen Jesus.“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51909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400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005064"/>
            <a:ext cx="4176464" cy="400110"/>
          </a:xfrm>
        </p:spPr>
        <p:txBody>
          <a:bodyPr wrap="square">
            <a:spAutoFit/>
          </a:bodyPr>
          <a:lstStyle/>
          <a:p>
            <a:pPr algn="r"/>
            <a:r>
              <a:rPr lang="de-CH" altLang="de-DE" sz="2000" dirty="0">
                <a:effectLst/>
                <a:latin typeface="Univers LT Std 47 Cn Lt" pitchFamily="34" charset="0"/>
              </a:rPr>
              <a:t>Matthäus-Evangelium 1,24-25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3416320"/>
          </a:xfrm>
        </p:spPr>
        <p:txBody>
          <a:bodyPr wrap="square">
            <a:spAutoFit/>
          </a:bodyPr>
          <a:lstStyle/>
          <a:p>
            <a:pPr algn="l"/>
            <a:r>
              <a:rPr lang="de-CH" altLang="de-DE" sz="3600" dirty="0">
                <a:solidFill>
                  <a:schemeClr val="tx1"/>
                </a:solidFill>
                <a:effectLst/>
                <a:latin typeface="Univers LT Std 47 Cn Lt" pitchFamily="34" charset="0"/>
              </a:rPr>
              <a:t>Als die Sterndeuter abgereist waren, erschien Josef im Traum ein Engel des Herrn und sagte: „Steh auf, nimm das Kind und seine Mutter und flieh nach Ägypten! Bleib dort, bis ich dir neue Anweisungen gebe. Denn Herodes wird das Kind suchen lassen, weil er es umbringen will.“</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83469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005064"/>
            <a:ext cx="4176464" cy="400110"/>
          </a:xfrm>
        </p:spPr>
        <p:txBody>
          <a:bodyPr wrap="square">
            <a:spAutoFit/>
          </a:bodyPr>
          <a:lstStyle/>
          <a:p>
            <a:pPr algn="r"/>
            <a:r>
              <a:rPr lang="de-CH" altLang="de-DE" sz="2000" dirty="0">
                <a:effectLst/>
                <a:latin typeface="Univers LT Std 47 Cn Lt" pitchFamily="34" charset="0"/>
              </a:rPr>
              <a:t>Matthäus-Evangelium 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3416320"/>
          </a:xfrm>
        </p:spPr>
        <p:txBody>
          <a:bodyPr wrap="square">
            <a:spAutoFit/>
          </a:bodyPr>
          <a:lstStyle/>
          <a:p>
            <a:pPr algn="l"/>
            <a:r>
              <a:rPr lang="de-CH" altLang="de-DE" sz="3600" dirty="0">
                <a:solidFill>
                  <a:schemeClr val="tx1"/>
                </a:solidFill>
                <a:effectLst/>
                <a:latin typeface="Univers LT Std 47 Cn Lt" pitchFamily="34" charset="0"/>
              </a:rPr>
              <a:t>Als die Sterndeuter abgereist waren, erschien Josef im Traum ein Engel des Herrn und sagte: „Steh auf, nimm das Kind und seine Mutter und flieh nach Ägypten! Bleib dort, bis ich dir neue Anweisungen gebe. Denn Herodes wird das Kind suchen lassen, weil er es umbringen will.“</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97587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005064"/>
            <a:ext cx="4176464" cy="400110"/>
          </a:xfrm>
        </p:spPr>
        <p:txBody>
          <a:bodyPr wrap="square">
            <a:spAutoFit/>
          </a:bodyPr>
          <a:lstStyle/>
          <a:p>
            <a:pPr algn="r"/>
            <a:r>
              <a:rPr lang="de-CH" altLang="de-DE" sz="2000" dirty="0">
                <a:effectLst/>
                <a:latin typeface="Univers LT Std 47 Cn Lt" pitchFamily="34" charset="0"/>
              </a:rPr>
              <a:t>Matthäus-Evangelium 2,14-15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9036496" cy="3416320"/>
          </a:xfrm>
        </p:spPr>
        <p:txBody>
          <a:bodyPr wrap="square">
            <a:spAutoFit/>
          </a:bodyPr>
          <a:lstStyle/>
          <a:p>
            <a:pPr algn="l"/>
            <a:r>
              <a:rPr lang="de-CH" altLang="de-DE" sz="3600" dirty="0">
                <a:solidFill>
                  <a:schemeClr val="tx1"/>
                </a:solidFill>
                <a:effectLst/>
                <a:latin typeface="Univers LT Std 47 Cn Lt" pitchFamily="34" charset="0"/>
              </a:rPr>
              <a:t>Da stand Josef mitten in der Nacht auf und machte sich mit dem Kind und dessen Mutter auf den Weg nach Ägypten. Dort blieb er bis zum Tod des Herodes. So erfüllte sich, was der Herr durch den Propheten vorausgesagt hatte: „Aus Ägypten habe ich meinen Sohn gerufen.“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25209699"/>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861</Words>
  <Application>Microsoft Office PowerPoint</Application>
  <PresentationFormat>Bildschirmpräsentation (4:3)</PresentationFormat>
  <Paragraphs>81</Paragraphs>
  <Slides>29</Slides>
  <Notes>29</Notes>
  <HiddenSlides>0</HiddenSlides>
  <MMClips>0</MMClips>
  <ScaleCrop>false</ScaleCrop>
  <HeadingPairs>
    <vt:vector size="4" baseType="variant">
      <vt:variant>
        <vt:lpstr>Design</vt:lpstr>
      </vt:variant>
      <vt:variant>
        <vt:i4>1</vt:i4>
      </vt:variant>
      <vt:variant>
        <vt:lpstr>Folientitel</vt:lpstr>
      </vt:variant>
      <vt:variant>
        <vt:i4>29</vt:i4>
      </vt:variant>
    </vt:vector>
  </HeadingPairs>
  <TitlesOfParts>
    <vt:vector size="30" baseType="lpstr">
      <vt:lpstr>Designvorlage 'Berggipfel'</vt:lpstr>
      <vt:lpstr>Jesus flieht vor dem sicheren Tod</vt:lpstr>
      <vt:lpstr>„Als Josef und Maria alles getan hatten, was das Gesetz des Herrn verlangte, kehrten sie nach Galiläa in ihre Heimatstadt Nazaret zurück.“</vt:lpstr>
      <vt:lpstr>PowerPoint-Präsentation</vt:lpstr>
      <vt:lpstr>„Es gäbe noch vieles andere zu berichten, was Jesus getan hat. Wenn alles einzeln aufgeschrieben würde – ich glaube, die Welt wäre zu klein, um all die Bücher zu fassen, die man dann schreiben müsste.“ </vt:lpstr>
      <vt:lpstr>„Als Josef aufwachte, folgte er der Weisung, die ihm der Engel des Herrn gegeben hatte, und nahm Maria als seine Frau zu sich. Er hatte jedoch keinen Verkehr mit ihr, bis sie einen Sohn geboren hatte. Josef gab ihm den Namen Jesus.“</vt:lpstr>
      <vt:lpstr>PowerPoint-Präsentation</vt:lpstr>
      <vt:lpstr>Als die Sterndeuter abgereist waren, erschien Josef im Traum ein Engel des Herrn und sagte: „Steh auf, nimm das Kind und seine Mutter und flieh nach Ägypten! Bleib dort, bis ich dir neue Anweisungen gebe. Denn Herodes wird das Kind suchen lassen, weil er es umbringen will.“</vt:lpstr>
      <vt:lpstr>Als die Sterndeuter abgereist waren, erschien Josef im Traum ein Engel des Herrn und sagte: „Steh auf, nimm das Kind und seine Mutter und flieh nach Ägypten! Bleib dort, bis ich dir neue Anweisungen gebe. Denn Herodes wird das Kind suchen lassen, weil er es umbringen will.“</vt:lpstr>
      <vt:lpstr>Da stand Josef mitten in der Nacht auf und machte sich mit dem Kind und dessen Mutter auf den Weg nach Ägypten. Dort blieb er bis zum Tod des Herodes. So erfüllte sich, was der Herr durch den Propheten vorausgesagt hatte: „Aus Ägypten habe ich meinen Sohn gerufen.“</vt:lpstr>
      <vt:lpstr>Als Herodes merkte, dass die Sterndeuter ihn getäuscht hatten, war er ausser sich vor Zorn. Er schickte seine Leute nach Betlehem und liess in den Familien der Stadt und der ganzen Umgebung alle Söhne im Alter von zwei Jahren und darunter töten. Das entsprach dem Zeitpunkt, den er von den Sterndeutern in Erfahrung gebracht hatte.</vt:lpstr>
      <vt:lpstr>Damals erfüllte sich, was durch den Propheten Jeremia vorausgesagt worden war: „Ein Geschrei ist in Rama zu hören, lautes Weinen und Klagen: Rahel weint um ihre Kinder und will sich nicht trösten lassen, denn sie sind nicht mehr da.“</vt:lpstr>
      <vt:lpstr>I. Asyl in Ägypten</vt:lpstr>
      <vt:lpstr>„Steh auf, nimm das Kind und seine Mutter und flieh nach Ägypten! Bleib dort, bis ich dir neue Anweisungen gebe. Denn Herodes wird das Kind suchen lassen, weil er es umbringen will.“</vt:lpstr>
      <vt:lpstr>„Josef stand mitten in der Nacht auf und machte sich mit dem Kind und dessen Mutter auf den Weg nach Ägypten.“</vt:lpstr>
      <vt:lpstr>PowerPoint-Präsentation</vt:lpstr>
      <vt:lpstr>„Aus Ägypten habe ich meinen Sohn gerufen.“</vt:lpstr>
      <vt:lpstr>„Als Israel jung war, hatte ich ihn lieb und rief ihn, meinen Sohn, aus Ägypten.“</vt:lpstr>
      <vt:lpstr>II. Lautes Weinen in Betlehem</vt:lpstr>
      <vt:lpstr>„Er schickte seine Leute nach Betlehem und liess in den Familien der Stadt und der ganzen Umgebung alle Söhne im Alter von zwei Jahren und darunter töten.“</vt:lpstr>
      <vt:lpstr>„Ein Geschrei ist in Rama zu hören, lautes Weinen und Klagen: Rahel weint um ihre Kinder und will sich nicht trösten lassen, denn sie sind nicht mehr da.“</vt:lpstr>
      <vt:lpstr>„Als ich aus Mesopotamien kam, starb mir Rahel im Land Kanaan auf der Reise, als noch eine Strecke Weges war nach Efrata, und ich begrub sie dort an dem Wege nach Efrata, das nun Betlehem heisst.“</vt:lpstr>
      <vt:lpstr>„So spricht der Herr: Lass dein Schreien und Weinen und die Tränen deiner Augen; denn deine Mühe wird noch belohnt werden, spricht der Herr. Sie sollen wiederkommen aus dem Lande des Feindes und deine Nachkommen haben viel Gutes zu erwarten, spricht der Herr, denn deine Söhne sollen wieder in ihre Heimat kommen.“</vt:lpstr>
      <vt:lpstr>„Seht, die Wohnung Gottes ist jetzt bei den Menschen! Gott wird in ihrer Mitte wohnen. Er wird alle ihre Tränen abwischen. Es wird keinen Tod mehr geben, kein Leid und keine Schmerzen, und es werden keine Angstschreie mehr zu hören sein. Denn was früher war, ist vergangen.“</vt:lpstr>
      <vt:lpstr>Schlussgedanke</vt:lpstr>
      <vt:lpstr>„Das entsprach dem Zeitpunkt, den er von den Sterndeutern in Erfahrung gebracht hatte.“</vt:lpstr>
      <vt:lpstr>„So erfüllte sich, was der Herr durch den Propheten vorausgesagt hatte.“</vt:lpstr>
      <vt:lpstr>„So erfüllte sich, was der Herr durch den Propheten vorausgesagt hatte.“</vt:lpstr>
      <vt:lpstr>„Hier auf der Erde gibt es keinen Ort, der wirklich unsere Heimat wäre und wo wir für immer bleiben könnten. Unsere ganze Sehnsucht gilt jener zukünftigen Stadt, zu der wir unterwegs sind.“</vt:lpstr>
      <vt:lpstr>„Durch Jesus wollen wir Gott ein immer währendes Dankopfer darbringen: Wir wollen ihn preisen und uns zu seinem Namen bekennen.“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Jugendjahre von Jesus - Teil 2/9 - Jesus flieht vor dem sicheren Tod - Folien</dc:title>
  <dc:creator>Jürg Birnstiel</dc:creator>
  <cp:lastModifiedBy>Me</cp:lastModifiedBy>
  <cp:revision>769</cp:revision>
  <dcterms:created xsi:type="dcterms:W3CDTF">2013-11-12T15:20:47Z</dcterms:created>
  <dcterms:modified xsi:type="dcterms:W3CDTF">2018-05-10T20:59:53Z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