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27"/>
  </p:notesMasterIdLst>
  <p:handoutMasterIdLst>
    <p:handoutMasterId r:id="rId28"/>
  </p:handoutMasterIdLst>
  <p:sldIdLst>
    <p:sldId id="735" r:id="rId2"/>
    <p:sldId id="1027" r:id="rId3"/>
    <p:sldId id="1031" r:id="rId4"/>
    <p:sldId id="1029" r:id="rId5"/>
    <p:sldId id="1032" r:id="rId6"/>
    <p:sldId id="1033" r:id="rId7"/>
    <p:sldId id="896" r:id="rId8"/>
    <p:sldId id="1034" r:id="rId9"/>
    <p:sldId id="1035" r:id="rId10"/>
    <p:sldId id="1030" r:id="rId11"/>
    <p:sldId id="1036" r:id="rId12"/>
    <p:sldId id="1037" r:id="rId13"/>
    <p:sldId id="1038" r:id="rId14"/>
    <p:sldId id="1039" r:id="rId15"/>
    <p:sldId id="962" r:id="rId16"/>
    <p:sldId id="1040" r:id="rId17"/>
    <p:sldId id="1041" r:id="rId18"/>
    <p:sldId id="1042" r:id="rId19"/>
    <p:sldId id="1043" r:id="rId20"/>
    <p:sldId id="1044" r:id="rId21"/>
    <p:sldId id="1045" r:id="rId22"/>
    <p:sldId id="1046" r:id="rId23"/>
    <p:sldId id="259" r:id="rId24"/>
    <p:sldId id="1047" r:id="rId25"/>
    <p:sldId id="1048" r:id="rId26"/>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2" autoAdjust="0"/>
    <p:restoredTop sz="94698" autoAdjust="0"/>
  </p:normalViewPr>
  <p:slideViewPr>
    <p:cSldViewPr>
      <p:cViewPr>
        <p:scale>
          <a:sx n="130" d="100"/>
          <a:sy n="130" d="100"/>
        </p:scale>
        <p:origin x="-107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518053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410066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851571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5531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14585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43862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13896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67823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92207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0431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45975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39427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955875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24233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89372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1339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48935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4067752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549525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03500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957571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6350" y="20638"/>
            <a:ext cx="9144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1588" y="6034088"/>
            <a:ext cx="7845426"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627063" y="6021388"/>
            <a:ext cx="5684837"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28600"/>
            <a:ext cx="60198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9144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627063" y="6021388"/>
            <a:ext cx="5684837"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9710" y="332656"/>
            <a:ext cx="8858067" cy="1015663"/>
          </a:xfrm>
        </p:spPr>
        <p:txBody>
          <a:bodyPr wrap="square">
            <a:spAutoFit/>
          </a:bodyPr>
          <a:lstStyle/>
          <a:p>
            <a:pPr algn="l"/>
            <a:r>
              <a:rPr lang="de-CH" altLang="de-DE" sz="6000" dirty="0">
                <a:solidFill>
                  <a:schemeClr val="tx1"/>
                </a:solidFill>
                <a:effectLst/>
                <a:latin typeface="Univers LT Std 47 Cn Lt" pitchFamily="34" charset="0"/>
              </a:rPr>
              <a:t>Nimm Gott zum Vorbild!</a:t>
            </a:r>
            <a:endParaRPr lang="de-DE" altLang="de-DE" sz="6000" dirty="0">
              <a:solidFill>
                <a:schemeClr val="tx1"/>
              </a:solidFill>
              <a:effectLst/>
              <a:latin typeface="Univers LT Std 47 Cn Lt" pitchFamily="34" charset="0"/>
            </a:endParaRPr>
          </a:p>
        </p:txBody>
      </p:sp>
      <p:sp>
        <p:nvSpPr>
          <p:cNvPr id="409603" name="Rectangle 3"/>
          <p:cNvSpPr>
            <a:spLocks noGrp="1" noChangeArrowheads="1"/>
          </p:cNvSpPr>
          <p:nvPr>
            <p:ph type="subTitle" idx="1"/>
          </p:nvPr>
        </p:nvSpPr>
        <p:spPr>
          <a:xfrm>
            <a:off x="568178" y="6093296"/>
            <a:ext cx="8426019" cy="523220"/>
          </a:xfrm>
        </p:spPr>
        <p:txBody>
          <a:bodyPr wrap="square">
            <a:spAutoFit/>
          </a:bodyPr>
          <a:lstStyle/>
          <a:p>
            <a:pPr algn="r"/>
            <a:r>
              <a:rPr lang="de-DE" altLang="de-DE" sz="2800">
                <a:effectLst/>
                <a:latin typeface="Univers LT Std 47 Cn Lt" pitchFamily="34" charset="0"/>
              </a:rPr>
              <a:t>Serie: </a:t>
            </a:r>
            <a:r>
              <a:rPr lang="de-CH" altLang="de-DE" sz="2800" dirty="0">
                <a:effectLst/>
                <a:latin typeface="Univers LT Std 47 Cn Lt" pitchFamily="34" charset="0"/>
              </a:rPr>
              <a:t>Geisterfülltes Leben ist konkret und unkompliziert! (1/4)</a:t>
            </a:r>
            <a:endParaRPr lang="de-DE" altLang="de-DE" sz="2800" dirty="0">
              <a:effectLst/>
              <a:latin typeface="Univers LT Std 47 Cn Lt" pitchFamily="34" charset="0"/>
            </a:endParaRPr>
          </a:p>
        </p:txBody>
      </p:sp>
      <p:sp>
        <p:nvSpPr>
          <p:cNvPr id="4" name="Rectangle 3"/>
          <p:cNvSpPr txBox="1">
            <a:spLocks noChangeArrowheads="1"/>
          </p:cNvSpPr>
          <p:nvPr/>
        </p:nvSpPr>
        <p:spPr bwMode="auto">
          <a:xfrm>
            <a:off x="3925719" y="3645024"/>
            <a:ext cx="50847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800" kern="0" dirty="0">
                <a:effectLst/>
                <a:latin typeface="Univers LT Std 47 Cn Lt" pitchFamily="34" charset="0"/>
              </a:rPr>
              <a:t>Epheser-Brief 5,1-2</a:t>
            </a:r>
          </a:p>
        </p:txBody>
      </p:sp>
    </p:spTree>
    <p:extLst>
      <p:ext uri="{BB962C8B-B14F-4D97-AF65-F5344CB8AC3E}">
        <p14:creationId xmlns:p14="http://schemas.microsoft.com/office/powerpoint/2010/main" val="276773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5" name="Untertitel 4">
            <a:extLst>
              <a:ext uri="{FF2B5EF4-FFF2-40B4-BE49-F238E27FC236}">
                <a16:creationId xmlns:a16="http://schemas.microsoft.com/office/drawing/2014/main" xmlns="" id="{58A76419-6B4C-4F88-9D0D-38087E1E3FE0}"/>
              </a:ext>
            </a:extLst>
          </p:cNvPr>
          <p:cNvSpPr>
            <a:spLocks noGrp="1"/>
          </p:cNvSpPr>
          <p:nvPr>
            <p:ph type="subTitle" sz="quarter" idx="1"/>
          </p:nvPr>
        </p:nvSpPr>
        <p:spPr/>
        <p:txBody>
          <a:bodyPr/>
          <a:lstStyle/>
          <a:p>
            <a:endParaRPr lang="de-CH"/>
          </a:p>
        </p:txBody>
      </p:sp>
      <p:pic>
        <p:nvPicPr>
          <p:cNvPr id="3" name="Grafik 2" descr="Ein Bild, das Text enthält.&#10;&#10;Mit hoher Zuverlässigkeit generierte Beschreibung">
            <a:extLst>
              <a:ext uri="{FF2B5EF4-FFF2-40B4-BE49-F238E27FC236}">
                <a16:creationId xmlns:a16="http://schemas.microsoft.com/office/drawing/2014/main" xmlns="" id="{048B0E1C-919E-46D0-B925-996DF9946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4069"/>
            <a:ext cx="9144000" cy="5143500"/>
          </a:xfrm>
          <a:prstGeom prst="rect">
            <a:avLst/>
          </a:prstGeom>
        </p:spPr>
      </p:pic>
    </p:spTree>
    <p:extLst>
      <p:ext uri="{BB962C8B-B14F-4D97-AF65-F5344CB8AC3E}">
        <p14:creationId xmlns:p14="http://schemas.microsoft.com/office/powerpoint/2010/main" val="1579724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3.Mose 11,45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568952" cy="1938992"/>
          </a:xfrm>
        </p:spPr>
        <p:txBody>
          <a:bodyPr wrap="square">
            <a:spAutoFit/>
          </a:bodyPr>
          <a:lstStyle/>
          <a:p>
            <a:pPr algn="l"/>
            <a:r>
              <a:rPr lang="de-CH" altLang="de-DE" sz="4000" dirty="0">
                <a:solidFill>
                  <a:schemeClr val="tx1"/>
                </a:solidFill>
                <a:effectLst/>
                <a:latin typeface="Univers LT Std 47 Cn Lt" pitchFamily="34" charset="0"/>
              </a:rPr>
              <a:t>„Ich bin der HERR, der euch aus Ägyptenland geführt hat, dass ich euer Gott sei. Darum sollt ihr heilig sein, denn ich bin heilig.“</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51073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Matthäus-Evangelium 5,44-45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424936" cy="1938992"/>
          </a:xfrm>
        </p:spPr>
        <p:txBody>
          <a:bodyPr wrap="square">
            <a:spAutoFit/>
          </a:bodyPr>
          <a:lstStyle/>
          <a:p>
            <a:pPr algn="l"/>
            <a:r>
              <a:rPr lang="de-CH" altLang="de-DE" sz="4000" dirty="0">
                <a:solidFill>
                  <a:schemeClr val="tx1"/>
                </a:solidFill>
                <a:effectLst/>
                <a:latin typeface="Univers LT Std 47 Cn Lt" pitchFamily="34" charset="0"/>
              </a:rPr>
              <a:t>„Liebt eure Feinde und bittet für die, die euch verfolgen, auf dass ihr Kinder seid eures Vaters im Himmel.“</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69433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Matthäus-Evangelium 5,48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24408"/>
            <a:ext cx="8424936" cy="1323439"/>
          </a:xfrm>
        </p:spPr>
        <p:txBody>
          <a:bodyPr wrap="square">
            <a:spAutoFit/>
          </a:bodyPr>
          <a:lstStyle/>
          <a:p>
            <a:pPr algn="l"/>
            <a:r>
              <a:rPr lang="de-CH" altLang="de-DE" sz="4000" dirty="0">
                <a:solidFill>
                  <a:schemeClr val="tx1"/>
                </a:solidFill>
                <a:effectLst/>
                <a:latin typeface="Univers LT Std 47 Cn Lt" pitchFamily="34" charset="0"/>
              </a:rPr>
              <a:t>„Darum sollt ihr vollkommen sein, wie euer himmlischer Vater vollkommen ist.“</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981024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Epheser-Brief 5,1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424936" cy="2123658"/>
          </a:xfrm>
        </p:spPr>
        <p:txBody>
          <a:bodyPr wrap="square">
            <a:spAutoFit/>
          </a:bodyPr>
          <a:lstStyle/>
          <a:p>
            <a:pPr algn="l"/>
            <a:r>
              <a:rPr lang="de-CH" altLang="de-DE" sz="6600" dirty="0">
                <a:solidFill>
                  <a:schemeClr val="tx1"/>
                </a:solidFill>
                <a:effectLst/>
                <a:latin typeface="Univers LT Std 47 Cn Lt" pitchFamily="34" charset="0"/>
              </a:rPr>
              <a:t>„So ahmt nun Gott nach als geliebte Kinder.“</a:t>
            </a:r>
            <a:endParaRPr lang="de-DE" altLang="de-DE" sz="6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706111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23528" y="332656"/>
            <a:ext cx="7920880" cy="923330"/>
          </a:xfrm>
        </p:spPr>
        <p:txBody>
          <a:bodyPr wrap="square">
            <a:spAutoFit/>
          </a:bodyPr>
          <a:lstStyle/>
          <a:p>
            <a:pPr algn="l"/>
            <a:r>
              <a:rPr lang="de-DE" altLang="de-DE" dirty="0">
                <a:solidFill>
                  <a:schemeClr val="tx1"/>
                </a:solidFill>
                <a:effectLst/>
                <a:latin typeface="Univers LT Std 47 Cn Lt" pitchFamily="34" charset="0"/>
              </a:rPr>
              <a:t>II. </a:t>
            </a:r>
            <a:r>
              <a:rPr lang="de-CH" altLang="de-DE">
                <a:solidFill>
                  <a:schemeClr val="tx1"/>
                </a:solidFill>
                <a:effectLst/>
                <a:latin typeface="Univers LT Std 47 Cn Lt" pitchFamily="34" charset="0"/>
              </a:rPr>
              <a:t>Lebe in der Liebe!</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2592046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Epheser-Brief 5,2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7056784" cy="2554545"/>
          </a:xfrm>
        </p:spPr>
        <p:txBody>
          <a:bodyPr wrap="square">
            <a:spAutoFit/>
          </a:bodyPr>
          <a:lstStyle/>
          <a:p>
            <a:pPr algn="l"/>
            <a:r>
              <a:rPr lang="de-CH" altLang="de-DE" sz="4000" dirty="0">
                <a:solidFill>
                  <a:schemeClr val="tx1"/>
                </a:solidFill>
                <a:effectLst/>
                <a:latin typeface="Univers LT Std 47 Cn Lt" pitchFamily="34" charset="0"/>
              </a:rPr>
              <a:t>„Lebt in der Liebe, wie auch Christus uns geliebt hat und hat sich selbst für uns gegeben als Gabe und Opfer, Gott zu einem lieblichen Geruch.“</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489699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Johannes-Evangelium 15,13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24408"/>
            <a:ext cx="7056784" cy="1938992"/>
          </a:xfrm>
        </p:spPr>
        <p:txBody>
          <a:bodyPr wrap="square">
            <a:spAutoFit/>
          </a:bodyPr>
          <a:lstStyle/>
          <a:p>
            <a:pPr algn="l"/>
            <a:r>
              <a:rPr lang="de-CH" altLang="de-DE" sz="4000" dirty="0">
                <a:solidFill>
                  <a:schemeClr val="tx1"/>
                </a:solidFill>
                <a:effectLst/>
                <a:latin typeface="Univers LT Std 47 Cn Lt" pitchFamily="34" charset="0"/>
              </a:rPr>
              <a:t>„Niemand hat grössere Liebe als die, dass er sein Leben lässt für seine Freunde.“</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245836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Johannes-Evangelium 15,12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732184"/>
            <a:ext cx="7056784" cy="1323439"/>
          </a:xfrm>
        </p:spPr>
        <p:txBody>
          <a:bodyPr wrap="square">
            <a:spAutoFit/>
          </a:bodyPr>
          <a:lstStyle/>
          <a:p>
            <a:pPr algn="l"/>
            <a:r>
              <a:rPr lang="de-CH" altLang="de-DE" sz="4000" dirty="0">
                <a:solidFill>
                  <a:schemeClr val="tx1"/>
                </a:solidFill>
                <a:effectLst/>
                <a:latin typeface="Univers LT Std 47 Cn Lt" pitchFamily="34" charset="0"/>
              </a:rPr>
              <a:t>„Das ist mein Gebot, dass ihr einander liebt, wie ich euch liebe.“</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503136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Johannes-Evangelium 3,16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7056784" cy="3170099"/>
          </a:xfrm>
        </p:spPr>
        <p:txBody>
          <a:bodyPr wrap="square">
            <a:spAutoFit/>
          </a:bodyPr>
          <a:lstStyle/>
          <a:p>
            <a:pPr algn="l"/>
            <a:r>
              <a:rPr lang="de-CH" altLang="de-DE" sz="4000" dirty="0">
                <a:solidFill>
                  <a:schemeClr val="tx1"/>
                </a:solidFill>
                <a:effectLst/>
                <a:latin typeface="Univers LT Std 47 Cn Lt" pitchFamily="34" charset="0"/>
              </a:rPr>
              <a:t>„Denn Gott hat die Welt so geliebt, dass er seinen einzigen Sohn gab, auf dass alle, die an ihn glauben, nicht verloren werden, sondern</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das ewige Leben haben.“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478892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Jeremia 5,3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260648"/>
            <a:ext cx="7902624" cy="1754326"/>
          </a:xfrm>
        </p:spPr>
        <p:txBody>
          <a:bodyPr wrap="square">
            <a:spAutoFit/>
          </a:bodyPr>
          <a:lstStyle/>
          <a:p>
            <a:pPr algn="l"/>
            <a:r>
              <a:rPr lang="de-CH" altLang="de-DE" dirty="0">
                <a:solidFill>
                  <a:schemeClr val="tx1"/>
                </a:solidFill>
                <a:effectLst/>
                <a:latin typeface="Univers LT Std 47 Cn Lt" pitchFamily="34" charset="0"/>
              </a:rPr>
              <a:t>„Dir, Herr, kommt es auf</a:t>
            </a:r>
            <a:br>
              <a:rPr lang="de-CH" altLang="de-DE" dirty="0">
                <a:solidFill>
                  <a:schemeClr val="tx1"/>
                </a:solidFill>
                <a:effectLst/>
                <a:latin typeface="Univers LT Std 47 Cn Lt" pitchFamily="34" charset="0"/>
              </a:rPr>
            </a:br>
            <a:r>
              <a:rPr lang="de-CH" altLang="de-DE" dirty="0">
                <a:solidFill>
                  <a:schemeClr val="tx1"/>
                </a:solidFill>
                <a:effectLst/>
                <a:latin typeface="Univers LT Std 47 Cn Lt" pitchFamily="34" charset="0"/>
              </a:rPr>
              <a:t>Treue und Zuverlässigkeit an!“</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2539781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1.Johannes-Brief 4,10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3349" y="44624"/>
            <a:ext cx="7056784" cy="3170099"/>
          </a:xfrm>
        </p:spPr>
        <p:txBody>
          <a:bodyPr wrap="square">
            <a:spAutoFit/>
          </a:bodyPr>
          <a:lstStyle/>
          <a:p>
            <a:pPr algn="l"/>
            <a:r>
              <a:rPr lang="de-CH" altLang="de-DE" sz="4000" dirty="0">
                <a:solidFill>
                  <a:schemeClr val="tx1"/>
                </a:solidFill>
                <a:effectLst/>
                <a:latin typeface="Univers LT Std 47 Cn Lt" pitchFamily="34" charset="0"/>
              </a:rPr>
              <a:t>„Das ist das Fundament der Liebe: nicht, dass wir Gott geliebt haben, sondern dass er uns geliebt und seinen Sohn als Sühneopfer für unsere Sünden zu uns gesandt hat.“</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119398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Epheser-Brief 5,2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6266843" cy="2554545"/>
          </a:xfrm>
        </p:spPr>
        <p:txBody>
          <a:bodyPr wrap="square">
            <a:spAutoFit/>
          </a:bodyPr>
          <a:lstStyle/>
          <a:p>
            <a:pPr algn="l"/>
            <a:r>
              <a:rPr lang="de-CH" altLang="de-DE" sz="4000" dirty="0">
                <a:solidFill>
                  <a:schemeClr val="tx1"/>
                </a:solidFill>
                <a:effectLst/>
                <a:latin typeface="Univers LT Std 47 Cn Lt" pitchFamily="34" charset="0"/>
              </a:rPr>
              <a:t>„Christus hat uns geliebt und hat sich selbst für uns gegeben als Gabe und Opfer, Gott zu einem lieblichen Geruch.“</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759933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Epheser-Brief 5,25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6266843" cy="2554545"/>
          </a:xfrm>
        </p:spPr>
        <p:txBody>
          <a:bodyPr wrap="square">
            <a:spAutoFit/>
          </a:bodyPr>
          <a:lstStyle/>
          <a:p>
            <a:pPr algn="l"/>
            <a:r>
              <a:rPr lang="de-CH" altLang="de-DE" sz="4000" dirty="0">
                <a:solidFill>
                  <a:schemeClr val="tx1"/>
                </a:solidFill>
                <a:effectLst/>
                <a:latin typeface="Univers LT Std 47 Cn Lt" pitchFamily="34" charset="0"/>
              </a:rPr>
              <a:t>„Ihr Männer, liebt eure Frauen, wie auch Christus die Gemeinde geliebt hat und hat sich selbst für sie dahingegeben.“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260976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51520" y="116632"/>
            <a:ext cx="5760640" cy="1107996"/>
          </a:xfrm>
        </p:spPr>
        <p:txBody>
          <a:bodyPr wrap="square">
            <a:spAutoFit/>
          </a:bodyPr>
          <a:lstStyle/>
          <a:p>
            <a:pPr algn="l"/>
            <a:r>
              <a:rPr lang="de-DE" altLang="de-DE" sz="6600" dirty="0">
                <a:solidFill>
                  <a:schemeClr val="tx1"/>
                </a:solidFill>
                <a:effectLst/>
                <a:latin typeface="Univers LT Std 47 Cn Lt"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Philipper-Brief 4,18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3826" y="2554"/>
            <a:ext cx="8280920" cy="4401205"/>
          </a:xfrm>
        </p:spPr>
        <p:txBody>
          <a:bodyPr wrap="square">
            <a:spAutoFit/>
          </a:bodyPr>
          <a:lstStyle/>
          <a:p>
            <a:pPr algn="l"/>
            <a:r>
              <a:rPr lang="de-CH" altLang="de-DE" sz="4000" dirty="0">
                <a:solidFill>
                  <a:schemeClr val="tx1"/>
                </a:solidFill>
                <a:effectLst/>
                <a:latin typeface="Univers LT Std 47 Cn Lt" pitchFamily="34" charset="0"/>
              </a:rPr>
              <a:t>„Ich habe aber alles erhalten und habe Überfluss. Ich habe in Fülle, nachdem</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ich durch </a:t>
            </a:r>
            <a:r>
              <a:rPr lang="de-CH" altLang="de-DE" sz="4000" dirty="0" err="1">
                <a:solidFill>
                  <a:schemeClr val="tx1"/>
                </a:solidFill>
                <a:effectLst/>
                <a:latin typeface="Univers LT Std 47 Cn Lt" pitchFamily="34" charset="0"/>
              </a:rPr>
              <a:t>Epaphroditus</a:t>
            </a:r>
            <a:r>
              <a:rPr lang="de-CH" altLang="de-DE" sz="4000" dirty="0">
                <a:solidFill>
                  <a:schemeClr val="tx1"/>
                </a:solidFill>
                <a:effectLst/>
                <a:latin typeface="Univers LT Std 47 Cn Lt" pitchFamily="34" charset="0"/>
              </a:rPr>
              <a:t> empfangen habe,</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was von euch gekommen ist:</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ein lieblicher Geruch,</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ein angenehmes Opfer,</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Gott gefällig.“ </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709916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Epheser-Brief 5,1-2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53752" y="46608"/>
            <a:ext cx="8406680" cy="3170099"/>
          </a:xfrm>
        </p:spPr>
        <p:txBody>
          <a:bodyPr wrap="square">
            <a:spAutoFit/>
          </a:bodyPr>
          <a:lstStyle/>
          <a:p>
            <a:pPr algn="l"/>
            <a:r>
              <a:rPr lang="de-CH" altLang="de-DE" sz="4000" dirty="0">
                <a:solidFill>
                  <a:schemeClr val="tx1"/>
                </a:solidFill>
                <a:effectLst/>
                <a:latin typeface="Univers LT Std 47 Cn Lt" pitchFamily="34" charset="0"/>
              </a:rPr>
              <a:t>„So ahmt nun Gott nach als geliebte Kinder und wandelt in der Liebe, wie auch Christus uns geliebt hat und hat sich selbst für uns gegeben als Gabe und Opfer, Gott zu einem lieblichen Geruch.“</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955540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Jeremia 5,5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53752" y="46608"/>
            <a:ext cx="8406680" cy="3170099"/>
          </a:xfrm>
        </p:spPr>
        <p:txBody>
          <a:bodyPr wrap="square">
            <a:spAutoFit/>
          </a:bodyPr>
          <a:lstStyle/>
          <a:p>
            <a:pPr algn="l"/>
            <a:r>
              <a:rPr lang="de-CH" altLang="de-DE" sz="4000" dirty="0">
                <a:solidFill>
                  <a:schemeClr val="tx1"/>
                </a:solidFill>
                <a:effectLst/>
                <a:latin typeface="Univers LT Std 47 Cn Lt" pitchFamily="34" charset="0"/>
              </a:rPr>
              <a:t>„Ich muss die Gebildeten ansprechen, sie werden es bestimmt wissen. Aber gerade sie haben Gott den Gehorsam aufgekündigt und sich von ihm losgerissen, als wären seine Gebote nur eine lästige Fessel.“</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76013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5" name="Untertitel 4">
            <a:extLst>
              <a:ext uri="{FF2B5EF4-FFF2-40B4-BE49-F238E27FC236}">
                <a16:creationId xmlns:a16="http://schemas.microsoft.com/office/drawing/2014/main" xmlns="" id="{58A76419-6B4C-4F88-9D0D-38087E1E3FE0}"/>
              </a:ext>
            </a:extLst>
          </p:cNvPr>
          <p:cNvSpPr>
            <a:spLocks noGrp="1"/>
          </p:cNvSpPr>
          <p:nvPr>
            <p:ph type="subTitle" sz="quarter" idx="1"/>
          </p:nvPr>
        </p:nvSpPr>
        <p:spPr/>
        <p:txBody>
          <a:bodyPr/>
          <a:lstStyle/>
          <a:p>
            <a:endParaRPr lang="de-CH"/>
          </a:p>
        </p:txBody>
      </p:sp>
      <p:pic>
        <p:nvPicPr>
          <p:cNvPr id="8" name="Grafik 7" descr="Ein Bild, das Screenshot enthält.&#10;&#10;Mit sehr hoher Zuverlässigkeit generierte Beschreibung">
            <a:extLst>
              <a:ext uri="{FF2B5EF4-FFF2-40B4-BE49-F238E27FC236}">
                <a16:creationId xmlns:a16="http://schemas.microsoft.com/office/drawing/2014/main" xmlns="" id="{6E9D3183-210D-4B8A-BFDD-455187444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718" y="0"/>
            <a:ext cx="7844160" cy="6858000"/>
          </a:xfrm>
          <a:prstGeom prst="rect">
            <a:avLst/>
          </a:prstGeom>
        </p:spPr>
      </p:pic>
    </p:spTree>
    <p:extLst>
      <p:ext uri="{BB962C8B-B14F-4D97-AF65-F5344CB8AC3E}">
        <p14:creationId xmlns:p14="http://schemas.microsoft.com/office/powerpoint/2010/main" val="2335360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9710" y="332656"/>
            <a:ext cx="8858067" cy="1015663"/>
          </a:xfrm>
        </p:spPr>
        <p:txBody>
          <a:bodyPr wrap="square">
            <a:spAutoFit/>
          </a:bodyPr>
          <a:lstStyle/>
          <a:p>
            <a:pPr algn="l"/>
            <a:r>
              <a:rPr lang="de-CH" altLang="de-DE" sz="6000" dirty="0">
                <a:solidFill>
                  <a:schemeClr val="tx1"/>
                </a:solidFill>
                <a:effectLst/>
                <a:latin typeface="Univers LT Std 47 Cn Lt" pitchFamily="34" charset="0"/>
              </a:rPr>
              <a:t>Nimm Gott zum Vorbild!</a:t>
            </a:r>
            <a:endParaRPr lang="de-DE" altLang="de-DE" sz="6000" dirty="0">
              <a:solidFill>
                <a:schemeClr val="tx1"/>
              </a:solidFill>
              <a:effectLst/>
              <a:latin typeface="Univers LT Std 47 Cn Lt" pitchFamily="34" charset="0"/>
            </a:endParaRPr>
          </a:p>
        </p:txBody>
      </p:sp>
      <p:sp>
        <p:nvSpPr>
          <p:cNvPr id="409603" name="Rectangle 3"/>
          <p:cNvSpPr>
            <a:spLocks noGrp="1" noChangeArrowheads="1"/>
          </p:cNvSpPr>
          <p:nvPr>
            <p:ph type="subTitle" idx="1"/>
          </p:nvPr>
        </p:nvSpPr>
        <p:spPr>
          <a:xfrm>
            <a:off x="568178" y="6093296"/>
            <a:ext cx="8426019" cy="523220"/>
          </a:xfrm>
        </p:spPr>
        <p:txBody>
          <a:bodyPr wrap="square">
            <a:spAutoFit/>
          </a:bodyPr>
          <a:lstStyle/>
          <a:p>
            <a:pPr algn="r"/>
            <a:r>
              <a:rPr lang="de-DE" altLang="de-DE" sz="2800" dirty="0">
                <a:effectLst/>
                <a:latin typeface="Univers LT Std 47 Cn Lt" pitchFamily="34" charset="0"/>
              </a:rPr>
              <a:t>Reihe: </a:t>
            </a:r>
            <a:r>
              <a:rPr lang="de-CH" altLang="de-DE" sz="2800" dirty="0">
                <a:effectLst/>
                <a:latin typeface="Univers LT Std 47 Cn Lt" pitchFamily="34" charset="0"/>
              </a:rPr>
              <a:t>Geisterfülltes Leben ist konkret und unkompliziert! (1/4)</a:t>
            </a:r>
            <a:endParaRPr lang="de-DE" altLang="de-DE" sz="2800" dirty="0">
              <a:effectLst/>
              <a:latin typeface="Univers LT Std 47 Cn Lt" pitchFamily="34" charset="0"/>
            </a:endParaRPr>
          </a:p>
        </p:txBody>
      </p:sp>
      <p:sp>
        <p:nvSpPr>
          <p:cNvPr id="4" name="Rectangle 3"/>
          <p:cNvSpPr txBox="1">
            <a:spLocks noChangeArrowheads="1"/>
          </p:cNvSpPr>
          <p:nvPr/>
        </p:nvSpPr>
        <p:spPr bwMode="auto">
          <a:xfrm>
            <a:off x="3925719" y="3645024"/>
            <a:ext cx="50847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800" kern="0" dirty="0">
                <a:effectLst/>
                <a:latin typeface="Univers LT Std 47 Cn Lt" pitchFamily="34" charset="0"/>
              </a:rPr>
              <a:t>Epheser-Brief 5,1-2</a:t>
            </a:r>
          </a:p>
        </p:txBody>
      </p:sp>
    </p:spTree>
    <p:extLst>
      <p:ext uri="{BB962C8B-B14F-4D97-AF65-F5344CB8AC3E}">
        <p14:creationId xmlns:p14="http://schemas.microsoft.com/office/powerpoint/2010/main" val="2300171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Epheser-Brief 5,1-2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53752" y="46608"/>
            <a:ext cx="8406680" cy="3170099"/>
          </a:xfrm>
        </p:spPr>
        <p:txBody>
          <a:bodyPr wrap="square">
            <a:spAutoFit/>
          </a:bodyPr>
          <a:lstStyle/>
          <a:p>
            <a:pPr algn="l"/>
            <a:r>
              <a:rPr lang="de-CH" altLang="de-DE" sz="4000" dirty="0">
                <a:solidFill>
                  <a:schemeClr val="tx1"/>
                </a:solidFill>
                <a:effectLst/>
                <a:latin typeface="Univers LT Std 47 Cn Lt" pitchFamily="34" charset="0"/>
              </a:rPr>
              <a:t>„So ahmt nun Gott nach als geliebte Kinder und wandelt in der Liebe, wie auch Christus uns geliebt hat und hat sich selbst für uns gegeben als Gabe und Opfer, Gott zu einem lieblichen Geruch.“</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706488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23528" y="548680"/>
            <a:ext cx="8640960" cy="769441"/>
          </a:xfrm>
        </p:spPr>
        <p:txBody>
          <a:bodyPr wrap="square">
            <a:spAutoFit/>
          </a:bodyPr>
          <a:lstStyle/>
          <a:p>
            <a:pPr algn="l"/>
            <a:r>
              <a:rPr lang="de-DE" altLang="de-DE" sz="4400" dirty="0">
                <a:solidFill>
                  <a:schemeClr val="tx1"/>
                </a:solidFill>
                <a:effectLst/>
                <a:latin typeface="Univers LT Std 47 Cn Lt" pitchFamily="34" charset="0"/>
              </a:rPr>
              <a:t>I. Seit Gottes Nachahmer!</a:t>
            </a:r>
          </a:p>
        </p:txBody>
      </p:sp>
    </p:spTree>
    <p:extLst>
      <p:ext uri="{BB962C8B-B14F-4D97-AF65-F5344CB8AC3E}">
        <p14:creationId xmlns:p14="http://schemas.microsoft.com/office/powerpoint/2010/main" val="3379662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Epheser-Brief 4,32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53752" y="44624"/>
            <a:ext cx="8406680" cy="1938992"/>
          </a:xfrm>
        </p:spPr>
        <p:txBody>
          <a:bodyPr wrap="square">
            <a:spAutoFit/>
          </a:bodyPr>
          <a:lstStyle/>
          <a:p>
            <a:pPr algn="l"/>
            <a:r>
              <a:rPr lang="de-CH" altLang="de-DE" sz="4000" dirty="0">
                <a:solidFill>
                  <a:schemeClr val="tx1"/>
                </a:solidFill>
                <a:effectLst/>
                <a:latin typeface="Univers LT Std 47 Cn Lt" pitchFamily="34" charset="0"/>
              </a:rPr>
              <a:t>„Seid untereinander freundlich und herzlich und vergebt einer dem andern, wie auch Gott euch vergeben hat in Christus.“</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34854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Epheser-Brief 5,1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53752" y="460122"/>
            <a:ext cx="8406680" cy="1107996"/>
          </a:xfrm>
        </p:spPr>
        <p:txBody>
          <a:bodyPr wrap="square">
            <a:spAutoFit/>
          </a:bodyPr>
          <a:lstStyle/>
          <a:p>
            <a:pPr algn="l"/>
            <a:r>
              <a:rPr lang="de-CH" altLang="de-DE" sz="6600" dirty="0">
                <a:solidFill>
                  <a:schemeClr val="tx1"/>
                </a:solidFill>
                <a:effectLst/>
                <a:latin typeface="Univers LT Std 47 Cn Lt" pitchFamily="34" charset="0"/>
              </a:rPr>
              <a:t>„So ahmt nun Gott nach!“</a:t>
            </a:r>
            <a:endParaRPr lang="de-DE" altLang="de-DE" sz="6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696522076"/>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529</Words>
  <Application>Microsoft Office PowerPoint</Application>
  <PresentationFormat>Bildschirmpräsentation (4:3)</PresentationFormat>
  <Paragraphs>70</Paragraphs>
  <Slides>25</Slides>
  <Notes>25</Notes>
  <HiddenSlides>0</HiddenSlides>
  <MMClips>0</MMClips>
  <ScaleCrop>false</ScaleCrop>
  <HeadingPairs>
    <vt:vector size="4" baseType="variant">
      <vt:variant>
        <vt:lpstr>Design</vt:lpstr>
      </vt:variant>
      <vt:variant>
        <vt:i4>1</vt:i4>
      </vt:variant>
      <vt:variant>
        <vt:lpstr>Folientitel</vt:lpstr>
      </vt:variant>
      <vt:variant>
        <vt:i4>25</vt:i4>
      </vt:variant>
    </vt:vector>
  </HeadingPairs>
  <TitlesOfParts>
    <vt:vector size="26" baseType="lpstr">
      <vt:lpstr>Designvorlage 'Berggipfel'</vt:lpstr>
      <vt:lpstr>Nimm Gott zum Vorbild!</vt:lpstr>
      <vt:lpstr>„Dir, Herr, kommt es auf Treue und Zuverlässigkeit an!“</vt:lpstr>
      <vt:lpstr>„Ich muss die Gebildeten ansprechen, sie werden es bestimmt wissen. Aber gerade sie haben Gott den Gehorsam aufgekündigt und sich von ihm losgerissen, als wären seine Gebote nur eine lästige Fessel.“</vt:lpstr>
      <vt:lpstr>PowerPoint-Präsentation</vt:lpstr>
      <vt:lpstr>Nimm Gott zum Vorbild!</vt:lpstr>
      <vt:lpstr>„So ahmt nun Gott nach als geliebte Kinder und wandelt in der Liebe, wie auch Christus uns geliebt hat und hat sich selbst für uns gegeben als Gabe und Opfer, Gott zu einem lieblichen Geruch.“</vt:lpstr>
      <vt:lpstr>I. Seit Gottes Nachahmer!</vt:lpstr>
      <vt:lpstr>„Seid untereinander freundlich und herzlich und vergebt einer dem andern, wie auch Gott euch vergeben hat in Christus.“</vt:lpstr>
      <vt:lpstr>„So ahmt nun Gott nach!“</vt:lpstr>
      <vt:lpstr>PowerPoint-Präsentation</vt:lpstr>
      <vt:lpstr>„Ich bin der HERR, der euch aus Ägyptenland geführt hat, dass ich euer Gott sei. Darum sollt ihr heilig sein, denn ich bin heilig.“</vt:lpstr>
      <vt:lpstr>„Liebt eure Feinde und bittet für die, die euch verfolgen, auf dass ihr Kinder seid eures Vaters im Himmel.“</vt:lpstr>
      <vt:lpstr>„Darum sollt ihr vollkommen sein, wie euer himmlischer Vater vollkommen ist.“</vt:lpstr>
      <vt:lpstr>„So ahmt nun Gott nach als geliebte Kinder.“</vt:lpstr>
      <vt:lpstr>II. Lebe in der Liebe!</vt:lpstr>
      <vt:lpstr>„Lebt in der Liebe, wie auch Christus uns geliebt hat und hat sich selbst für uns gegeben als Gabe und Opfer, Gott zu einem lieblichen Geruch.“</vt:lpstr>
      <vt:lpstr>„Niemand hat grössere Liebe als die, dass er sein Leben lässt für seine Freunde.“</vt:lpstr>
      <vt:lpstr>„Das ist mein Gebot, dass ihr einander liebt, wie ich euch liebe.“</vt:lpstr>
      <vt:lpstr>„Denn Gott hat die Welt so geliebt, dass er seinen einzigen Sohn gab, auf dass alle, die an ihn glauben, nicht verloren werden, sondern das ewige Leben haben.“</vt:lpstr>
      <vt:lpstr>„Das ist das Fundament der Liebe: nicht, dass wir Gott geliebt haben, sondern dass er uns geliebt und seinen Sohn als Sühneopfer für unsere Sünden zu uns gesandt hat.“</vt:lpstr>
      <vt:lpstr>„Christus hat uns geliebt und hat sich selbst für uns gegeben als Gabe und Opfer, Gott zu einem lieblichen Geruch.“</vt:lpstr>
      <vt:lpstr>„Ihr Männer, liebt eure Frauen, wie auch Christus die Gemeinde geliebt hat und hat sich selbst für sie dahingegeben.“</vt:lpstr>
      <vt:lpstr>Schlussgedanke</vt:lpstr>
      <vt:lpstr>„Ich habe aber alles erhalten und habe Überfluss. Ich habe in Fülle, nachdem ich durch Epaphroditus empfangen habe, was von euch gekommen ist: ein lieblicher Geruch, ein angenehmes Opfer, Gott gefällig.“ </vt:lpstr>
      <vt:lpstr>„So ahmt nun Gott nach als geliebte Kinder und wandelt in der Liebe, wie auch Christus uns geliebt hat und hat sich selbst für uns gegeben als Gabe und Opfer, Gott zu einem lieblichen Geruch.“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Geisterfülltes Leben ist konkret und unkompliziert - Teil 1/4 - Nimm Gott zum Vorbild!</dc:title>
  <dc:creator>Jürg Birnstiel</dc:creator>
  <cp:lastModifiedBy>Me</cp:lastModifiedBy>
  <cp:revision>773</cp:revision>
  <dcterms:created xsi:type="dcterms:W3CDTF">2013-11-12T15:20:47Z</dcterms:created>
  <dcterms:modified xsi:type="dcterms:W3CDTF">2018-08-18T10:52:23Z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