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8"/>
  </p:notesMasterIdLst>
  <p:handoutMasterIdLst>
    <p:handoutMasterId r:id="rId29"/>
  </p:handoutMasterIdLst>
  <p:sldIdLst>
    <p:sldId id="735" r:id="rId2"/>
    <p:sldId id="1027" r:id="rId3"/>
    <p:sldId id="1029" r:id="rId4"/>
    <p:sldId id="1030" r:id="rId5"/>
    <p:sldId id="1031" r:id="rId6"/>
    <p:sldId id="1032" r:id="rId7"/>
    <p:sldId id="1033" r:id="rId8"/>
    <p:sldId id="896" r:id="rId9"/>
    <p:sldId id="1034" r:id="rId10"/>
    <p:sldId id="1035" r:id="rId11"/>
    <p:sldId id="1036" r:id="rId12"/>
    <p:sldId id="1037" r:id="rId13"/>
    <p:sldId id="1038" r:id="rId14"/>
    <p:sldId id="1039" r:id="rId15"/>
    <p:sldId id="1040" r:id="rId16"/>
    <p:sldId id="962" r:id="rId17"/>
    <p:sldId id="1041" r:id="rId18"/>
    <p:sldId id="1042" r:id="rId19"/>
    <p:sldId id="1043" r:id="rId20"/>
    <p:sldId id="1044" r:id="rId21"/>
    <p:sldId id="1045" r:id="rId22"/>
    <p:sldId id="1046" r:id="rId23"/>
    <p:sldId id="1047" r:id="rId24"/>
    <p:sldId id="1048" r:id="rId25"/>
    <p:sldId id="259" r:id="rId26"/>
    <p:sldId id="1049"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0646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51078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93248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11148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6378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23007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90699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64082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24449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431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40400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06307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106410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257062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737304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28002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78301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6755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44085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32656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72175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21923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9710" y="332656"/>
            <a:ext cx="8858067" cy="1015663"/>
          </a:xfrm>
        </p:spPr>
        <p:txBody>
          <a:bodyPr wrap="square">
            <a:spAutoFit/>
          </a:bodyPr>
          <a:lstStyle/>
          <a:p>
            <a:pPr algn="l"/>
            <a:r>
              <a:rPr lang="de-CH" altLang="de-DE" sz="6000" dirty="0">
                <a:solidFill>
                  <a:schemeClr val="tx1"/>
                </a:solidFill>
                <a:effectLst/>
                <a:latin typeface="Univers LT Std 47 Cn Lt" pitchFamily="34" charset="0"/>
              </a:rPr>
              <a:t>Lass dich nicht täuschen!</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568178" y="6093296"/>
            <a:ext cx="8426019" cy="523220"/>
          </a:xfrm>
        </p:spPr>
        <p:txBody>
          <a:bodyPr wrap="square">
            <a:spAutoFit/>
          </a:bodyPr>
          <a:lstStyle/>
          <a:p>
            <a:pPr algn="r"/>
            <a:r>
              <a:rPr lang="de-DE" altLang="de-DE" sz="2800">
                <a:effectLst/>
                <a:latin typeface="Univers LT Std 47 Cn Lt" pitchFamily="34" charset="0"/>
              </a:rPr>
              <a:t>Serie: </a:t>
            </a:r>
            <a:r>
              <a:rPr lang="de-CH" altLang="de-DE" sz="2800" dirty="0">
                <a:effectLst/>
                <a:latin typeface="Univers LT Std 47 Cn Lt" pitchFamily="34" charset="0"/>
              </a:rPr>
              <a:t>Geisterfülltes Leben ist konkret und unkompliziert! (2/4)</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925719" y="3645024"/>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Epheser-Brief 5,3-7</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Jakobus-Brief 1,14-15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75396"/>
            <a:ext cx="9036496" cy="3785652"/>
          </a:xfrm>
        </p:spPr>
        <p:txBody>
          <a:bodyPr wrap="square">
            <a:spAutoFit/>
          </a:bodyPr>
          <a:lstStyle/>
          <a:p>
            <a:pPr algn="l"/>
            <a:r>
              <a:rPr lang="de-CH" altLang="de-DE" sz="4000" dirty="0">
                <a:solidFill>
                  <a:schemeClr val="tx1"/>
                </a:solidFill>
                <a:effectLst/>
                <a:latin typeface="Univers LT Std 47 Cn Lt" pitchFamily="34" charset="0"/>
              </a:rPr>
              <a:t>„Wenn jemand in Versuchung gerät, ist es seine eigene Begierde, die ihn reizt und in die Falle lockt. Nachdem die Begierde dann schwanger geworden ist, bringt sie die Sünde zur Welt;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die Sünde aber, wenn sie ausgewachsen ist, gebiert den Tod.“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32868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Sprüche 27,20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9036496" cy="2585323"/>
          </a:xfrm>
        </p:spPr>
        <p:txBody>
          <a:bodyPr wrap="square">
            <a:spAutoFit/>
          </a:bodyPr>
          <a:lstStyle/>
          <a:p>
            <a:pPr algn="l"/>
            <a:r>
              <a:rPr lang="de-CH" altLang="de-DE" dirty="0">
                <a:solidFill>
                  <a:schemeClr val="tx1"/>
                </a:solidFill>
                <a:effectLst/>
                <a:latin typeface="Univers LT Std 47 Cn Lt" pitchFamily="34" charset="0"/>
              </a:rPr>
              <a:t>„Unterwelt und Abgrund werden niemals satt, und der Menschen Augen sind auch unersättlich.“</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4482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0"/>
            <a:ext cx="9036496" cy="2308324"/>
          </a:xfrm>
        </p:spPr>
        <p:txBody>
          <a:bodyPr wrap="square">
            <a:spAutoFit/>
          </a:bodyPr>
          <a:lstStyle/>
          <a:p>
            <a:pPr algn="l"/>
            <a:r>
              <a:rPr lang="de-CH" altLang="de-DE" sz="4800" dirty="0">
                <a:solidFill>
                  <a:schemeClr val="tx1"/>
                </a:solidFill>
                <a:effectLst/>
                <a:latin typeface="Univers LT Std 47 Cn Lt" pitchFamily="34" charset="0"/>
              </a:rPr>
              <a:t>„Genauso wenig haben Obszönitäten, gottloses Geschwätz und anzügliche Witze etwas bei euch zu suchen.“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48966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9036496" cy="2308324"/>
          </a:xfrm>
        </p:spPr>
        <p:txBody>
          <a:bodyPr wrap="square">
            <a:spAutoFit/>
          </a:bodyPr>
          <a:lstStyle/>
          <a:p>
            <a:pPr algn="l"/>
            <a:r>
              <a:rPr lang="de-CH" altLang="de-DE" sz="4800" dirty="0">
                <a:solidFill>
                  <a:schemeClr val="tx1"/>
                </a:solidFill>
                <a:effectLst/>
                <a:latin typeface="Univers LT Std 47 Cn Lt" pitchFamily="34" charset="0"/>
              </a:rPr>
              <a:t>„Bringt vielmehr bei allem,</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was ihr sagt, eure Dankbarkeit</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zum Ausdruck.“</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53702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3016"/>
            <a:ext cx="4176464" cy="400110"/>
          </a:xfrm>
        </p:spPr>
        <p:txBody>
          <a:bodyPr wrap="square">
            <a:spAutoFit/>
          </a:bodyPr>
          <a:lstStyle/>
          <a:p>
            <a:pPr algn="r"/>
            <a:r>
              <a:rPr lang="de-CH" altLang="de-DE" sz="2000" dirty="0">
                <a:effectLst/>
                <a:latin typeface="Univers LT Std 47 Cn Lt" pitchFamily="34" charset="0"/>
              </a:rPr>
              <a:t>Römer-Brief 8,32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5396"/>
            <a:ext cx="7272808" cy="3785652"/>
          </a:xfrm>
        </p:spPr>
        <p:txBody>
          <a:bodyPr wrap="square">
            <a:spAutoFit/>
          </a:bodyPr>
          <a:lstStyle/>
          <a:p>
            <a:pPr algn="l"/>
            <a:r>
              <a:rPr lang="de-CH" altLang="de-DE" sz="4000" dirty="0">
                <a:solidFill>
                  <a:schemeClr val="tx1"/>
                </a:solidFill>
                <a:effectLst/>
                <a:latin typeface="Univers LT Std 47 Cn Lt" pitchFamily="34" charset="0"/>
              </a:rPr>
              <a:t>„Gott hat nicht einmal seinen eigenen Sohn verschont, sondern hat ihn für uns alle hergegeben. Wird uns dann zusammen mit seinem Sohn nicht auch alles andere geschenkt werden?“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52121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906402" y="3559649"/>
            <a:ext cx="4176464" cy="400110"/>
          </a:xfrm>
        </p:spPr>
        <p:txBody>
          <a:bodyPr wrap="square">
            <a:spAutoFit/>
          </a:bodyPr>
          <a:lstStyle/>
          <a:p>
            <a:pPr algn="r"/>
            <a:r>
              <a:rPr lang="de-CH" altLang="de-DE" sz="2000" dirty="0">
                <a:effectLst/>
                <a:latin typeface="Univers LT Std 47 Cn Lt" pitchFamily="34" charset="0"/>
              </a:rPr>
              <a:t>Philipper-Brief 4,10-11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856984" cy="3539430"/>
          </a:xfrm>
        </p:spPr>
        <p:txBody>
          <a:bodyPr wrap="square">
            <a:spAutoFit/>
          </a:bodyPr>
          <a:lstStyle/>
          <a:p>
            <a:pPr algn="l"/>
            <a:r>
              <a:rPr lang="de-CH" altLang="de-DE" sz="3200" dirty="0">
                <a:solidFill>
                  <a:schemeClr val="tx1"/>
                </a:solidFill>
                <a:effectLst/>
                <a:latin typeface="Univers LT Std 47 Cn Lt" pitchFamily="34" charset="0"/>
              </a:rPr>
              <a:t>„Ich habe mich sehr gefreut und bin dem Herrn dankbar, dass es euch wieder einmal möglich war, etwas für mich zu tun. Ihr hattet das ja die ganze Zeit über im Sinn, doch fehlte euch bisher die Gelegenheit dazu. Ich sage das nicht etwa wegen der Entbehrungen, die ich zu ertragen hatte; denn ich habe gelernt, in jeder Lebenslage zufrieden zu sein.“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3010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640"/>
            <a:ext cx="5760640" cy="1754326"/>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Entscheide, wem du vertrauen willst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906402" y="3559649"/>
            <a:ext cx="4176464" cy="400110"/>
          </a:xfrm>
        </p:spPr>
        <p:txBody>
          <a:bodyPr wrap="square">
            <a:spAutoFit/>
          </a:bodyPr>
          <a:lstStyle/>
          <a:p>
            <a:pPr algn="r"/>
            <a:r>
              <a:rPr lang="de-CH" altLang="de-DE" sz="2000" dirty="0">
                <a:effectLst/>
                <a:latin typeface="Univers LT Std 47 Cn Lt" pitchFamily="34" charset="0"/>
              </a:rPr>
              <a:t>Epheser-Brief 5,5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856984" cy="3170099"/>
          </a:xfrm>
        </p:spPr>
        <p:txBody>
          <a:bodyPr wrap="square">
            <a:spAutoFit/>
          </a:bodyPr>
          <a:lstStyle/>
          <a:p>
            <a:pPr algn="l"/>
            <a:r>
              <a:rPr lang="de-CH" altLang="de-DE" sz="4000" dirty="0">
                <a:solidFill>
                  <a:schemeClr val="tx1"/>
                </a:solidFill>
                <a:effectLst/>
                <a:latin typeface="Univers LT Std 47 Cn Lt" pitchFamily="34" charset="0"/>
              </a:rPr>
              <a:t>„Denn über eins müsst ihr euch im Klaren sein: Keiner, der ein unmoralisches Leben führt, sich schamlos verhält oder von Habgier getrieben ist (das ist ein Götzendiener), hat ein Erbe im Reich von Christus und von Gott zu erwarten.“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67509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656062"/>
            <a:ext cx="4176464" cy="400110"/>
          </a:xfrm>
        </p:spPr>
        <p:txBody>
          <a:bodyPr wrap="square">
            <a:spAutoFit/>
          </a:bodyPr>
          <a:lstStyle/>
          <a:p>
            <a:pPr algn="r"/>
            <a:r>
              <a:rPr lang="de-CH" altLang="de-DE" sz="2000" dirty="0">
                <a:effectLst/>
                <a:latin typeface="Univers LT Std 47 Cn Lt" pitchFamily="34" charset="0"/>
              </a:rPr>
              <a:t>Galater-Brief 5,19-21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116632"/>
            <a:ext cx="8604956" cy="3539430"/>
          </a:xfrm>
        </p:spPr>
        <p:txBody>
          <a:bodyPr wrap="square">
            <a:spAutoFit/>
          </a:bodyPr>
          <a:lstStyle/>
          <a:p>
            <a:pPr algn="l"/>
            <a:r>
              <a:rPr lang="de-CH" altLang="de-DE" sz="3200" dirty="0">
                <a:solidFill>
                  <a:schemeClr val="tx1"/>
                </a:solidFill>
                <a:effectLst/>
                <a:latin typeface="Univers LT Std 47 Cn Lt" pitchFamily="34" charset="0"/>
              </a:rPr>
              <a:t>„Offenkundig sind aber die Werke des Fleisches, als da sind: Unzucht, Unreinheit, Ausschweifung, Götzendienst, Zauberei, Feindschaft, Hader, Eifersucht, Zorn, Zank, Zwietracht, Spaltungen, Neid, Saufen, Fressen und dergleichen. Davon habe ich euch vorausgesagt und sage noch einmal voraus: Die solches tun, werden</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das Reich Gottes nicht erben.“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24571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906402" y="3559649"/>
            <a:ext cx="4176464" cy="400110"/>
          </a:xfrm>
        </p:spPr>
        <p:txBody>
          <a:bodyPr wrap="square">
            <a:spAutoFit/>
          </a:bodyPr>
          <a:lstStyle/>
          <a:p>
            <a:pPr algn="r"/>
            <a:r>
              <a:rPr lang="de-CH" altLang="de-DE" sz="2000" dirty="0">
                <a:effectLst/>
                <a:latin typeface="Univers LT Std 47 Cn Lt" pitchFamily="34" charset="0"/>
              </a:rPr>
              <a:t>Jakobus-Brief 2,17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116632"/>
            <a:ext cx="8856984" cy="1938992"/>
          </a:xfrm>
        </p:spPr>
        <p:txBody>
          <a:bodyPr wrap="square">
            <a:spAutoFit/>
          </a:bodyPr>
          <a:lstStyle/>
          <a:p>
            <a:pPr algn="l"/>
            <a:r>
              <a:rPr lang="de-CH" altLang="de-DE" sz="4000" dirty="0">
                <a:solidFill>
                  <a:schemeClr val="tx1"/>
                </a:solidFill>
                <a:effectLst/>
                <a:latin typeface="Univers LT Std 47 Cn Lt" pitchFamily="34" charset="0"/>
              </a:rPr>
              <a:t>„Wenn der Glaube keine Taten vorzuweisen hat, ist er tot; er ist tot, weil er ohne Auswirkungen bleibt.“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1139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805264"/>
            <a:ext cx="4176464" cy="400110"/>
          </a:xfrm>
        </p:spPr>
        <p:txBody>
          <a:bodyPr wrap="square">
            <a:spAutoFit/>
          </a:bodyPr>
          <a:lstStyle/>
          <a:p>
            <a:pPr algn="r"/>
            <a:r>
              <a:rPr lang="de-CH" altLang="de-DE" sz="2000" dirty="0">
                <a:effectLst/>
                <a:latin typeface="Univers LT Std 47 Cn Lt" pitchFamily="34" charset="0"/>
              </a:rPr>
              <a:t>2.Timotheus-Brief 3,16-17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977" y="35759"/>
            <a:ext cx="9036496" cy="4031873"/>
          </a:xfrm>
        </p:spPr>
        <p:txBody>
          <a:bodyPr wrap="square">
            <a:spAutoFit/>
          </a:bodyPr>
          <a:lstStyle/>
          <a:p>
            <a:pPr algn="l"/>
            <a:r>
              <a:rPr lang="de-CH" altLang="de-DE" sz="3200" dirty="0">
                <a:solidFill>
                  <a:schemeClr val="tx1"/>
                </a:solidFill>
                <a:effectLst/>
                <a:latin typeface="Univers LT Std 47 Cn Lt" pitchFamily="34" charset="0"/>
              </a:rPr>
              <a:t>„Alles, was in der Schrift steht, ist von Gottes Geist eingegeben, und dementsprechend gross ist auch der Nutzen der Schrift: Sie unterrichtet in der Wahrheit, deckt Schuld auf, bringt auf den richtigen Weg und </a:t>
            </a:r>
            <a:r>
              <a:rPr lang="de-CH" altLang="de-DE" sz="3200" dirty="0">
                <a:solidFill>
                  <a:srgbClr val="FFFF00"/>
                </a:solidFill>
                <a:effectLst/>
                <a:latin typeface="Univers LT Std 47 Cn Lt" pitchFamily="34" charset="0"/>
              </a:rPr>
              <a:t>erzieht zu einem Leben nach Gottes Willen. </a:t>
            </a:r>
            <a:r>
              <a:rPr lang="de-CH" altLang="de-DE" sz="3200" dirty="0">
                <a:solidFill>
                  <a:schemeClr val="tx1"/>
                </a:solidFill>
                <a:effectLst/>
                <a:latin typeface="Univers LT Std 47 Cn Lt" pitchFamily="34" charset="0"/>
              </a:rPr>
              <a:t>So ist also der, der Gott gehört und ihm dient, mit Hilfe der Schrift allen Anforderungen gewachsen; er ist durch sie dafür ausgerüstet, alles zu tun, was gut und richtig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781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906402" y="3559649"/>
            <a:ext cx="4176464" cy="400110"/>
          </a:xfrm>
        </p:spPr>
        <p:txBody>
          <a:bodyPr wrap="square">
            <a:spAutoFit/>
          </a:bodyPr>
          <a:lstStyle/>
          <a:p>
            <a:pPr algn="r"/>
            <a:r>
              <a:rPr lang="de-CH" altLang="de-DE" sz="2000" dirty="0">
                <a:effectLst/>
                <a:latin typeface="Univers LT Std 47 Cn Lt" pitchFamily="34" charset="0"/>
              </a:rPr>
              <a:t>Epheser-Brief 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208965"/>
            <a:ext cx="8856984" cy="1754326"/>
          </a:xfrm>
        </p:spPr>
        <p:txBody>
          <a:bodyPr wrap="square">
            <a:spAutoFit/>
          </a:bodyPr>
          <a:lstStyle/>
          <a:p>
            <a:pPr algn="l"/>
            <a:r>
              <a:rPr lang="de-CH" altLang="de-DE" dirty="0">
                <a:solidFill>
                  <a:schemeClr val="tx1"/>
                </a:solidFill>
                <a:effectLst/>
                <a:latin typeface="Univers LT Std 47 Cn Lt" pitchFamily="34" charset="0"/>
              </a:rPr>
              <a:t>„Lasst euch von niemand mit leeren Behauptungen täuschen!“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6471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906402" y="3559649"/>
            <a:ext cx="4176464" cy="400110"/>
          </a:xfrm>
        </p:spPr>
        <p:txBody>
          <a:bodyPr wrap="square">
            <a:spAutoFit/>
          </a:bodyPr>
          <a:lstStyle/>
          <a:p>
            <a:pPr algn="r"/>
            <a:r>
              <a:rPr lang="de-CH" altLang="de-DE" sz="2000" dirty="0">
                <a:effectLst/>
                <a:latin typeface="Univers LT Std 47 Cn Lt" pitchFamily="34" charset="0"/>
              </a:rPr>
              <a:t>Epheser-Brief 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1206"/>
            <a:ext cx="8856984" cy="2123658"/>
          </a:xfrm>
        </p:spPr>
        <p:txBody>
          <a:bodyPr wrap="square">
            <a:spAutoFit/>
          </a:bodyPr>
          <a:lstStyle/>
          <a:p>
            <a:pPr algn="l"/>
            <a:r>
              <a:rPr lang="de-CH" altLang="de-DE" sz="4400" dirty="0">
                <a:solidFill>
                  <a:schemeClr val="tx1"/>
                </a:solidFill>
                <a:effectLst/>
                <a:latin typeface="Univers LT Std 47 Cn Lt" pitchFamily="34" charset="0"/>
              </a:rPr>
              <a:t>„Denn gerade wegen der eben genannten Dinge bricht Gottes Zorn über die herein, die nicht bereit sind, ihm zu gehorchen.“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9678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906402" y="3559649"/>
            <a:ext cx="4176464" cy="400110"/>
          </a:xfrm>
        </p:spPr>
        <p:txBody>
          <a:bodyPr wrap="square">
            <a:spAutoFit/>
          </a:bodyPr>
          <a:lstStyle/>
          <a:p>
            <a:pPr algn="r"/>
            <a:r>
              <a:rPr lang="de-CH" altLang="de-DE" sz="2000" dirty="0">
                <a:effectLst/>
                <a:latin typeface="Univers LT Std 47 Cn Lt" pitchFamily="34" charset="0"/>
              </a:rPr>
              <a:t>Epheser-Brief 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116632"/>
            <a:ext cx="8856984" cy="2585323"/>
          </a:xfrm>
        </p:spPr>
        <p:txBody>
          <a:bodyPr wrap="square">
            <a:spAutoFit/>
          </a:bodyPr>
          <a:lstStyle/>
          <a:p>
            <a:pPr algn="l"/>
            <a:r>
              <a:rPr lang="de-CH" altLang="de-DE" dirty="0">
                <a:solidFill>
                  <a:schemeClr val="tx1"/>
                </a:solidFill>
                <a:effectLst/>
                <a:latin typeface="Univers LT Std 47 Cn Lt" pitchFamily="34" charset="0"/>
              </a:rPr>
              <a:t>„Darum hütet euch, mit solchen Leuten gemeinsame Sache zu machen!“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1755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906402" y="3559649"/>
            <a:ext cx="4176464" cy="400110"/>
          </a:xfrm>
        </p:spPr>
        <p:txBody>
          <a:bodyPr wrap="square">
            <a:spAutoFit/>
          </a:bodyPr>
          <a:lstStyle/>
          <a:p>
            <a:pPr algn="r"/>
            <a:r>
              <a:rPr lang="de-CH" altLang="de-DE" sz="2000" dirty="0">
                <a:effectLst/>
                <a:latin typeface="Univers LT Std 47 Cn Lt" pitchFamily="34" charset="0"/>
              </a:rPr>
              <a:t>1.Korinther-Brief 15,33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260648"/>
            <a:ext cx="8856984" cy="1754326"/>
          </a:xfrm>
        </p:spPr>
        <p:txBody>
          <a:bodyPr wrap="square">
            <a:spAutoFit/>
          </a:bodyPr>
          <a:lstStyle/>
          <a:p>
            <a:pPr algn="l"/>
            <a:r>
              <a:rPr lang="de-CH" altLang="de-DE" dirty="0">
                <a:solidFill>
                  <a:schemeClr val="tx1"/>
                </a:solidFill>
                <a:effectLst/>
                <a:latin typeface="Univers LT Std 47 Cn Lt" pitchFamily="34" charset="0"/>
              </a:rPr>
              <a:t>„Schlechter Umgang verdirbt auch den besten Charakter.“ </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50159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906402" y="3559649"/>
            <a:ext cx="4176464" cy="400110"/>
          </a:xfrm>
        </p:spPr>
        <p:txBody>
          <a:bodyPr wrap="square">
            <a:spAutoFit/>
          </a:bodyPr>
          <a:lstStyle/>
          <a:p>
            <a:pPr algn="r"/>
            <a:r>
              <a:rPr lang="de-CH" altLang="de-DE" sz="2000" dirty="0">
                <a:effectLst/>
                <a:latin typeface="Univers LT Std 47 Cn Lt" pitchFamily="34" charset="0"/>
              </a:rPr>
              <a:t>1.Korinther-Brief 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4885"/>
            <a:ext cx="8856984" cy="3170099"/>
          </a:xfrm>
        </p:spPr>
        <p:txBody>
          <a:bodyPr wrap="square">
            <a:spAutoFit/>
          </a:bodyPr>
          <a:lstStyle/>
          <a:p>
            <a:pPr algn="l"/>
            <a:r>
              <a:rPr lang="de-CH" altLang="de-DE" sz="4000" dirty="0">
                <a:solidFill>
                  <a:schemeClr val="tx1"/>
                </a:solidFill>
                <a:effectLst/>
                <a:latin typeface="Univers LT Std 47 Cn Lt" pitchFamily="34" charset="0"/>
              </a:rPr>
              <a:t>„Nichtjuden, Sklaven oder Freie – sind mit demselben Geist getauft worden und haben von derselben Quelle, dem Geist Gottes, zu trinken bekommen, und dadurch sind wir alle zu einem Leib geworden.“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76892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906402" y="3559649"/>
            <a:ext cx="4176464" cy="400110"/>
          </a:xfrm>
        </p:spPr>
        <p:txBody>
          <a:bodyPr wrap="square">
            <a:spAutoFit/>
          </a:bodyPr>
          <a:lstStyle/>
          <a:p>
            <a:pPr algn="r"/>
            <a:r>
              <a:rPr lang="de-CH" altLang="de-DE" sz="2000" dirty="0">
                <a:effectLst/>
                <a:latin typeface="Univers LT Std 47 Cn Lt" pitchFamily="34" charset="0"/>
              </a:rPr>
              <a:t>Epheser-Brief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4885"/>
            <a:ext cx="7920880" cy="3170099"/>
          </a:xfrm>
        </p:spPr>
        <p:txBody>
          <a:bodyPr wrap="square">
            <a:spAutoFit/>
          </a:bodyPr>
          <a:lstStyle/>
          <a:p>
            <a:pPr algn="l"/>
            <a:r>
              <a:rPr lang="de-CH" altLang="de-DE" sz="4000" dirty="0">
                <a:solidFill>
                  <a:schemeClr val="tx1"/>
                </a:solidFill>
                <a:effectLst/>
                <a:latin typeface="Univers LT Std 47 Cn Lt" pitchFamily="34" charset="0"/>
              </a:rPr>
              <a:t>„Früher gehörtet ihr selbst zur Finsternis, doch jetzt gehört ihr zum Licht, weil ihr mit dem Herrn verbunden seid. Verhaltet euch so, wie Menschen des Lichts sich verhalten.“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8312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1714" y="116632"/>
            <a:ext cx="9036496" cy="3170099"/>
          </a:xfrm>
        </p:spPr>
        <p:txBody>
          <a:bodyPr wrap="square">
            <a:spAutoFit/>
          </a:bodyPr>
          <a:lstStyle/>
          <a:p>
            <a:pPr algn="l"/>
            <a:r>
              <a:rPr lang="de-CH" altLang="de-DE" sz="4000" dirty="0">
                <a:solidFill>
                  <a:schemeClr val="tx1"/>
                </a:solidFill>
                <a:effectLst/>
                <a:latin typeface="Univers LT Std 47 Cn Lt" pitchFamily="34" charset="0"/>
              </a:rPr>
              <a:t>Auf sexuelle Unmoral und Schamlosigkeit jeder Art, aber auch auf Habgier sollt ihr euch nicht einmal mit Worten einlassen, denn es gehört sich nicht für Gottes heiliges Volk, sich mit solchen Dingen zu beschäftigen.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90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1714" y="188640"/>
            <a:ext cx="9036496" cy="2554545"/>
          </a:xfrm>
        </p:spPr>
        <p:txBody>
          <a:bodyPr wrap="square">
            <a:spAutoFit/>
          </a:bodyPr>
          <a:lstStyle/>
          <a:p>
            <a:pPr algn="l"/>
            <a:r>
              <a:rPr lang="de-CH" altLang="de-DE" sz="4000" dirty="0">
                <a:solidFill>
                  <a:schemeClr val="tx1"/>
                </a:solidFill>
                <a:effectLst/>
                <a:latin typeface="Univers LT Std 47 Cn Lt" pitchFamily="34" charset="0"/>
              </a:rPr>
              <a:t>Genauso wenig haben Obszönitäten, gottloses Geschwätz und anzügliche Witze etwas bei euch zu suchen. Bringt vielmehr bei allem,</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was ihr sagt, eure Dankbarkeit zum Ausdruck.</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280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2877"/>
            <a:ext cx="9036496" cy="3170099"/>
          </a:xfrm>
        </p:spPr>
        <p:txBody>
          <a:bodyPr wrap="square">
            <a:spAutoFit/>
          </a:bodyPr>
          <a:lstStyle/>
          <a:p>
            <a:pPr algn="l"/>
            <a:r>
              <a:rPr lang="de-CH" altLang="de-DE" sz="4000" dirty="0">
                <a:solidFill>
                  <a:schemeClr val="tx1"/>
                </a:solidFill>
                <a:effectLst/>
                <a:latin typeface="Univers LT Std 47 Cn Lt" pitchFamily="34" charset="0"/>
              </a:rPr>
              <a:t>Denn über eins müsst ihr euch im Klaren sein: Keiner, der ein unmoralisches Leben führt, sich schamlos verhält oder von Habgier getrieben ist (das ist ein Götzendiener), hat ein Erbe im Reich von Christus und von Gott zu erwarten.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747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2877"/>
            <a:ext cx="9036496" cy="3170099"/>
          </a:xfrm>
        </p:spPr>
        <p:txBody>
          <a:bodyPr wrap="square">
            <a:spAutoFit/>
          </a:bodyPr>
          <a:lstStyle/>
          <a:p>
            <a:pPr algn="l"/>
            <a:r>
              <a:rPr lang="de-CH" altLang="de-DE" sz="4000" dirty="0">
                <a:solidFill>
                  <a:schemeClr val="tx1"/>
                </a:solidFill>
                <a:effectLst/>
                <a:latin typeface="Univers LT Std 47 Cn Lt" pitchFamily="34" charset="0"/>
              </a:rPr>
              <a:t>Lasst euch von niemand mit leeren Behauptungen täuschen! Denn gerade wegen der eben genannten Dinge bricht Gottes Zorn über die herein, die nicht bereit sind, ihm zu gehorchen.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3234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96766"/>
            <a:ext cx="9036496" cy="2862322"/>
          </a:xfrm>
        </p:spPr>
        <p:txBody>
          <a:bodyPr wrap="square">
            <a:spAutoFit/>
          </a:bodyPr>
          <a:lstStyle/>
          <a:p>
            <a:pPr algn="l"/>
            <a:r>
              <a:rPr lang="de-CH" altLang="de-DE" sz="6000" dirty="0">
                <a:solidFill>
                  <a:schemeClr val="tx1"/>
                </a:solidFill>
                <a:effectLst/>
                <a:latin typeface="Univers LT Std 47 Cn Lt" pitchFamily="34" charset="0"/>
              </a:rPr>
              <a:t>Darum hütet euch, mit solchen Leuten gemeinsame Sache</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zu machen!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9639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548680"/>
            <a:ext cx="8640960" cy="769441"/>
          </a:xfrm>
        </p:spPr>
        <p:txBody>
          <a:bodyPr wrap="square">
            <a:spAutoFit/>
          </a:bodyPr>
          <a:lstStyle/>
          <a:p>
            <a:pPr algn="l"/>
            <a:r>
              <a:rPr lang="de-DE" altLang="de-DE" sz="4400" dirty="0">
                <a:solidFill>
                  <a:schemeClr val="tx1"/>
                </a:solidFill>
                <a:effectLst/>
                <a:latin typeface="Univers LT Std 47 Cn Lt" pitchFamily="34" charset="0"/>
              </a:rPr>
              <a:t>I. </a:t>
            </a:r>
            <a:r>
              <a:rPr lang="de-CH" altLang="de-DE" sz="4400" dirty="0">
                <a:solidFill>
                  <a:schemeClr val="tx1"/>
                </a:solidFill>
                <a:effectLst/>
                <a:latin typeface="Univers LT Std 47 Cn Lt" pitchFamily="34" charset="0"/>
              </a:rPr>
              <a:t>Konzentriere dich auf das Gute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2877"/>
            <a:ext cx="9036496" cy="3170099"/>
          </a:xfrm>
        </p:spPr>
        <p:txBody>
          <a:bodyPr wrap="square">
            <a:spAutoFit/>
          </a:bodyPr>
          <a:lstStyle/>
          <a:p>
            <a:pPr algn="l"/>
            <a:r>
              <a:rPr lang="de-CH" altLang="de-DE" sz="4000" dirty="0">
                <a:solidFill>
                  <a:schemeClr val="tx1"/>
                </a:solidFill>
                <a:effectLst/>
                <a:latin typeface="Univers LT Std 47 Cn Lt" pitchFamily="34" charset="0"/>
              </a:rPr>
              <a:t>„Auf sexuelle Unmoral und Schamlosigkeit jeder Art, aber auch auf Habgier sollt ihr euch nicht einmal mit Worten einlassen, denn es gehört sich nicht für Gottes heiliges Volk, sich mit solchen Dingen zu beschäftigen.“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05653716"/>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812</Words>
  <Application>Microsoft Office PowerPoint</Application>
  <PresentationFormat>Bildschirmpräsentation (4:3)</PresentationFormat>
  <Paragraphs>76</Paragraphs>
  <Slides>26</Slides>
  <Notes>26</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Designvorlage 'Berggipfel'</vt:lpstr>
      <vt:lpstr>Lass dich nicht täuschen!</vt:lpstr>
      <vt:lpstr>„Alles, was in der Schrift steht, ist von Gottes Geist eingegeben, und dementsprechend gross ist auch der Nutzen der Schrift: Sie unterrichtet in der Wahrheit, deckt Schuld auf, bringt auf den richtigen Weg und erzieht zu einem Leben nach Gottes Willen. So ist also der, der Gott gehört und ihm dient, mit Hilfe der Schrift allen Anforderungen gewachsen; er ist durch sie dafür ausgerüstet, alles zu tun, was gut und richtig ist.“</vt:lpstr>
      <vt:lpstr>Auf sexuelle Unmoral und Schamlosigkeit jeder Art, aber auch auf Habgier sollt ihr euch nicht einmal mit Worten einlassen, denn es gehört sich nicht für Gottes heiliges Volk, sich mit solchen Dingen zu beschäftigen.</vt:lpstr>
      <vt:lpstr>Genauso wenig haben Obszönitäten, gottloses Geschwätz und anzügliche Witze etwas bei euch zu suchen. Bringt vielmehr bei allem, was ihr sagt, eure Dankbarkeit zum Ausdruck.</vt:lpstr>
      <vt:lpstr>Denn über eins müsst ihr euch im Klaren sein: Keiner, der ein unmoralisches Leben führt, sich schamlos verhält oder von Habgier getrieben ist (das ist ein Götzendiener), hat ein Erbe im Reich von Christus und von Gott zu erwarten.</vt:lpstr>
      <vt:lpstr>Lasst euch von niemand mit leeren Behauptungen täuschen! Denn gerade wegen der eben genannten Dinge bricht Gottes Zorn über die herein, die nicht bereit sind, ihm zu gehorchen.</vt:lpstr>
      <vt:lpstr>Darum hütet euch, mit solchen Leuten gemeinsame Sache zu machen!</vt:lpstr>
      <vt:lpstr>I. Konzentriere dich auf das Gute</vt:lpstr>
      <vt:lpstr>„Auf sexuelle Unmoral und Schamlosigkeit jeder Art, aber auch auf Habgier sollt ihr euch nicht einmal mit Worten einlassen, denn es gehört sich nicht für Gottes heiliges Volk, sich mit solchen Dingen zu beschäftigen.“</vt:lpstr>
      <vt:lpstr>„Wenn jemand in Versuchung gerät, ist es seine eigene Begierde, die ihn reizt und in die Falle lockt. Nachdem die Begierde dann schwanger geworden ist, bringt sie die Sünde zur Welt; die Sünde aber, wenn sie ausgewachsen ist, gebiert den Tod.“</vt:lpstr>
      <vt:lpstr>„Unterwelt und Abgrund werden niemals satt, und der Menschen Augen sind auch unersättlich.“</vt:lpstr>
      <vt:lpstr>„Genauso wenig haben Obszönitäten, gottloses Geschwätz und anzügliche Witze etwas bei euch zu suchen.“</vt:lpstr>
      <vt:lpstr>„Bringt vielmehr bei allem, was ihr sagt, eure Dankbarkeit zum Ausdruck.“</vt:lpstr>
      <vt:lpstr>„Gott hat nicht einmal seinen eigenen Sohn verschont, sondern hat ihn für uns alle hergegeben. Wird uns dann zusammen mit seinem Sohn nicht auch alles andere geschenkt werden?“</vt:lpstr>
      <vt:lpstr>„Ich habe mich sehr gefreut und bin dem Herrn dankbar, dass es euch wieder einmal möglich war, etwas für mich zu tun. Ihr hattet das ja die ganze Zeit über im Sinn, doch fehlte euch bisher die Gelegenheit dazu. Ich sage das nicht etwa wegen der Entbehrungen, die ich zu ertragen hatte; denn ich habe gelernt, in jeder Lebenslage zufrieden zu sein.“</vt:lpstr>
      <vt:lpstr>II. Entscheide, wem du vertrauen willst</vt:lpstr>
      <vt:lpstr>„Denn über eins müsst ihr euch im Klaren sein: Keiner, der ein unmoralisches Leben führt, sich schamlos verhält oder von Habgier getrieben ist (das ist ein Götzendiener), hat ein Erbe im Reich von Christus und von Gott zu erwarten.“</vt:lpstr>
      <vt:lpstr>„Offenkundig sind aber die Werke des Fleisches, als da sind: Unzucht, Unreinheit, Ausschweifung, Götzendienst, Zauberei, Feindschaft, Hader, Eifersucht, Zorn, Zank, Zwietracht, Spaltungen, Neid, Saufen, Fressen und dergleichen. Davon habe ich euch vorausgesagt und sage noch einmal voraus: Die solches tun, werden das Reich Gottes nicht erben.“</vt:lpstr>
      <vt:lpstr>„Wenn der Glaube keine Taten vorzuweisen hat, ist er tot; er ist tot, weil er ohne Auswirkungen bleibt.“</vt:lpstr>
      <vt:lpstr>„Lasst euch von niemand mit leeren Behauptungen täuschen!“</vt:lpstr>
      <vt:lpstr>„Denn gerade wegen der eben genannten Dinge bricht Gottes Zorn über die herein, die nicht bereit sind, ihm zu gehorchen.“</vt:lpstr>
      <vt:lpstr>„Darum hütet euch, mit solchen Leuten gemeinsame Sache zu machen!“</vt:lpstr>
      <vt:lpstr>„Schlechter Umgang verdirbt auch den besten Charakter.“ </vt:lpstr>
      <vt:lpstr>„Nichtjuden, Sklaven oder Freie – sind mit demselben Geist getauft worden und haben von derselben Quelle, dem Geist Gottes, zu trinken bekommen, und dadurch sind wir alle zu einem Leib geworden.“</vt:lpstr>
      <vt:lpstr>Schlussgedanke</vt:lpstr>
      <vt:lpstr>„Früher gehörtet ihr selbst zur Finsternis, doch jetzt gehört ihr zum Licht, weil ihr mit dem Herrn verbunden seid. Verhaltet euch so, wie Menschen des Lichts sich verhalten.“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Geisterfülltes Leben ist konkret und unkompliziert - Teil 2/4 - Lass dich nicht täuschen!</dc:title>
  <dc:creator>Jürg Birnstiel</dc:creator>
  <cp:lastModifiedBy>Me</cp:lastModifiedBy>
  <cp:revision>775</cp:revision>
  <dcterms:created xsi:type="dcterms:W3CDTF">2013-11-12T15:20:47Z</dcterms:created>
  <dcterms:modified xsi:type="dcterms:W3CDTF">2018-08-18T10:54:47Z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