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8" r:id="rId5"/>
    <p:sldId id="259" r:id="rId6"/>
    <p:sldId id="262" r:id="rId7"/>
    <p:sldId id="265" r:id="rId8"/>
    <p:sldId id="271" r:id="rId9"/>
    <p:sldId id="264" r:id="rId10"/>
    <p:sldId id="266" r:id="rId11"/>
    <p:sldId id="270" r:id="rId12"/>
    <p:sldId id="260" r:id="rId13"/>
    <p:sldId id="267" r:id="rId14"/>
    <p:sldId id="272" r:id="rId15"/>
    <p:sldId id="263" r:id="rId16"/>
    <p:sldId id="269" r:id="rId17"/>
    <p:sldId id="261"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50" d="100"/>
          <a:sy n="150" d="100"/>
        </p:scale>
        <p:origin x="-3384"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F3B800A-D386-2446-B27F-B27492A2678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11563E5A-FFFA-9147-A741-3C842D9CA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75F351FF-6A96-5D4B-AE69-4672C7D8B1A2}"/>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5F116F83-0330-794B-A42D-F7159D0E626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3B4BAF53-E15C-DA47-9FF9-442E4B141F20}"/>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312920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2869DC3-0821-C04E-996A-3FA534373DB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37B2ACD3-CF68-DD44-87AA-EA0C40DFD1A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6CC737A3-7B00-274B-B606-0293D4E37F16}"/>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90613851-F63E-9D4B-87A4-8862F6C389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3154FFFE-BAC1-924C-97ED-901A8762D395}"/>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1116853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0072D869-841C-9F42-BC43-ABD6D8217DB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D39B4636-1D4D-B44B-A882-A38FED4EDED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58AFD5B9-830E-BC44-9489-3FD5703C532D}"/>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3B916B55-21ED-A947-B542-12293422D7F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8D456427-B6D0-3146-9670-969DEF1700D8}"/>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232035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F073B74-1547-B640-AE92-4D11B43E93D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814060A2-84DD-384B-99E1-745F871A502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D000F51-9A1E-8541-9BD3-4FAA4433D039}"/>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11CB5E5E-3564-914E-90E5-647E83BF2A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7449F149-A60C-3348-9011-AD5C65B3B7A4}"/>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76601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C770A1-C436-BD42-A0EE-C407FE0623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847981CA-F485-E14C-8C0B-60681145C7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71DB430A-D5A0-9E46-8B3A-C7F7D0D018C1}"/>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D9C62E61-F878-0449-B5AB-217D066D720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1FFE6D5A-8167-D443-8F58-ED2D20F61FDF}"/>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73577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EED51C-F93E-2E4E-960A-A8A9CAC8C59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8BB18A14-3659-9541-9E1E-7640017C90D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0EBF8AEE-A23F-044A-BDC4-17B912C1504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403A02CF-51A0-414C-9E29-065F329A5130}"/>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6" name="Fußzeilenplatzhalter 5">
            <a:extLst>
              <a:ext uri="{FF2B5EF4-FFF2-40B4-BE49-F238E27FC236}">
                <a16:creationId xmlns:a16="http://schemas.microsoft.com/office/drawing/2014/main" xmlns="" id="{5290B221-F9F7-4240-9A4B-0DA66785C01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92F302DD-AC49-FF46-8558-9893F5885FB9}"/>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303413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0C24891-2E84-9548-B715-88409A1EF5C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F131FAFA-F636-1943-A2F1-25EC48632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825047A2-14C4-DE49-92E6-D14CE6FB51E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AD6314DB-0307-0A40-AD26-F4840BF059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0A9E06E3-3178-F84D-BC11-E6E1274B151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A0149B86-B818-BF47-B2A9-83DA016E405D}"/>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8" name="Fußzeilenplatzhalter 7">
            <a:extLst>
              <a:ext uri="{FF2B5EF4-FFF2-40B4-BE49-F238E27FC236}">
                <a16:creationId xmlns:a16="http://schemas.microsoft.com/office/drawing/2014/main" xmlns="" id="{C003E701-30AC-CF4E-8BD0-48041901910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A5FFCC9B-C9C5-0D42-B5D1-1A665912D5D0}"/>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163121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563AF4-D4AA-D34A-8AC4-1F7A2DC57BD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3782A583-6D8C-CD4D-AD51-C81F752EFE1C}"/>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4" name="Fußzeilenplatzhalter 3">
            <a:extLst>
              <a:ext uri="{FF2B5EF4-FFF2-40B4-BE49-F238E27FC236}">
                <a16:creationId xmlns:a16="http://schemas.microsoft.com/office/drawing/2014/main" xmlns="" id="{C93394D3-02D0-E94D-989C-466446F1E20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91F9B224-C9BD-DF4D-A5A5-2143726DCB2D}"/>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294411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CB89D5F0-D3B5-F44F-A2C4-34214E4BC1F7}"/>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3" name="Fußzeilenplatzhalter 2">
            <a:extLst>
              <a:ext uri="{FF2B5EF4-FFF2-40B4-BE49-F238E27FC236}">
                <a16:creationId xmlns:a16="http://schemas.microsoft.com/office/drawing/2014/main" xmlns="" id="{E92048D7-1841-CA40-8411-ED27A0AE2D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FC0228A2-359D-ED48-AE8A-DB8EA3A0CCD2}"/>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305887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72E4AE2-C7FF-EE4C-BC33-5BC0C8CF111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3D3D921B-3B05-8247-9882-71156EFE4E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2939FEC0-F83F-434D-A3C2-7C56211C9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53B8F6C9-CF84-B641-ADFD-D9307F89587E}"/>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6" name="Fußzeilenplatzhalter 5">
            <a:extLst>
              <a:ext uri="{FF2B5EF4-FFF2-40B4-BE49-F238E27FC236}">
                <a16:creationId xmlns:a16="http://schemas.microsoft.com/office/drawing/2014/main" xmlns="" id="{46D1416B-F288-9440-8C8A-12EAC6B0121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6331967A-3D2E-AA4A-8C7F-58A35A79E05C}"/>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2748211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7732EE5-EED3-C541-8B2A-367DA633F58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0B0DFB7A-4A64-2342-8F75-8FF25DCADC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4FDDE1B2-F98B-2C46-BCF4-D930893BB5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E5C995C5-7B40-074C-AF72-8BAAF7399649}"/>
              </a:ext>
            </a:extLst>
          </p:cNvPr>
          <p:cNvSpPr>
            <a:spLocks noGrp="1"/>
          </p:cNvSpPr>
          <p:nvPr>
            <p:ph type="dt" sz="half" idx="10"/>
          </p:nvPr>
        </p:nvSpPr>
        <p:spPr/>
        <p:txBody>
          <a:bodyPr/>
          <a:lstStyle/>
          <a:p>
            <a:fld id="{60DE593F-BFD8-FD45-8BEC-E6E96D56CC51}" type="datetimeFigureOut">
              <a:rPr lang="de-DE" smtClean="0"/>
              <a:t>21.04.2022</a:t>
            </a:fld>
            <a:endParaRPr lang="de-DE"/>
          </a:p>
        </p:txBody>
      </p:sp>
      <p:sp>
        <p:nvSpPr>
          <p:cNvPr id="6" name="Fußzeilenplatzhalter 5">
            <a:extLst>
              <a:ext uri="{FF2B5EF4-FFF2-40B4-BE49-F238E27FC236}">
                <a16:creationId xmlns:a16="http://schemas.microsoft.com/office/drawing/2014/main" xmlns="" id="{C9AF2729-45F3-8441-80F7-88ADCBC058D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FFC38564-3EEA-0E4E-821F-67F95CF49CF5}"/>
              </a:ext>
            </a:extLst>
          </p:cNvPr>
          <p:cNvSpPr>
            <a:spLocks noGrp="1"/>
          </p:cNvSpPr>
          <p:nvPr>
            <p:ph type="sldNum" sz="quarter" idx="12"/>
          </p:nvPr>
        </p:nvSpPr>
        <p:spPr/>
        <p:txBody>
          <a:bodyPr/>
          <a:lstStyle/>
          <a:p>
            <a:fld id="{1533415F-FA57-294D-BF49-E78C08A0FC70}" type="slidenum">
              <a:rPr lang="de-DE" smtClean="0"/>
              <a:t>‹Nr.›</a:t>
            </a:fld>
            <a:endParaRPr lang="de-DE"/>
          </a:p>
        </p:txBody>
      </p:sp>
    </p:spTree>
    <p:extLst>
      <p:ext uri="{BB962C8B-B14F-4D97-AF65-F5344CB8AC3E}">
        <p14:creationId xmlns:p14="http://schemas.microsoft.com/office/powerpoint/2010/main" val="360789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075641BF-E828-FE47-8318-DA9FB9A5E0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3FF5275B-2C7D-0442-8B03-19CF1DC7DB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B1FA7317-2568-B743-8DD6-AE327042B0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E593F-BFD8-FD45-8BEC-E6E96D56CC51}" type="datetimeFigureOut">
              <a:rPr lang="de-DE" smtClean="0"/>
              <a:t>21.04.2022</a:t>
            </a:fld>
            <a:endParaRPr lang="de-DE"/>
          </a:p>
        </p:txBody>
      </p:sp>
      <p:sp>
        <p:nvSpPr>
          <p:cNvPr id="5" name="Fußzeilenplatzhalter 4">
            <a:extLst>
              <a:ext uri="{FF2B5EF4-FFF2-40B4-BE49-F238E27FC236}">
                <a16:creationId xmlns:a16="http://schemas.microsoft.com/office/drawing/2014/main" xmlns="" id="{32FE5EDF-F5A5-9242-A598-65FE1235B1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0AC78338-6305-9D46-94F1-C1A7F476F4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3415F-FA57-294D-BF49-E78C08A0FC70}" type="slidenum">
              <a:rPr lang="de-DE" smtClean="0"/>
              <a:t>‹Nr.›</a:t>
            </a:fld>
            <a:endParaRPr lang="de-DE"/>
          </a:p>
        </p:txBody>
      </p:sp>
    </p:spTree>
    <p:extLst>
      <p:ext uri="{BB962C8B-B14F-4D97-AF65-F5344CB8AC3E}">
        <p14:creationId xmlns:p14="http://schemas.microsoft.com/office/powerpoint/2010/main" val="330318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jacob-thiessen.ch/"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26EE4FD-480F-42A5-9FEB-DA630457C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xmlns="" id="{A187062F-BE14-42FC-B06A-607DB23849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xmlns="" id="{731FE21B-2A45-4BF5-8B03-E12341988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xmlns="" id="{2DC5A94D-79ED-48F5-9DC5-96CBB507CE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xmlns="" id="{93A3D4BE-AF25-4F9A-9C29-1145CCE24A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26A9A6A1-783A-E245-B9E8-AF785F59E682}"/>
              </a:ext>
            </a:extLst>
          </p:cNvPr>
          <p:cNvSpPr>
            <a:spLocks noGrp="1"/>
          </p:cNvSpPr>
          <p:nvPr>
            <p:ph type="ctrTitle"/>
          </p:nvPr>
        </p:nvSpPr>
        <p:spPr>
          <a:xfrm>
            <a:off x="1870997" y="1423780"/>
            <a:ext cx="9236026" cy="3060709"/>
          </a:xfrm>
        </p:spPr>
        <p:txBody>
          <a:bodyPr anchor="b">
            <a:normAutofit fontScale="90000"/>
          </a:bodyPr>
          <a:lstStyle/>
          <a:p>
            <a:pPr algn="l">
              <a:lnSpc>
                <a:spcPts val="7700"/>
              </a:lnSpc>
              <a:spcBef>
                <a:spcPts val="3600"/>
              </a:spcBef>
              <a:spcAft>
                <a:spcPts val="4200"/>
              </a:spcAft>
            </a:pPr>
            <a:r>
              <a:rPr lang="de-DE" sz="7800" dirty="0">
                <a:solidFill>
                  <a:srgbClr val="FFFFFF"/>
                </a:solidFill>
                <a:latin typeface="Times New Roman" panose="02020603050405020304" pitchFamily="18" charset="0"/>
                <a:cs typeface="Times New Roman" panose="02020603050405020304" pitchFamily="18" charset="0"/>
              </a:rPr>
              <a:t>1. Korinther 11</a:t>
            </a:r>
            <a:r>
              <a:rPr lang="de-DE" sz="7800" dirty="0" smtClean="0">
                <a:solidFill>
                  <a:srgbClr val="FFFFFF"/>
                </a:solidFill>
                <a:latin typeface="Times New Roman" panose="02020603050405020304" pitchFamily="18" charset="0"/>
                <a:cs typeface="Times New Roman" panose="02020603050405020304" pitchFamily="18" charset="0"/>
              </a:rPr>
              <a:t>, 17-34</a:t>
            </a:r>
            <a:r>
              <a:rPr lang="de-DE" sz="7200" dirty="0">
                <a:solidFill>
                  <a:srgbClr val="FFFFFF"/>
                </a:solidFill>
                <a:latin typeface="Times New Roman" panose="02020603050405020304" pitchFamily="18" charset="0"/>
                <a:cs typeface="Times New Roman" panose="02020603050405020304" pitchFamily="18" charset="0"/>
              </a:rPr>
              <a:t/>
            </a:r>
            <a:br>
              <a:rPr lang="de-DE" sz="7200" dirty="0">
                <a:solidFill>
                  <a:srgbClr val="FFFFFF"/>
                </a:solidFill>
                <a:latin typeface="Times New Roman" panose="02020603050405020304" pitchFamily="18" charset="0"/>
                <a:cs typeface="Times New Roman" panose="02020603050405020304" pitchFamily="18" charset="0"/>
              </a:rPr>
            </a:br>
            <a:r>
              <a:rPr lang="de-DE" sz="5400" dirty="0">
                <a:solidFill>
                  <a:srgbClr val="FFFFFF"/>
                </a:solidFill>
                <a:latin typeface="Times New Roman" panose="02020603050405020304" pitchFamily="18" charset="0"/>
                <a:cs typeface="Times New Roman" panose="02020603050405020304" pitchFamily="18" charset="0"/>
              </a:rPr>
              <a:t>Erbauende und störende Faktoren bei der Feier des Mahles Jesu</a:t>
            </a:r>
          </a:p>
        </p:txBody>
      </p:sp>
      <p:sp>
        <p:nvSpPr>
          <p:cNvPr id="3" name="Untertitel 2">
            <a:extLst>
              <a:ext uri="{FF2B5EF4-FFF2-40B4-BE49-F238E27FC236}">
                <a16:creationId xmlns:a16="http://schemas.microsoft.com/office/drawing/2014/main" xmlns="" id="{34723677-8AAB-7042-A610-24F5F016D992}"/>
              </a:ext>
            </a:extLst>
          </p:cNvPr>
          <p:cNvSpPr>
            <a:spLocks noGrp="1"/>
          </p:cNvSpPr>
          <p:nvPr>
            <p:ph type="subTitle" idx="1"/>
          </p:nvPr>
        </p:nvSpPr>
        <p:spPr>
          <a:xfrm>
            <a:off x="1987499" y="4810308"/>
            <a:ext cx="9003022" cy="1076551"/>
          </a:xfrm>
        </p:spPr>
        <p:txBody>
          <a:bodyPr>
            <a:normAutofit/>
          </a:bodyPr>
          <a:lstStyle/>
          <a:p>
            <a:pPr algn="l"/>
            <a:endParaRPr lang="de-DE" sz="1700" dirty="0">
              <a:latin typeface="Times New Roman" panose="02020603050405020304" pitchFamily="18" charset="0"/>
              <a:cs typeface="Times New Roman" panose="02020603050405020304" pitchFamily="18" charset="0"/>
            </a:endParaRPr>
          </a:p>
          <a:p>
            <a:pPr algn="l"/>
            <a:r>
              <a:rPr lang="de-DE" sz="1700" dirty="0">
                <a:latin typeface="Times New Roman" panose="02020603050405020304" pitchFamily="18" charset="0"/>
                <a:cs typeface="Times New Roman" panose="02020603050405020304" pitchFamily="18" charset="0"/>
              </a:rPr>
              <a:t>Prof. Dr. Jacob Thiessen</a:t>
            </a:r>
          </a:p>
          <a:p>
            <a:pPr algn="l"/>
            <a:r>
              <a:rPr lang="de-DE" sz="1700" dirty="0">
                <a:latin typeface="Times New Roman" panose="02020603050405020304" pitchFamily="18" charset="0"/>
                <a:cs typeface="Times New Roman" panose="02020603050405020304" pitchFamily="18" charset="0"/>
                <a:hlinkClick r:id="rId2"/>
              </a:rPr>
              <a:t>www.jacob-thiessen.ch</a:t>
            </a:r>
            <a:endParaRPr lang="de-DE" sz="1700" dirty="0">
              <a:latin typeface="Times New Roman" panose="02020603050405020304" pitchFamily="18" charset="0"/>
              <a:cs typeface="Times New Roman" panose="02020603050405020304" pitchFamily="18" charset="0"/>
            </a:endParaRPr>
          </a:p>
          <a:p>
            <a:pPr algn="l"/>
            <a:endParaRPr lang="de-DE"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91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A0918BBB-E959-DB4E-8551-7207E6203693}"/>
              </a:ext>
            </a:extLst>
          </p:cNvPr>
          <p:cNvSpPr>
            <a:spLocks noGrp="1"/>
          </p:cNvSpPr>
          <p:nvPr>
            <p:ph type="title"/>
          </p:nvPr>
        </p:nvSpPr>
        <p:spPr>
          <a:xfrm>
            <a:off x="1529032" y="800392"/>
            <a:ext cx="9694171" cy="1217594"/>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Jesaja 25</a:t>
            </a:r>
            <a:r>
              <a:rPr lang="de-DE" sz="4000" dirty="0" smtClean="0">
                <a:solidFill>
                  <a:srgbClr val="FFFFFF"/>
                </a:solidFill>
                <a:latin typeface="Times New Roman" panose="02020603050405020304" pitchFamily="18" charset="0"/>
                <a:cs typeface="Times New Roman" panose="02020603050405020304" pitchFamily="18" charset="0"/>
              </a:rPr>
              <a:t>, 6-8</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9AE2B4F2-372A-FA49-9EF6-DD0BE40EF292}"/>
              </a:ext>
            </a:extLst>
          </p:cNvPr>
          <p:cNvSpPr>
            <a:spLocks noGrp="1"/>
          </p:cNvSpPr>
          <p:nvPr>
            <p:ph idx="1"/>
          </p:nvPr>
        </p:nvSpPr>
        <p:spPr>
          <a:xfrm>
            <a:off x="1222645" y="2259724"/>
            <a:ext cx="9853975" cy="3962561"/>
          </a:xfrm>
        </p:spPr>
        <p:txBody>
          <a:bodyPr anchor="ctr">
            <a:normAutofit/>
          </a:bodyPr>
          <a:lstStyle/>
          <a:p>
            <a:pPr>
              <a:lnSpc>
                <a:spcPts val="3580"/>
              </a:lnSpc>
            </a:pPr>
            <a:r>
              <a:rPr lang="de-DE" sz="2600" dirty="0">
                <a:latin typeface="Times New Roman" panose="02020603050405020304" pitchFamily="18" charset="0"/>
                <a:cs typeface="Times New Roman" panose="02020603050405020304" pitchFamily="18" charset="0"/>
              </a:rPr>
              <a:t>„</a:t>
            </a:r>
            <a:r>
              <a:rPr lang="de-CH" sz="2600" dirty="0">
                <a:latin typeface="Times New Roman" panose="02020603050405020304" pitchFamily="18" charset="0"/>
                <a:cs typeface="Times New Roman" panose="02020603050405020304" pitchFamily="18" charset="0"/>
              </a:rPr>
              <a:t>Und </a:t>
            </a:r>
            <a:r>
              <a:rPr lang="de-CH" sz="2600" dirty="0">
                <a:solidFill>
                  <a:srgbClr val="0070C0"/>
                </a:solidFill>
                <a:latin typeface="Times New Roman" panose="02020603050405020304" pitchFamily="18" charset="0"/>
                <a:cs typeface="Times New Roman" panose="02020603050405020304" pitchFamily="18" charset="0"/>
              </a:rPr>
              <a:t>Jahwe der Heerscharen wird auf diesem Berg [Zion = Jerusalem] allen Völkern ein Mahl von fetten Speisen bereiten</a:t>
            </a:r>
            <a:r>
              <a:rPr lang="de-CH" sz="2600" dirty="0">
                <a:latin typeface="Times New Roman" panose="02020603050405020304" pitchFamily="18" charset="0"/>
                <a:cs typeface="Times New Roman" panose="02020603050405020304" pitchFamily="18" charset="0"/>
              </a:rPr>
              <a:t>, ein Mahl von alten Weinen, von markigen fetten Speisen, geläuterten alten Weinen. Dann wird er auf diesem Berg die Hülle verschlingen, die das Gesicht aller Völker verhüllt, und die Decke, die über alle Nationen gedeckt ist. </a:t>
            </a:r>
            <a:r>
              <a:rPr lang="de-CH" sz="2600" dirty="0">
                <a:solidFill>
                  <a:srgbClr val="0070C0"/>
                </a:solidFill>
                <a:latin typeface="Times New Roman" panose="02020603050405020304" pitchFamily="18" charset="0"/>
                <a:cs typeface="Times New Roman" panose="02020603050405020304" pitchFamily="18" charset="0"/>
              </a:rPr>
              <a:t>Den Tod verschlingt er auf ewig, und der Herr, Jahwe, wird die Tränen abwischen von jedem Gesicht, und die Schmach seines Volkes wird er von der ganzen Erde hinwegtun. </a:t>
            </a:r>
            <a:r>
              <a:rPr lang="de-CH" sz="2600" dirty="0">
                <a:latin typeface="Times New Roman" panose="02020603050405020304" pitchFamily="18" charset="0"/>
                <a:cs typeface="Times New Roman" panose="02020603050405020304" pitchFamily="18" charset="0"/>
              </a:rPr>
              <a:t>Denn Jahwe hat geredet.</a:t>
            </a:r>
            <a:r>
              <a:rPr lang="de-DE" sz="2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90750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96662050-F78D-C040-A008-A22C433CC659}"/>
              </a:ext>
            </a:extLst>
          </p:cNvPr>
          <p:cNvSpPr>
            <a:spLocks noGrp="1"/>
          </p:cNvSpPr>
          <p:nvPr>
            <p:ph type="title"/>
          </p:nvPr>
        </p:nvSpPr>
        <p:spPr>
          <a:xfrm>
            <a:off x="958506" y="800392"/>
            <a:ext cx="10264697" cy="1212102"/>
          </a:xfrm>
        </p:spPr>
        <p:txBody>
          <a:bodyPr>
            <a:normAutofit/>
          </a:bodyPr>
          <a:lstStyle/>
          <a:p>
            <a:endParaRPr lang="de-DE" sz="4000">
              <a:solidFill>
                <a:srgbClr val="FFFFFF"/>
              </a:solidFill>
            </a:endParaRPr>
          </a:p>
        </p:txBody>
      </p:sp>
      <p:sp>
        <p:nvSpPr>
          <p:cNvPr id="3" name="Inhaltsplatzhalter 2">
            <a:extLst>
              <a:ext uri="{FF2B5EF4-FFF2-40B4-BE49-F238E27FC236}">
                <a16:creationId xmlns:a16="http://schemas.microsoft.com/office/drawing/2014/main" xmlns="" id="{29E74C66-2B86-B244-82C3-0313F9C59D59}"/>
              </a:ext>
            </a:extLst>
          </p:cNvPr>
          <p:cNvSpPr>
            <a:spLocks noGrp="1"/>
          </p:cNvSpPr>
          <p:nvPr>
            <p:ph idx="1"/>
          </p:nvPr>
        </p:nvSpPr>
        <p:spPr>
          <a:xfrm>
            <a:off x="1367624" y="2490436"/>
            <a:ext cx="9708995" cy="3567173"/>
          </a:xfrm>
        </p:spPr>
        <p:txBody>
          <a:bodyPr anchor="ctr">
            <a:normAutofit/>
          </a:bodyPr>
          <a:lstStyle/>
          <a:p>
            <a:pPr marL="0" indent="0">
              <a:buNone/>
            </a:pPr>
            <a:r>
              <a:rPr lang="de-DE" sz="4400" dirty="0">
                <a:latin typeface="Times New Roman" panose="02020603050405020304" pitchFamily="18" charset="0"/>
                <a:cs typeface="Times New Roman" panose="02020603050405020304" pitchFamily="18" charset="0"/>
              </a:rPr>
              <a:t>1. Korinther 11</a:t>
            </a:r>
            <a:r>
              <a:rPr lang="de-DE" sz="4400" dirty="0" smtClean="0">
                <a:latin typeface="Times New Roman" panose="02020603050405020304" pitchFamily="18" charset="0"/>
                <a:cs typeface="Times New Roman" panose="02020603050405020304" pitchFamily="18" charset="0"/>
              </a:rPr>
              <a:t>, 27-32</a:t>
            </a:r>
            <a:r>
              <a:rPr lang="de-DE" sz="4400" dirty="0">
                <a:latin typeface="Times New Roman" panose="02020603050405020304" pitchFamily="18" charset="0"/>
                <a:cs typeface="Times New Roman" panose="02020603050405020304" pitchFamily="18" charset="0"/>
              </a:rPr>
              <a:t>: Kein unwürdiges Essen</a:t>
            </a:r>
          </a:p>
        </p:txBody>
      </p:sp>
    </p:spTree>
    <p:extLst>
      <p:ext uri="{BB962C8B-B14F-4D97-AF65-F5344CB8AC3E}">
        <p14:creationId xmlns:p14="http://schemas.microsoft.com/office/powerpoint/2010/main" val="120131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CA97A564-940C-A64E-9833-CDD4FA81611A}"/>
              </a:ext>
            </a:extLst>
          </p:cNvPr>
          <p:cNvSpPr>
            <a:spLocks noGrp="1"/>
          </p:cNvSpPr>
          <p:nvPr>
            <p:ph type="title"/>
          </p:nvPr>
        </p:nvSpPr>
        <p:spPr>
          <a:xfrm>
            <a:off x="1763377" y="800392"/>
            <a:ext cx="9459826" cy="1194056"/>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1. Korinther 11</a:t>
            </a:r>
            <a:r>
              <a:rPr lang="de-DE" sz="4000" dirty="0" smtClean="0">
                <a:solidFill>
                  <a:srgbClr val="FFFFFF"/>
                </a:solidFill>
                <a:latin typeface="Times New Roman" panose="02020603050405020304" pitchFamily="18" charset="0"/>
                <a:cs typeface="Times New Roman" panose="02020603050405020304" pitchFamily="18" charset="0"/>
              </a:rPr>
              <a:t>, 27-32</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7B7BE011-64A5-B94B-AE55-180031EEE18E}"/>
              </a:ext>
            </a:extLst>
          </p:cNvPr>
          <p:cNvSpPr>
            <a:spLocks noGrp="1"/>
          </p:cNvSpPr>
          <p:nvPr>
            <p:ph idx="1"/>
          </p:nvPr>
        </p:nvSpPr>
        <p:spPr>
          <a:xfrm>
            <a:off x="1222645" y="2354089"/>
            <a:ext cx="9853974" cy="4120283"/>
          </a:xfrm>
        </p:spPr>
        <p:txBody>
          <a:bodyPr anchor="ctr">
            <a:normAutofit/>
          </a:bodyPr>
          <a:lstStyle/>
          <a:p>
            <a:pPr>
              <a:lnSpc>
                <a:spcPts val="3280"/>
              </a:lnSpc>
            </a:pPr>
            <a:r>
              <a:rPr lang="de-DE" sz="2400" dirty="0">
                <a:latin typeface="Times New Roman" panose="02020603050405020304" pitchFamily="18" charset="0"/>
                <a:cs typeface="Times New Roman" panose="02020603050405020304" pitchFamily="18" charset="0"/>
              </a:rPr>
              <a:t>„Wer also unwürdig das Brot isst oder den Kelch des Herrn trinkt, wird des Leibes und Blutes des Herrn schuldig sein. </a:t>
            </a:r>
            <a:r>
              <a:rPr lang="de-DE" sz="2400" dirty="0">
                <a:solidFill>
                  <a:srgbClr val="0070C0"/>
                </a:solidFill>
                <a:latin typeface="Times New Roman" panose="02020603050405020304" pitchFamily="18" charset="0"/>
                <a:cs typeface="Times New Roman" panose="02020603050405020304" pitchFamily="18" charset="0"/>
              </a:rPr>
              <a:t>Der Mensch aber prüfe sich selbst, und so esse er von dem Brot und trinke von dem Kelch. Denn wer isst und trinkt, isst und trinkt sich selbst Gericht, wenn er den Leib [des Herrn] nicht unterscheidet/[richtig] beurteilt. </a:t>
            </a:r>
            <a:r>
              <a:rPr lang="de-DE" sz="2400" dirty="0">
                <a:latin typeface="Times New Roman" panose="02020603050405020304" pitchFamily="18" charset="0"/>
                <a:cs typeface="Times New Roman" panose="02020603050405020304" pitchFamily="18" charset="0"/>
              </a:rPr>
              <a:t>Deshalb sind viele unter euch schwach und krank, und ein gut Teil sind entschlafen. Wenn wir uns aber selbst </a:t>
            </a:r>
            <a:r>
              <a:rPr lang="de-DE" sz="2400" dirty="0" err="1">
                <a:latin typeface="Times New Roman" panose="02020603050405020304" pitchFamily="18" charset="0"/>
                <a:cs typeface="Times New Roman" panose="02020603050405020304" pitchFamily="18" charset="0"/>
              </a:rPr>
              <a:t>beur</a:t>
            </a:r>
            <a:r>
              <a:rPr lang="de-DE" sz="2400" dirty="0">
                <a:latin typeface="Times New Roman" panose="02020603050405020304" pitchFamily="18" charset="0"/>
                <a:cs typeface="Times New Roman" panose="02020603050405020304" pitchFamily="18" charset="0"/>
              </a:rPr>
              <a:t>-teilten, so würden wir nicht gerichtet. </a:t>
            </a:r>
            <a:r>
              <a:rPr lang="de-DE" sz="2400" dirty="0">
                <a:solidFill>
                  <a:srgbClr val="0070C0"/>
                </a:solidFill>
                <a:latin typeface="Times New Roman" panose="02020603050405020304" pitchFamily="18" charset="0"/>
                <a:cs typeface="Times New Roman" panose="02020603050405020304" pitchFamily="18" charset="0"/>
              </a:rPr>
              <a:t>Wenn wir aber vom Herrn gerichtet werden, so werden wir erzogen/gezüchtigt, damit wir nicht mit der Welt verurteilt werden</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2538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A6BED4EF-FCD0-8845-9F54-3BFBB6839FC0}"/>
              </a:ext>
            </a:extLst>
          </p:cNvPr>
          <p:cNvSpPr>
            <a:spLocks noGrp="1"/>
          </p:cNvSpPr>
          <p:nvPr>
            <p:ph type="title"/>
          </p:nvPr>
        </p:nvSpPr>
        <p:spPr>
          <a:xfrm>
            <a:off x="1529032" y="800391"/>
            <a:ext cx="9694171" cy="1238615"/>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„Kein Unbeschnittener …“</a:t>
            </a:r>
          </a:p>
        </p:txBody>
      </p:sp>
      <p:sp>
        <p:nvSpPr>
          <p:cNvPr id="3" name="Inhaltsplatzhalter 2">
            <a:extLst>
              <a:ext uri="{FF2B5EF4-FFF2-40B4-BE49-F238E27FC236}">
                <a16:creationId xmlns:a16="http://schemas.microsoft.com/office/drawing/2014/main" xmlns="" id="{8189E1F8-903F-5449-8306-E70B8A4CDD18}"/>
              </a:ext>
            </a:extLst>
          </p:cNvPr>
          <p:cNvSpPr>
            <a:spLocks noGrp="1"/>
          </p:cNvSpPr>
          <p:nvPr>
            <p:ph idx="1"/>
          </p:nvPr>
        </p:nvSpPr>
        <p:spPr>
          <a:xfrm>
            <a:off x="1222644" y="2259724"/>
            <a:ext cx="10000455" cy="4466897"/>
          </a:xfrm>
        </p:spPr>
        <p:txBody>
          <a:bodyPr anchor="ctr">
            <a:noAutofit/>
          </a:bodyPr>
          <a:lstStyle/>
          <a:p>
            <a:pPr>
              <a:lnSpc>
                <a:spcPts val="2340"/>
              </a:lnSpc>
              <a:spcAft>
                <a:spcPts val="1200"/>
              </a:spcAft>
            </a:pPr>
            <a:r>
              <a:rPr lang="de-DE" sz="1900" dirty="0">
                <a:latin typeface="Times New Roman" panose="02020603050405020304" pitchFamily="18" charset="0"/>
                <a:cs typeface="Times New Roman" panose="02020603050405020304" pitchFamily="18" charset="0"/>
              </a:rPr>
              <a:t>2. Mose 12</a:t>
            </a:r>
            <a:r>
              <a:rPr lang="de-DE" sz="1900" dirty="0" smtClean="0">
                <a:latin typeface="Times New Roman" panose="02020603050405020304" pitchFamily="18" charset="0"/>
                <a:cs typeface="Times New Roman" panose="02020603050405020304" pitchFamily="18" charset="0"/>
              </a:rPr>
              <a:t>, 48</a:t>
            </a:r>
            <a:r>
              <a:rPr lang="de-DE" sz="1900" dirty="0">
                <a:latin typeface="Times New Roman" panose="02020603050405020304" pitchFamily="18" charset="0"/>
                <a:cs typeface="Times New Roman" panose="02020603050405020304" pitchFamily="18" charset="0"/>
              </a:rPr>
              <a:t>: „</a:t>
            </a:r>
            <a:r>
              <a:rPr lang="de-CH" sz="1900" dirty="0">
                <a:latin typeface="Times New Roman" panose="02020603050405020304" pitchFamily="18" charset="0"/>
                <a:cs typeface="Times New Roman" panose="02020603050405020304" pitchFamily="18" charset="0"/>
              </a:rPr>
              <a:t>Wenn sich aber </a:t>
            </a:r>
            <a:r>
              <a:rPr lang="de-CH" sz="1900" dirty="0">
                <a:solidFill>
                  <a:srgbClr val="0070C0"/>
                </a:solidFill>
                <a:latin typeface="Times New Roman" panose="02020603050405020304" pitchFamily="18" charset="0"/>
                <a:cs typeface="Times New Roman" panose="02020603050405020304" pitchFamily="18" charset="0"/>
              </a:rPr>
              <a:t>ein Fremder </a:t>
            </a:r>
            <a:r>
              <a:rPr lang="de-CH" sz="1900" dirty="0">
                <a:latin typeface="Times New Roman" panose="02020603050405020304" pitchFamily="18" charset="0"/>
                <a:cs typeface="Times New Roman" panose="02020603050405020304" pitchFamily="18" charset="0"/>
              </a:rPr>
              <a:t>bei dir aufhält und Jahwe das Passah feiern will, </a:t>
            </a:r>
            <a:r>
              <a:rPr lang="de-CH" sz="1900" dirty="0">
                <a:solidFill>
                  <a:srgbClr val="0070C0"/>
                </a:solidFill>
                <a:latin typeface="Times New Roman" panose="02020603050405020304" pitchFamily="18" charset="0"/>
                <a:cs typeface="Times New Roman" panose="02020603050405020304" pitchFamily="18" charset="0"/>
              </a:rPr>
              <a:t>so soll [bei] ihm alles Männliche beschnitten werden</a:t>
            </a:r>
            <a:r>
              <a:rPr lang="de-CH" sz="1900" dirty="0">
                <a:latin typeface="Times New Roman" panose="02020603050405020304" pitchFamily="18" charset="0"/>
                <a:cs typeface="Times New Roman" panose="02020603050405020304" pitchFamily="18" charset="0"/>
              </a:rPr>
              <a:t>, und dann komme er herbei, um es zu feiern; und er soll wie ein Einheimischer des Landes gelten. </a:t>
            </a:r>
            <a:r>
              <a:rPr lang="de-CH" sz="1900" dirty="0">
                <a:solidFill>
                  <a:srgbClr val="0070C0"/>
                </a:solidFill>
                <a:latin typeface="Times New Roman" panose="02020603050405020304" pitchFamily="18" charset="0"/>
                <a:cs typeface="Times New Roman" panose="02020603050405020304" pitchFamily="18" charset="0"/>
              </a:rPr>
              <a:t>Es darf jedoch kein Unbeschnittener</a:t>
            </a:r>
            <a:r>
              <a:rPr lang="de-CH" sz="1900" b="1" dirty="0">
                <a:solidFill>
                  <a:srgbClr val="0070C0"/>
                </a:solidFill>
                <a:latin typeface="Times New Roman" panose="02020603050405020304" pitchFamily="18" charset="0"/>
                <a:cs typeface="Times New Roman" panose="02020603050405020304" pitchFamily="18" charset="0"/>
              </a:rPr>
              <a:t> </a:t>
            </a:r>
            <a:r>
              <a:rPr lang="de-CH" sz="1900" dirty="0">
                <a:solidFill>
                  <a:srgbClr val="0070C0"/>
                </a:solidFill>
                <a:latin typeface="Times New Roman" panose="02020603050405020304" pitchFamily="18" charset="0"/>
                <a:cs typeface="Times New Roman" panose="02020603050405020304" pitchFamily="18" charset="0"/>
              </a:rPr>
              <a:t>davon essen.</a:t>
            </a:r>
            <a:r>
              <a:rPr lang="de-DE" sz="1900" dirty="0">
                <a:latin typeface="Times New Roman" panose="02020603050405020304" pitchFamily="18" charset="0"/>
                <a:cs typeface="Times New Roman" panose="02020603050405020304" pitchFamily="18" charset="0"/>
              </a:rPr>
              <a:t>“</a:t>
            </a:r>
          </a:p>
          <a:p>
            <a:pPr>
              <a:lnSpc>
                <a:spcPts val="2340"/>
              </a:lnSpc>
              <a:spcAft>
                <a:spcPts val="1200"/>
              </a:spcAft>
            </a:pPr>
            <a:r>
              <a:rPr lang="de-DE" sz="1900" dirty="0">
                <a:latin typeface="Times New Roman" panose="02020603050405020304" pitchFamily="18" charset="0"/>
                <a:cs typeface="Times New Roman" panose="02020603050405020304" pitchFamily="18" charset="0"/>
              </a:rPr>
              <a:t>1. Mose 17</a:t>
            </a:r>
            <a:r>
              <a:rPr lang="de-DE" sz="1900" dirty="0" smtClean="0">
                <a:latin typeface="Times New Roman" panose="02020603050405020304" pitchFamily="18" charset="0"/>
                <a:cs typeface="Times New Roman" panose="02020603050405020304" pitchFamily="18" charset="0"/>
              </a:rPr>
              <a:t>, 10f.14</a:t>
            </a:r>
            <a:r>
              <a:rPr lang="de-DE" sz="1900" dirty="0">
                <a:latin typeface="Times New Roman" panose="02020603050405020304" pitchFamily="18" charset="0"/>
                <a:cs typeface="Times New Roman" panose="02020603050405020304" pitchFamily="18" charset="0"/>
              </a:rPr>
              <a:t>: „</a:t>
            </a:r>
            <a:r>
              <a:rPr lang="de-CH" sz="1900" dirty="0">
                <a:latin typeface="Times New Roman" panose="02020603050405020304" pitchFamily="18" charset="0"/>
                <a:cs typeface="Times New Roman" panose="02020603050405020304" pitchFamily="18" charset="0"/>
              </a:rPr>
              <a:t>Dies ist mein Bund, den ihr halten sollt, zwischen mir und euch und deinen Nach-kommen nach dir: </a:t>
            </a:r>
            <a:r>
              <a:rPr lang="de-CH" sz="1900" dirty="0">
                <a:solidFill>
                  <a:srgbClr val="0070C0"/>
                </a:solidFill>
                <a:latin typeface="Times New Roman" panose="02020603050405020304" pitchFamily="18" charset="0"/>
                <a:cs typeface="Times New Roman" panose="02020603050405020304" pitchFamily="18" charset="0"/>
              </a:rPr>
              <a:t>Alles, was männlich ist, soll bei euch beschnitten werden</a:t>
            </a:r>
            <a:r>
              <a:rPr lang="de-CH" sz="1900" dirty="0">
                <a:latin typeface="Times New Roman" panose="02020603050405020304" pitchFamily="18" charset="0"/>
                <a:cs typeface="Times New Roman" panose="02020603050405020304" pitchFamily="18" charset="0"/>
              </a:rPr>
              <a:t>; und zwar sollt ihr am Fleisch eurer Vorhaut beschnitten werden! </a:t>
            </a:r>
            <a:r>
              <a:rPr lang="de-CH" sz="1900" dirty="0">
                <a:solidFill>
                  <a:srgbClr val="0070C0"/>
                </a:solidFill>
                <a:latin typeface="Times New Roman" panose="02020603050405020304" pitchFamily="18" charset="0"/>
                <a:cs typeface="Times New Roman" panose="02020603050405020304" pitchFamily="18" charset="0"/>
              </a:rPr>
              <a:t>Das wird das Zeichen des Bundes sein zwischen mir und euch </a:t>
            </a:r>
            <a:r>
              <a:rPr lang="de-DE" sz="1900" dirty="0">
                <a:latin typeface="Times New Roman" panose="02020603050405020304" pitchFamily="18" charset="0"/>
                <a:cs typeface="Times New Roman" panose="02020603050405020304" pitchFamily="18" charset="0"/>
              </a:rPr>
              <a:t>… </a:t>
            </a:r>
            <a:r>
              <a:rPr lang="de-CH" sz="1900" dirty="0">
                <a:solidFill>
                  <a:srgbClr val="0070C0"/>
                </a:solidFill>
                <a:latin typeface="Times New Roman" panose="02020603050405020304" pitchFamily="18" charset="0"/>
                <a:cs typeface="Times New Roman" panose="02020603050405020304" pitchFamily="18" charset="0"/>
              </a:rPr>
              <a:t>Ein unbeschnittener Männlicher aber, der am Fleisch seiner Vorhaut nicht beschnitten ist, diese Seele soll aus ihrem Volk ausgerottet werden; meinen Bund hat er ungültig gemacht</a:t>
            </a:r>
            <a:r>
              <a:rPr lang="de-CH" sz="1900" dirty="0">
                <a:latin typeface="Times New Roman" panose="02020603050405020304" pitchFamily="18" charset="0"/>
                <a:cs typeface="Times New Roman" panose="02020603050405020304" pitchFamily="18" charset="0"/>
              </a:rPr>
              <a:t>!</a:t>
            </a:r>
            <a:r>
              <a:rPr lang="de-DE" sz="1900" dirty="0">
                <a:latin typeface="Times New Roman" panose="02020603050405020304" pitchFamily="18" charset="0"/>
                <a:cs typeface="Times New Roman" panose="02020603050405020304" pitchFamily="18" charset="0"/>
              </a:rPr>
              <a:t>“</a:t>
            </a:r>
          </a:p>
          <a:p>
            <a:pPr>
              <a:lnSpc>
                <a:spcPts val="2340"/>
              </a:lnSpc>
              <a:spcAft>
                <a:spcPts val="1200"/>
              </a:spcAft>
            </a:pPr>
            <a:r>
              <a:rPr lang="de-DE" sz="1900" dirty="0" smtClean="0">
                <a:latin typeface="Times New Roman" panose="02020603050405020304" pitchFamily="18" charset="0"/>
                <a:cs typeface="Times New Roman" panose="02020603050405020304" pitchFamily="18" charset="0"/>
              </a:rPr>
              <a:t>Lukas </a:t>
            </a:r>
            <a:r>
              <a:rPr lang="de-DE" sz="1900" dirty="0">
                <a:latin typeface="Times New Roman" panose="02020603050405020304" pitchFamily="18" charset="0"/>
                <a:cs typeface="Times New Roman" panose="02020603050405020304" pitchFamily="18" charset="0"/>
              </a:rPr>
              <a:t>7</a:t>
            </a:r>
            <a:r>
              <a:rPr lang="de-DE" sz="1900" dirty="0" smtClean="0">
                <a:latin typeface="Times New Roman" panose="02020603050405020304" pitchFamily="18" charset="0"/>
                <a:cs typeface="Times New Roman" panose="02020603050405020304" pitchFamily="18" charset="0"/>
              </a:rPr>
              <a:t>, 29f</a:t>
            </a:r>
            <a:r>
              <a:rPr lang="de-DE" sz="1900" dirty="0">
                <a:latin typeface="Times New Roman" panose="02020603050405020304" pitchFamily="18" charset="0"/>
                <a:cs typeface="Times New Roman" panose="02020603050405020304" pitchFamily="18" charset="0"/>
              </a:rPr>
              <a:t>.: „</a:t>
            </a:r>
            <a:r>
              <a:rPr lang="de-CH" sz="1900" dirty="0">
                <a:latin typeface="Times New Roman" panose="02020603050405020304" pitchFamily="18" charset="0"/>
                <a:cs typeface="Times New Roman" panose="02020603050405020304" pitchFamily="18" charset="0"/>
              </a:rPr>
              <a:t>Und das ganze Volk, das zuhörte, </a:t>
            </a:r>
            <a:r>
              <a:rPr lang="de-CH" sz="1900" dirty="0">
                <a:solidFill>
                  <a:srgbClr val="0070C0"/>
                </a:solidFill>
                <a:latin typeface="Times New Roman" panose="02020603050405020304" pitchFamily="18" charset="0"/>
                <a:cs typeface="Times New Roman" panose="02020603050405020304" pitchFamily="18" charset="0"/>
              </a:rPr>
              <a:t>und die Zöllner gaben Gott recht, indem sie sich mit der Taufe des Johannes taufen ließen</a:t>
            </a:r>
            <a:r>
              <a:rPr lang="de-CH" sz="1900" dirty="0">
                <a:latin typeface="Times New Roman" panose="02020603050405020304" pitchFamily="18" charset="0"/>
                <a:cs typeface="Times New Roman" panose="02020603050405020304" pitchFamily="18" charset="0"/>
              </a:rPr>
              <a:t>;  </a:t>
            </a:r>
            <a:r>
              <a:rPr lang="de-CH" sz="1900" dirty="0">
                <a:solidFill>
                  <a:srgbClr val="0070C0"/>
                </a:solidFill>
                <a:latin typeface="Times New Roman" panose="02020603050405020304" pitchFamily="18" charset="0"/>
                <a:cs typeface="Times New Roman" panose="02020603050405020304" pitchFamily="18" charset="0"/>
              </a:rPr>
              <a:t>die Pharisäer aber und die Gesetzesgelehrten machten den Ratschluss Gottes für sich selbst wirkungslos, indem sie sich nicht von ihm taufen ließen</a:t>
            </a:r>
            <a:r>
              <a:rPr lang="de-CH" sz="1900" dirty="0">
                <a:latin typeface="Times New Roman" panose="02020603050405020304" pitchFamily="18" charset="0"/>
                <a:cs typeface="Times New Roman" panose="02020603050405020304" pitchFamily="18" charset="0"/>
              </a:rPr>
              <a:t>.</a:t>
            </a:r>
            <a:r>
              <a:rPr lang="de-DE" sz="19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50975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A6BED4EF-FCD0-8845-9F54-3BFBB6839FC0}"/>
              </a:ext>
            </a:extLst>
          </p:cNvPr>
          <p:cNvSpPr>
            <a:spLocks noGrp="1"/>
          </p:cNvSpPr>
          <p:nvPr>
            <p:ph type="title"/>
          </p:nvPr>
        </p:nvSpPr>
        <p:spPr>
          <a:xfrm>
            <a:off x="1605738" y="829359"/>
            <a:ext cx="10264697" cy="1212102"/>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„Kein Unbeschnittener …“</a:t>
            </a:r>
          </a:p>
        </p:txBody>
      </p:sp>
      <p:sp>
        <p:nvSpPr>
          <p:cNvPr id="3" name="Inhaltsplatzhalter 2">
            <a:extLst>
              <a:ext uri="{FF2B5EF4-FFF2-40B4-BE49-F238E27FC236}">
                <a16:creationId xmlns:a16="http://schemas.microsoft.com/office/drawing/2014/main" xmlns="" id="{8189E1F8-903F-5449-8306-E70B8A4CDD18}"/>
              </a:ext>
            </a:extLst>
          </p:cNvPr>
          <p:cNvSpPr>
            <a:spLocks noGrp="1"/>
          </p:cNvSpPr>
          <p:nvPr>
            <p:ph idx="1"/>
          </p:nvPr>
        </p:nvSpPr>
        <p:spPr>
          <a:xfrm>
            <a:off x="1222645" y="2177172"/>
            <a:ext cx="9853975" cy="4360262"/>
          </a:xfrm>
        </p:spPr>
        <p:txBody>
          <a:bodyPr anchor="ctr">
            <a:normAutofit/>
          </a:bodyPr>
          <a:lstStyle/>
          <a:p>
            <a:pPr>
              <a:lnSpc>
                <a:spcPts val="3040"/>
              </a:lnSpc>
              <a:spcAft>
                <a:spcPts val="600"/>
              </a:spcAft>
            </a:pPr>
            <a:r>
              <a:rPr lang="de-DE" sz="2200" dirty="0" smtClean="0">
                <a:latin typeface="Times New Roman" panose="02020603050405020304" pitchFamily="18" charset="0"/>
                <a:cs typeface="Times New Roman" panose="02020603050405020304" pitchFamily="18" charset="0"/>
              </a:rPr>
              <a:t>Kolosser </a:t>
            </a:r>
            <a:r>
              <a:rPr lang="de-DE" sz="2200" dirty="0">
                <a:latin typeface="Times New Roman" panose="02020603050405020304" pitchFamily="18" charset="0"/>
                <a:cs typeface="Times New Roman" panose="02020603050405020304" pitchFamily="18" charset="0"/>
              </a:rPr>
              <a:t>2</a:t>
            </a:r>
            <a:r>
              <a:rPr lang="de-DE" sz="2200" dirty="0" smtClean="0">
                <a:latin typeface="Times New Roman" panose="02020603050405020304" pitchFamily="18" charset="0"/>
                <a:cs typeface="Times New Roman" panose="02020603050405020304" pitchFamily="18" charset="0"/>
              </a:rPr>
              <a:t>, 11-15</a:t>
            </a:r>
            <a:r>
              <a:rPr lang="de-DE" sz="2200" dirty="0">
                <a:latin typeface="Times New Roman" panose="02020603050405020304" pitchFamily="18" charset="0"/>
                <a:cs typeface="Times New Roman" panose="02020603050405020304" pitchFamily="18" charset="0"/>
              </a:rPr>
              <a:t>: „</a:t>
            </a:r>
            <a:r>
              <a:rPr lang="de-CH" sz="2200" dirty="0">
                <a:solidFill>
                  <a:srgbClr val="0070C0"/>
                </a:solidFill>
                <a:latin typeface="Times New Roman" panose="02020603050405020304" pitchFamily="18" charset="0"/>
                <a:cs typeface="Times New Roman" panose="02020603050405020304" pitchFamily="18" charset="0"/>
              </a:rPr>
              <a:t>In ihm seid ihr auch beschnitten worden mit einer Beschneidung, die nicht mit Händen geschieht, als ihr nämlich euer fleischliches Wesen ablegtet in der Beschneidung durch Christus. </a:t>
            </a:r>
            <a:r>
              <a:rPr lang="de-CH" sz="2200" dirty="0">
                <a:latin typeface="Times New Roman" panose="02020603050405020304" pitchFamily="18" charset="0"/>
                <a:cs typeface="Times New Roman" panose="02020603050405020304" pitchFamily="18" charset="0"/>
              </a:rPr>
              <a:t>Mit ihm seid ihr </a:t>
            </a:r>
            <a:r>
              <a:rPr lang="de-CH" sz="2200" dirty="0">
                <a:solidFill>
                  <a:srgbClr val="0070C0"/>
                </a:solidFill>
                <a:latin typeface="Times New Roman" panose="02020603050405020304" pitchFamily="18" charset="0"/>
                <a:cs typeface="Times New Roman" panose="02020603050405020304" pitchFamily="18" charset="0"/>
              </a:rPr>
              <a:t>begraben worden durch die Taufe; mit ihm seid ihr auch auferstanden durch den Glauben aus der Kraft Gottes, der ihn auferweckt hat von den Toten</a:t>
            </a:r>
            <a:r>
              <a:rPr lang="de-CH" sz="2200" dirty="0">
                <a:latin typeface="Times New Roman" panose="02020603050405020304" pitchFamily="18" charset="0"/>
                <a:cs typeface="Times New Roman" panose="02020603050405020304" pitchFamily="18" charset="0"/>
              </a:rPr>
              <a:t>. Und er hat euch mit ihm lebendig gemacht, die ihr tot wart in den Sünden und in der </a:t>
            </a:r>
            <a:r>
              <a:rPr lang="de-CH" sz="2200" dirty="0" err="1">
                <a:latin typeface="Times New Roman" panose="02020603050405020304" pitchFamily="18" charset="0"/>
                <a:cs typeface="Times New Roman" panose="02020603050405020304" pitchFamily="18" charset="0"/>
              </a:rPr>
              <a:t>Unbeschnittenheit</a:t>
            </a:r>
            <a:r>
              <a:rPr lang="de-CH" sz="2200" dirty="0">
                <a:latin typeface="Times New Roman" panose="02020603050405020304" pitchFamily="18" charset="0"/>
                <a:cs typeface="Times New Roman" panose="02020603050405020304" pitchFamily="18" charset="0"/>
              </a:rPr>
              <a:t> eures Fleisches, und hat uns vergeben alle Sünden. </a:t>
            </a:r>
            <a:r>
              <a:rPr lang="de-CH" sz="2200" dirty="0">
                <a:solidFill>
                  <a:srgbClr val="0070C0"/>
                </a:solidFill>
                <a:latin typeface="Times New Roman" panose="02020603050405020304" pitchFamily="18" charset="0"/>
                <a:cs typeface="Times New Roman" panose="02020603050405020304" pitchFamily="18" charset="0"/>
              </a:rPr>
              <a:t>Er hat den Schuldbrief, der mit seinen Satzungen gegen uns war, getilgt und hat ihn weggetan und an das Kreuz geheftet</a:t>
            </a:r>
            <a:r>
              <a:rPr lang="de-CH" sz="2200" dirty="0">
                <a:latin typeface="Times New Roman" panose="02020603050405020304" pitchFamily="18" charset="0"/>
                <a:cs typeface="Times New Roman" panose="02020603050405020304" pitchFamily="18" charset="0"/>
              </a:rPr>
              <a:t>. Er hat die Mächte und Gewalten ihrer Macht entkleidet und sie öffentlich zur Schau gestellt und hat einen Triumph aus ihnen gemacht in Christus.</a:t>
            </a:r>
            <a:r>
              <a:rPr lang="de-DE"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11575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88F2C173-6F72-A041-8DDE-DE95917689D6}"/>
              </a:ext>
            </a:extLst>
          </p:cNvPr>
          <p:cNvSpPr>
            <a:spLocks noGrp="1"/>
          </p:cNvSpPr>
          <p:nvPr>
            <p:ph type="title"/>
          </p:nvPr>
        </p:nvSpPr>
        <p:spPr>
          <a:xfrm>
            <a:off x="1605738" y="819691"/>
            <a:ext cx="10264697" cy="1212102"/>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3. Mose 10</a:t>
            </a:r>
            <a:r>
              <a:rPr lang="de-DE" sz="4000" dirty="0" smtClean="0">
                <a:solidFill>
                  <a:srgbClr val="FFFFFF"/>
                </a:solidFill>
                <a:latin typeface="Times New Roman" panose="02020603050405020304" pitchFamily="18" charset="0"/>
                <a:cs typeface="Times New Roman" panose="02020603050405020304" pitchFamily="18" charset="0"/>
              </a:rPr>
              <a:t>, 8-13</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620CDB92-22CF-6641-B85D-6D188B9E08CC}"/>
              </a:ext>
            </a:extLst>
          </p:cNvPr>
          <p:cNvSpPr>
            <a:spLocks noGrp="1"/>
          </p:cNvSpPr>
          <p:nvPr>
            <p:ph idx="1"/>
          </p:nvPr>
        </p:nvSpPr>
        <p:spPr>
          <a:xfrm>
            <a:off x="1354272" y="2341848"/>
            <a:ext cx="9722348" cy="4206097"/>
          </a:xfrm>
        </p:spPr>
        <p:txBody>
          <a:bodyPr anchor="ctr">
            <a:normAutofit/>
          </a:bodyPr>
          <a:lstStyle/>
          <a:p>
            <a:pPr>
              <a:lnSpc>
                <a:spcPts val="2940"/>
              </a:lnSpc>
            </a:pPr>
            <a:r>
              <a:rPr lang="de-DE" sz="2200" dirty="0">
                <a:latin typeface="Times New Roman" panose="02020603050405020304" pitchFamily="18" charset="0"/>
                <a:cs typeface="Times New Roman" panose="02020603050405020304" pitchFamily="18" charset="0"/>
              </a:rPr>
              <a:t>„Und </a:t>
            </a:r>
            <a:r>
              <a:rPr lang="de-CH" sz="2200" dirty="0">
                <a:latin typeface="Times New Roman" panose="02020603050405020304" pitchFamily="18" charset="0"/>
                <a:cs typeface="Times New Roman" panose="02020603050405020304" pitchFamily="18" charset="0"/>
              </a:rPr>
              <a:t>Jahwe </a:t>
            </a:r>
            <a:r>
              <a:rPr lang="de-DE" sz="2200" dirty="0">
                <a:latin typeface="Times New Roman" panose="02020603050405020304" pitchFamily="18" charset="0"/>
                <a:cs typeface="Times New Roman" panose="02020603050405020304" pitchFamily="18" charset="0"/>
              </a:rPr>
              <a:t>redete zu Aaron: ‚</a:t>
            </a:r>
            <a:r>
              <a:rPr lang="de-DE" sz="2200" dirty="0">
                <a:solidFill>
                  <a:srgbClr val="0070C0"/>
                </a:solidFill>
                <a:latin typeface="Times New Roman" panose="02020603050405020304" pitchFamily="18" charset="0"/>
                <a:cs typeface="Times New Roman" panose="02020603050405020304" pitchFamily="18" charset="0"/>
              </a:rPr>
              <a:t>Wein und berauschendes Getränk sollst du nicht trinken, du und deine Söhne mit dir, wenn ihr in das Zelt der Begegnung hinein-geht, damit ihr nicht sterbt</a:t>
            </a:r>
            <a:r>
              <a:rPr lang="de-DE" sz="2200" dirty="0">
                <a:latin typeface="Times New Roman" panose="02020603050405020304" pitchFamily="18" charset="0"/>
                <a:cs typeface="Times New Roman" panose="02020603050405020304" pitchFamily="18" charset="0"/>
              </a:rPr>
              <a:t> – eine ewige Ordnung für eure Generationen – </a:t>
            </a:r>
            <a:r>
              <a:rPr lang="de-DE" sz="2200" dirty="0">
                <a:solidFill>
                  <a:srgbClr val="0070C0"/>
                </a:solidFill>
                <a:latin typeface="Times New Roman" panose="02020603050405020304" pitchFamily="18" charset="0"/>
                <a:cs typeface="Times New Roman" panose="02020603050405020304" pitchFamily="18" charset="0"/>
              </a:rPr>
              <a:t>und damit ihr zwischen dem Heiligen und dem Unheiligen und zwischen dem Reinen und dem Unreinen unterscheidet </a:t>
            </a:r>
            <a:r>
              <a:rPr lang="de-DE" sz="2200" dirty="0">
                <a:latin typeface="Times New Roman" panose="02020603050405020304" pitchFamily="18" charset="0"/>
                <a:cs typeface="Times New Roman" panose="02020603050405020304" pitchFamily="18" charset="0"/>
              </a:rPr>
              <a:t>und damit ihr die Söhne Israel all die Ordnungen, die </a:t>
            </a:r>
            <a:r>
              <a:rPr lang="de-CH" sz="2200" dirty="0">
                <a:latin typeface="Times New Roman" panose="02020603050405020304" pitchFamily="18" charset="0"/>
                <a:cs typeface="Times New Roman" panose="02020603050405020304" pitchFamily="18" charset="0"/>
              </a:rPr>
              <a:t>Jahwe </a:t>
            </a:r>
            <a:r>
              <a:rPr lang="de-DE" sz="2200" dirty="0">
                <a:latin typeface="Times New Roman" panose="02020603050405020304" pitchFamily="18" charset="0"/>
                <a:cs typeface="Times New Roman" panose="02020603050405020304" pitchFamily="18" charset="0"/>
              </a:rPr>
              <a:t>durch Mose zu euch geredet hat, lehrt.‘ Und Mose redete zu Aaron und zu seinen übriggebliebenen Söhnen </a:t>
            </a:r>
            <a:r>
              <a:rPr lang="de-DE" sz="2200" dirty="0" err="1">
                <a:latin typeface="Times New Roman" panose="02020603050405020304" pitchFamily="18" charset="0"/>
                <a:cs typeface="Times New Roman" panose="02020603050405020304" pitchFamily="18" charset="0"/>
              </a:rPr>
              <a:t>Eleasar</a:t>
            </a:r>
            <a:r>
              <a:rPr lang="de-DE" sz="2200" dirty="0">
                <a:latin typeface="Times New Roman" panose="02020603050405020304" pitchFamily="18" charset="0"/>
                <a:cs typeface="Times New Roman" panose="02020603050405020304" pitchFamily="18" charset="0"/>
              </a:rPr>
              <a:t> und zu Itamar: ‚Nehmt das Speisopfer, das von den Feueropfern </a:t>
            </a:r>
            <a:r>
              <a:rPr lang="de-CH" sz="2200" dirty="0">
                <a:latin typeface="Times New Roman" panose="02020603050405020304" pitchFamily="18" charset="0"/>
                <a:cs typeface="Times New Roman" panose="02020603050405020304" pitchFamily="18" charset="0"/>
              </a:rPr>
              <a:t>Jahwes </a:t>
            </a:r>
            <a:r>
              <a:rPr lang="de-DE" sz="2200" dirty="0">
                <a:latin typeface="Times New Roman" panose="02020603050405020304" pitchFamily="18" charset="0"/>
                <a:cs typeface="Times New Roman" panose="02020603050405020304" pitchFamily="18" charset="0"/>
              </a:rPr>
              <a:t>übrigbleibt, </a:t>
            </a:r>
            <a:r>
              <a:rPr lang="de-DE" sz="2200" dirty="0">
                <a:solidFill>
                  <a:srgbClr val="0070C0"/>
                </a:solidFill>
                <a:latin typeface="Times New Roman" panose="02020603050405020304" pitchFamily="18" charset="0"/>
                <a:cs typeface="Times New Roman" panose="02020603050405020304" pitchFamily="18" charset="0"/>
              </a:rPr>
              <a:t>und esst es ungesäuert neben dem Altar; denn hochheilig ist es. Und ihr sollt es an heiliger Stätte essen</a:t>
            </a:r>
            <a:r>
              <a:rPr lang="de-DE" sz="2200" dirty="0">
                <a:latin typeface="Times New Roman" panose="02020603050405020304" pitchFamily="18" charset="0"/>
                <a:cs typeface="Times New Roman" panose="02020603050405020304" pitchFamily="18" charset="0"/>
              </a:rPr>
              <a:t>, denn es ist deine Gebühr und die Gebühr deiner Söhne von den Feueropfern </a:t>
            </a:r>
            <a:r>
              <a:rPr lang="de-CH" sz="2200" dirty="0">
                <a:latin typeface="Times New Roman" panose="02020603050405020304" pitchFamily="18" charset="0"/>
                <a:cs typeface="Times New Roman" panose="02020603050405020304" pitchFamily="18" charset="0"/>
              </a:rPr>
              <a:t>Jahwes</a:t>
            </a:r>
            <a:r>
              <a:rPr lang="de-DE" sz="2200" dirty="0">
                <a:latin typeface="Times New Roman" panose="02020603050405020304" pitchFamily="18" charset="0"/>
                <a:cs typeface="Times New Roman" panose="02020603050405020304" pitchFamily="18" charset="0"/>
              </a:rPr>
              <a:t>; denn so ist mir geboten worden‘“ (vgl. </a:t>
            </a:r>
            <a:r>
              <a:rPr lang="de-DE" sz="2200" dirty="0">
                <a:solidFill>
                  <a:srgbClr val="0070C0"/>
                </a:solidFill>
                <a:latin typeface="Times New Roman" panose="02020603050405020304" pitchFamily="18" charset="0"/>
                <a:cs typeface="Times New Roman" panose="02020603050405020304" pitchFamily="18" charset="0"/>
              </a:rPr>
              <a:t>3. Mose 11</a:t>
            </a:r>
            <a:r>
              <a:rPr lang="de-DE" sz="2200" dirty="0" smtClean="0">
                <a:solidFill>
                  <a:srgbClr val="0070C0"/>
                </a:solidFill>
                <a:latin typeface="Times New Roman" panose="02020603050405020304" pitchFamily="18" charset="0"/>
                <a:cs typeface="Times New Roman" panose="02020603050405020304" pitchFamily="18" charset="0"/>
              </a:rPr>
              <a:t>, 47</a:t>
            </a:r>
            <a:r>
              <a:rPr lang="de-DE" sz="2200" dirty="0">
                <a:solidFill>
                  <a:srgbClr val="0070C0"/>
                </a:solidFill>
                <a:latin typeface="Times New Roman" panose="02020603050405020304" pitchFamily="18" charset="0"/>
                <a:cs typeface="Times New Roman" panose="02020603050405020304" pitchFamily="18" charset="0"/>
              </a:rPr>
              <a:t>; </a:t>
            </a:r>
            <a:r>
              <a:rPr lang="de-DE" sz="2200" dirty="0" smtClean="0">
                <a:solidFill>
                  <a:srgbClr val="0070C0"/>
                </a:solidFill>
                <a:latin typeface="Times New Roman" panose="02020603050405020304" pitchFamily="18" charset="0"/>
                <a:cs typeface="Times New Roman" panose="02020603050405020304" pitchFamily="18" charset="0"/>
              </a:rPr>
              <a:t>3. Mose 20, 25</a:t>
            </a:r>
            <a:r>
              <a:rPr lang="de-DE"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89647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96662050-F78D-C040-A008-A22C433CC659}"/>
              </a:ext>
            </a:extLst>
          </p:cNvPr>
          <p:cNvSpPr>
            <a:spLocks noGrp="1"/>
          </p:cNvSpPr>
          <p:nvPr>
            <p:ph type="title"/>
          </p:nvPr>
        </p:nvSpPr>
        <p:spPr>
          <a:xfrm>
            <a:off x="958506" y="800392"/>
            <a:ext cx="10264697" cy="1212102"/>
          </a:xfrm>
        </p:spPr>
        <p:txBody>
          <a:bodyPr>
            <a:normAutofit/>
          </a:bodyPr>
          <a:lstStyle/>
          <a:p>
            <a:endParaRPr lang="de-DE" sz="4000">
              <a:solidFill>
                <a:srgbClr val="FFFFFF"/>
              </a:solidFill>
            </a:endParaRPr>
          </a:p>
        </p:txBody>
      </p:sp>
      <p:sp>
        <p:nvSpPr>
          <p:cNvPr id="3" name="Inhaltsplatzhalter 2">
            <a:extLst>
              <a:ext uri="{FF2B5EF4-FFF2-40B4-BE49-F238E27FC236}">
                <a16:creationId xmlns:a16="http://schemas.microsoft.com/office/drawing/2014/main" xmlns="" id="{29E74C66-2B86-B244-82C3-0313F9C59D59}"/>
              </a:ext>
            </a:extLst>
          </p:cNvPr>
          <p:cNvSpPr>
            <a:spLocks noGrp="1"/>
          </p:cNvSpPr>
          <p:nvPr>
            <p:ph idx="1"/>
          </p:nvPr>
        </p:nvSpPr>
        <p:spPr>
          <a:xfrm>
            <a:off x="1367624" y="2490436"/>
            <a:ext cx="9708995" cy="3567173"/>
          </a:xfrm>
        </p:spPr>
        <p:txBody>
          <a:bodyPr anchor="ctr">
            <a:normAutofit/>
          </a:bodyPr>
          <a:lstStyle/>
          <a:p>
            <a:pPr marL="0" indent="0">
              <a:buNone/>
            </a:pPr>
            <a:r>
              <a:rPr lang="de-DE" sz="4400" dirty="0">
                <a:latin typeface="Times New Roman" panose="02020603050405020304" pitchFamily="18" charset="0"/>
                <a:cs typeface="Times New Roman" panose="02020603050405020304" pitchFamily="18" charset="0"/>
              </a:rPr>
              <a:t>1. Korinther 11</a:t>
            </a:r>
            <a:r>
              <a:rPr lang="de-DE" sz="4400" dirty="0" smtClean="0">
                <a:latin typeface="Times New Roman" panose="02020603050405020304" pitchFamily="18" charset="0"/>
                <a:cs typeface="Times New Roman" panose="02020603050405020304" pitchFamily="18" charset="0"/>
              </a:rPr>
              <a:t>, 33-34</a:t>
            </a:r>
            <a:r>
              <a:rPr lang="de-DE" sz="4400" dirty="0">
                <a:latin typeface="Times New Roman" panose="02020603050405020304" pitchFamily="18" charset="0"/>
                <a:cs typeface="Times New Roman" panose="02020603050405020304" pitchFamily="18" charset="0"/>
              </a:rPr>
              <a:t>: Schlussverordnung</a:t>
            </a:r>
          </a:p>
        </p:txBody>
      </p:sp>
    </p:spTree>
    <p:extLst>
      <p:ext uri="{BB962C8B-B14F-4D97-AF65-F5344CB8AC3E}">
        <p14:creationId xmlns:p14="http://schemas.microsoft.com/office/powerpoint/2010/main" val="334353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04CDD8C2-762D-CC4B-BD45-255FAF70FFAB}"/>
              </a:ext>
            </a:extLst>
          </p:cNvPr>
          <p:cNvSpPr>
            <a:spLocks noGrp="1"/>
          </p:cNvSpPr>
          <p:nvPr>
            <p:ph type="title"/>
          </p:nvPr>
        </p:nvSpPr>
        <p:spPr>
          <a:xfrm>
            <a:off x="1529032" y="800392"/>
            <a:ext cx="9694171" cy="1207084"/>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1. Korinther 11</a:t>
            </a:r>
            <a:r>
              <a:rPr lang="de-DE" sz="4000" dirty="0" smtClean="0">
                <a:solidFill>
                  <a:srgbClr val="FFFFFF"/>
                </a:solidFill>
                <a:latin typeface="Times New Roman" panose="02020603050405020304" pitchFamily="18" charset="0"/>
                <a:cs typeface="Times New Roman" panose="02020603050405020304" pitchFamily="18" charset="0"/>
              </a:rPr>
              <a:t>, 33-34</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2367C65B-3E4C-304A-ABA8-15E7530033BD}"/>
              </a:ext>
            </a:extLst>
          </p:cNvPr>
          <p:cNvSpPr>
            <a:spLocks noGrp="1"/>
          </p:cNvSpPr>
          <p:nvPr>
            <p:ph idx="1"/>
          </p:nvPr>
        </p:nvSpPr>
        <p:spPr>
          <a:xfrm>
            <a:off x="1366345" y="2490436"/>
            <a:ext cx="9710275" cy="3447909"/>
          </a:xfrm>
        </p:spPr>
        <p:txBody>
          <a:bodyPr anchor="ctr">
            <a:normAutofit/>
          </a:bodyPr>
          <a:lstStyle/>
          <a:p>
            <a:pPr>
              <a:lnSpc>
                <a:spcPts val="4340"/>
              </a:lnSpc>
            </a:pPr>
            <a:r>
              <a:rPr lang="de-DE" sz="3600" dirty="0">
                <a:latin typeface="Times New Roman" panose="02020603050405020304" pitchFamily="18" charset="0"/>
                <a:cs typeface="Times New Roman" panose="02020603050405020304" pitchFamily="18" charset="0"/>
              </a:rPr>
              <a:t> „Daher, meine Geschwister, wenn ihr zusammen-kommt, um zu essen, </a:t>
            </a:r>
            <a:r>
              <a:rPr lang="de-DE" sz="3600" dirty="0">
                <a:solidFill>
                  <a:srgbClr val="0070C0"/>
                </a:solidFill>
                <a:latin typeface="Times New Roman" panose="02020603050405020304" pitchFamily="18" charset="0"/>
                <a:cs typeface="Times New Roman" panose="02020603050405020304" pitchFamily="18" charset="0"/>
              </a:rPr>
              <a:t>so wartet aufeinander/</a:t>
            </a:r>
            <a:r>
              <a:rPr lang="de-DE" sz="3600" dirty="0" err="1">
                <a:solidFill>
                  <a:srgbClr val="0070C0"/>
                </a:solidFill>
                <a:latin typeface="Times New Roman" panose="02020603050405020304" pitchFamily="18" charset="0"/>
                <a:cs typeface="Times New Roman" panose="02020603050405020304" pitchFamily="18" charset="0"/>
              </a:rPr>
              <a:t>em-pfängt</a:t>
            </a:r>
            <a:r>
              <a:rPr lang="de-DE" sz="3600" dirty="0">
                <a:solidFill>
                  <a:srgbClr val="0070C0"/>
                </a:solidFill>
                <a:latin typeface="Times New Roman" panose="02020603050405020304" pitchFamily="18" charset="0"/>
                <a:cs typeface="Times New Roman" panose="02020603050405020304" pitchFamily="18" charset="0"/>
              </a:rPr>
              <a:t> einander</a:t>
            </a:r>
            <a:r>
              <a:rPr lang="de-DE" sz="3600" dirty="0">
                <a:latin typeface="Times New Roman" panose="02020603050405020304" pitchFamily="18" charset="0"/>
                <a:cs typeface="Times New Roman" panose="02020603050405020304" pitchFamily="18" charset="0"/>
              </a:rPr>
              <a:t>. Wenn jemand hungert, der esse daheim</a:t>
            </a:r>
            <a:r>
              <a:rPr lang="de-DE" sz="3600" dirty="0">
                <a:solidFill>
                  <a:srgbClr val="0070C0"/>
                </a:solidFill>
                <a:latin typeface="Times New Roman" panose="02020603050405020304" pitchFamily="18" charset="0"/>
                <a:cs typeface="Times New Roman" panose="02020603050405020304" pitchFamily="18" charset="0"/>
              </a:rPr>
              <a:t>, damit ihr nicht zum Gericht zusammen-kommt</a:t>
            </a:r>
            <a:r>
              <a:rPr lang="de-DE" sz="3600" dirty="0">
                <a:latin typeface="Times New Roman" panose="02020603050405020304" pitchFamily="18" charset="0"/>
                <a:cs typeface="Times New Roman" panose="02020603050405020304" pitchFamily="18" charset="0"/>
              </a:rPr>
              <a:t>. Das übrige aber will ich anordnen, sobald ich komme.“</a:t>
            </a:r>
          </a:p>
        </p:txBody>
      </p:sp>
    </p:spTree>
    <p:extLst>
      <p:ext uri="{BB962C8B-B14F-4D97-AF65-F5344CB8AC3E}">
        <p14:creationId xmlns:p14="http://schemas.microsoft.com/office/powerpoint/2010/main" val="2298951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41BF6207-D217-A345-B12B-771C0E903D1F}"/>
              </a:ext>
            </a:extLst>
          </p:cNvPr>
          <p:cNvSpPr>
            <a:spLocks noGrp="1"/>
          </p:cNvSpPr>
          <p:nvPr>
            <p:ph type="title"/>
          </p:nvPr>
        </p:nvSpPr>
        <p:spPr>
          <a:xfrm>
            <a:off x="1660634" y="800391"/>
            <a:ext cx="9562569" cy="1238615"/>
          </a:xfrm>
        </p:spPr>
        <p:txBody>
          <a:bodyPr>
            <a:normAutofit/>
          </a:bodyPr>
          <a:lstStyle/>
          <a:p>
            <a:r>
              <a:rPr lang="de-DE" sz="4000" dirty="0">
                <a:solidFill>
                  <a:srgbClr val="FFFFFF"/>
                </a:solidFill>
              </a:rPr>
              <a:t>1. Korinther 11</a:t>
            </a:r>
            <a:r>
              <a:rPr lang="de-DE" sz="4000" dirty="0" smtClean="0">
                <a:solidFill>
                  <a:srgbClr val="FFFFFF"/>
                </a:solidFill>
              </a:rPr>
              <a:t>, 17-19</a:t>
            </a:r>
            <a:endParaRPr lang="de-DE" sz="4000" dirty="0">
              <a:solidFill>
                <a:srgbClr val="FFFFFF"/>
              </a:solidFill>
            </a:endParaRPr>
          </a:p>
        </p:txBody>
      </p:sp>
      <p:sp>
        <p:nvSpPr>
          <p:cNvPr id="3" name="Inhaltsplatzhalter 2">
            <a:extLst>
              <a:ext uri="{FF2B5EF4-FFF2-40B4-BE49-F238E27FC236}">
                <a16:creationId xmlns:a16="http://schemas.microsoft.com/office/drawing/2014/main" xmlns="" id="{D9B75E49-4122-8444-B2D5-AEDBBB343F58}"/>
              </a:ext>
            </a:extLst>
          </p:cNvPr>
          <p:cNvSpPr>
            <a:spLocks noGrp="1"/>
          </p:cNvSpPr>
          <p:nvPr>
            <p:ph idx="1"/>
          </p:nvPr>
        </p:nvSpPr>
        <p:spPr>
          <a:xfrm>
            <a:off x="1387366" y="2490436"/>
            <a:ext cx="9689253" cy="3731849"/>
          </a:xfrm>
        </p:spPr>
        <p:txBody>
          <a:bodyPr anchor="ctr">
            <a:normAutofit fontScale="92500"/>
          </a:bodyPr>
          <a:lstStyle/>
          <a:p>
            <a:pPr>
              <a:lnSpc>
                <a:spcPts val="3920"/>
              </a:lnSpc>
            </a:pPr>
            <a:r>
              <a:rPr lang="de-DE" sz="3600" dirty="0">
                <a:latin typeface="Times New Roman" panose="02020603050405020304" pitchFamily="18" charset="0"/>
                <a:cs typeface="Times New Roman" panose="02020603050405020304" pitchFamily="18" charset="0"/>
              </a:rPr>
              <a:t> „Wenn ich aber Folgendes schreibe, </a:t>
            </a:r>
            <a:r>
              <a:rPr lang="de-DE" sz="3600" dirty="0">
                <a:solidFill>
                  <a:srgbClr val="0070C0"/>
                </a:solidFill>
                <a:latin typeface="Times New Roman" panose="02020603050405020304" pitchFamily="18" charset="0"/>
                <a:cs typeface="Times New Roman" panose="02020603050405020304" pitchFamily="18" charset="0"/>
              </a:rPr>
              <a:t>so lobe ich nicht, dass ihr nicht zum Besseren, sondern zum Schlechte-</a:t>
            </a:r>
            <a:r>
              <a:rPr lang="de-DE" sz="3600" dirty="0" err="1">
                <a:solidFill>
                  <a:srgbClr val="0070C0"/>
                </a:solidFill>
                <a:latin typeface="Times New Roman" panose="02020603050405020304" pitchFamily="18" charset="0"/>
                <a:cs typeface="Times New Roman" panose="02020603050405020304" pitchFamily="18" charset="0"/>
              </a:rPr>
              <a:t>ren</a:t>
            </a:r>
            <a:r>
              <a:rPr lang="de-DE" sz="3600" dirty="0">
                <a:solidFill>
                  <a:srgbClr val="0070C0"/>
                </a:solidFill>
                <a:latin typeface="Times New Roman" panose="02020603050405020304" pitchFamily="18" charset="0"/>
                <a:cs typeface="Times New Roman" panose="02020603050405020304" pitchFamily="18" charset="0"/>
              </a:rPr>
              <a:t> zusammenkommt</a:t>
            </a:r>
            <a:r>
              <a:rPr lang="de-DE" sz="3600" dirty="0">
                <a:latin typeface="Times New Roman" panose="02020603050405020304" pitchFamily="18" charset="0"/>
                <a:cs typeface="Times New Roman" panose="02020603050405020304" pitchFamily="18" charset="0"/>
              </a:rPr>
              <a:t>. Denn erstens höre ich, dass, wenn ihr in der Gemeinde zusammenkommt, </a:t>
            </a:r>
            <a:r>
              <a:rPr lang="de-DE" sz="3600" dirty="0" err="1">
                <a:latin typeface="Times New Roman" panose="02020603050405020304" pitchFamily="18" charset="0"/>
                <a:cs typeface="Times New Roman" panose="02020603050405020304" pitchFamily="18" charset="0"/>
              </a:rPr>
              <a:t>Spal-tungen</a:t>
            </a:r>
            <a:r>
              <a:rPr lang="de-DE" sz="3600" dirty="0">
                <a:latin typeface="Times New Roman" panose="02020603050405020304" pitchFamily="18" charset="0"/>
                <a:cs typeface="Times New Roman" panose="02020603050405020304" pitchFamily="18" charset="0"/>
              </a:rPr>
              <a:t> unter euch sind, und zum Teil glaube ich es. Denn es müssen auch Parteiungen unter euch sein, damit die Bewährten unter euch offenbar werden.“</a:t>
            </a:r>
          </a:p>
          <a:p>
            <a:endParaRPr lang="de-DE" sz="2400" dirty="0"/>
          </a:p>
        </p:txBody>
      </p:sp>
    </p:spTree>
    <p:extLst>
      <p:ext uri="{BB962C8B-B14F-4D97-AF65-F5344CB8AC3E}">
        <p14:creationId xmlns:p14="http://schemas.microsoft.com/office/powerpoint/2010/main" val="429460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E764D528-760D-014E-8035-85C7F1A48645}"/>
              </a:ext>
            </a:extLst>
          </p:cNvPr>
          <p:cNvSpPr>
            <a:spLocks noGrp="1"/>
          </p:cNvSpPr>
          <p:nvPr>
            <p:ph type="title"/>
          </p:nvPr>
        </p:nvSpPr>
        <p:spPr>
          <a:xfrm>
            <a:off x="1763377" y="800392"/>
            <a:ext cx="9459826" cy="1207084"/>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1. Korinther 11</a:t>
            </a:r>
            <a:r>
              <a:rPr lang="de-DE" sz="4000" dirty="0" smtClean="0">
                <a:solidFill>
                  <a:srgbClr val="FFFFFF"/>
                </a:solidFill>
                <a:latin typeface="Times New Roman" panose="02020603050405020304" pitchFamily="18" charset="0"/>
                <a:cs typeface="Times New Roman" panose="02020603050405020304" pitchFamily="18" charset="0"/>
              </a:rPr>
              <a:t>, 20-22</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BEDB15E5-A083-4046-8B25-8FA8CBFE0083}"/>
              </a:ext>
            </a:extLst>
          </p:cNvPr>
          <p:cNvSpPr>
            <a:spLocks noGrp="1"/>
          </p:cNvSpPr>
          <p:nvPr>
            <p:ph idx="1"/>
          </p:nvPr>
        </p:nvSpPr>
        <p:spPr>
          <a:xfrm>
            <a:off x="1345324" y="2490436"/>
            <a:ext cx="9731295" cy="4004957"/>
          </a:xfrm>
        </p:spPr>
        <p:txBody>
          <a:bodyPr anchor="ctr">
            <a:normAutofit fontScale="92500"/>
          </a:bodyPr>
          <a:lstStyle/>
          <a:p>
            <a:pPr>
              <a:lnSpc>
                <a:spcPts val="3920"/>
              </a:lnSpc>
            </a:pPr>
            <a:r>
              <a:rPr lang="de-DE" sz="3200" dirty="0">
                <a:latin typeface="Times New Roman" panose="02020603050405020304" pitchFamily="18" charset="0"/>
                <a:cs typeface="Times New Roman" panose="02020603050405020304" pitchFamily="18" charset="0"/>
              </a:rPr>
              <a:t> „Wenn ihr nun zusammenkommt, so ist es nicht [möglich], das Herrenmahl [richtig] zu essen. </a:t>
            </a:r>
            <a:r>
              <a:rPr lang="de-DE" sz="3200" dirty="0">
                <a:solidFill>
                  <a:srgbClr val="0070C0"/>
                </a:solidFill>
                <a:latin typeface="Times New Roman" panose="02020603050405020304" pitchFamily="18" charset="0"/>
                <a:cs typeface="Times New Roman" panose="02020603050405020304" pitchFamily="18" charset="0"/>
              </a:rPr>
              <a:t>Denn jeder nimmt beim Essen sein eigenes Mahl vorweg, und der eine ist hungrig, der andere ist betrunken. </a:t>
            </a:r>
            <a:r>
              <a:rPr lang="de-DE" sz="3200" dirty="0">
                <a:latin typeface="Times New Roman" panose="02020603050405020304" pitchFamily="18" charset="0"/>
                <a:cs typeface="Times New Roman" panose="02020603050405020304" pitchFamily="18" charset="0"/>
              </a:rPr>
              <a:t>Habt ihr denn nicht Häuser, um zu essen und zu trinken? </a:t>
            </a:r>
            <a:r>
              <a:rPr lang="de-DE" sz="3200" dirty="0">
                <a:solidFill>
                  <a:srgbClr val="0070C0"/>
                </a:solidFill>
                <a:latin typeface="Times New Roman" panose="02020603050405020304" pitchFamily="18" charset="0"/>
                <a:cs typeface="Times New Roman" panose="02020603050405020304" pitchFamily="18" charset="0"/>
              </a:rPr>
              <a:t>Oder verachtet ihr die Gemeinde Gottes und beschämt die, welche nichts haben? </a:t>
            </a:r>
            <a:r>
              <a:rPr lang="de-DE" sz="3200" dirty="0">
                <a:latin typeface="Times New Roman" panose="02020603050405020304" pitchFamily="18" charset="0"/>
                <a:cs typeface="Times New Roman" panose="02020603050405020304" pitchFamily="18" charset="0"/>
              </a:rPr>
              <a:t>Was soll ich euch sagen? Soll ich euch loben? Hierin lobe ich nicht.“</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42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96662050-F78D-C040-A008-A22C433CC659}"/>
              </a:ext>
            </a:extLst>
          </p:cNvPr>
          <p:cNvSpPr>
            <a:spLocks noGrp="1"/>
          </p:cNvSpPr>
          <p:nvPr>
            <p:ph type="title"/>
          </p:nvPr>
        </p:nvSpPr>
        <p:spPr>
          <a:xfrm>
            <a:off x="958506" y="800392"/>
            <a:ext cx="10264697" cy="1212102"/>
          </a:xfrm>
        </p:spPr>
        <p:txBody>
          <a:bodyPr>
            <a:normAutofit/>
          </a:bodyPr>
          <a:lstStyle/>
          <a:p>
            <a:endParaRPr lang="de-DE" sz="4000">
              <a:solidFill>
                <a:srgbClr val="FFFFFF"/>
              </a:solidFill>
            </a:endParaRPr>
          </a:p>
        </p:txBody>
      </p:sp>
      <p:sp>
        <p:nvSpPr>
          <p:cNvPr id="3" name="Inhaltsplatzhalter 2">
            <a:extLst>
              <a:ext uri="{FF2B5EF4-FFF2-40B4-BE49-F238E27FC236}">
                <a16:creationId xmlns:a16="http://schemas.microsoft.com/office/drawing/2014/main" xmlns="" id="{29E74C66-2B86-B244-82C3-0313F9C59D59}"/>
              </a:ext>
            </a:extLst>
          </p:cNvPr>
          <p:cNvSpPr>
            <a:spLocks noGrp="1"/>
          </p:cNvSpPr>
          <p:nvPr>
            <p:ph idx="1"/>
          </p:nvPr>
        </p:nvSpPr>
        <p:spPr>
          <a:xfrm>
            <a:off x="1368637" y="2334987"/>
            <a:ext cx="9708995" cy="3567173"/>
          </a:xfrm>
        </p:spPr>
        <p:txBody>
          <a:bodyPr anchor="ctr">
            <a:normAutofit/>
          </a:bodyPr>
          <a:lstStyle/>
          <a:p>
            <a:pPr marL="0" indent="0">
              <a:buNone/>
            </a:pPr>
            <a:r>
              <a:rPr lang="de-DE" sz="4400" dirty="0">
                <a:latin typeface="Times New Roman" panose="02020603050405020304" pitchFamily="18" charset="0"/>
                <a:cs typeface="Times New Roman" panose="02020603050405020304" pitchFamily="18" charset="0"/>
              </a:rPr>
              <a:t>1. Korinther 11</a:t>
            </a:r>
            <a:r>
              <a:rPr lang="de-DE" sz="4400" dirty="0" smtClean="0">
                <a:latin typeface="Times New Roman" panose="02020603050405020304" pitchFamily="18" charset="0"/>
                <a:cs typeface="Times New Roman" panose="02020603050405020304" pitchFamily="18" charset="0"/>
              </a:rPr>
              <a:t>, 23-26</a:t>
            </a:r>
            <a:r>
              <a:rPr lang="de-DE" sz="4400" dirty="0">
                <a:latin typeface="Times New Roman" panose="02020603050405020304" pitchFamily="18" charset="0"/>
                <a:cs typeface="Times New Roman" panose="02020603050405020304" pitchFamily="18" charset="0"/>
              </a:rPr>
              <a:t>: Die Erinnerung</a:t>
            </a:r>
          </a:p>
          <a:p>
            <a:pPr marL="0" indent="0">
              <a:buNone/>
            </a:pPr>
            <a:r>
              <a:rPr lang="de-DE" sz="4400" dirty="0">
                <a:latin typeface="Times New Roman" panose="02020603050405020304" pitchFamily="18" charset="0"/>
                <a:cs typeface="Times New Roman" panose="02020603050405020304" pitchFamily="18" charset="0"/>
              </a:rPr>
              <a:t>und der Ausblick</a:t>
            </a:r>
          </a:p>
        </p:txBody>
      </p:sp>
    </p:spTree>
    <p:extLst>
      <p:ext uri="{BB962C8B-B14F-4D97-AF65-F5344CB8AC3E}">
        <p14:creationId xmlns:p14="http://schemas.microsoft.com/office/powerpoint/2010/main" val="104795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F33E39FE-7037-4241-A7F9-9E9E64EFAEE3}"/>
              </a:ext>
            </a:extLst>
          </p:cNvPr>
          <p:cNvSpPr>
            <a:spLocks noGrp="1"/>
          </p:cNvSpPr>
          <p:nvPr>
            <p:ph type="title"/>
          </p:nvPr>
        </p:nvSpPr>
        <p:spPr>
          <a:xfrm>
            <a:off x="1763377" y="800392"/>
            <a:ext cx="9459826" cy="1280656"/>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1. Korinther 11</a:t>
            </a:r>
            <a:r>
              <a:rPr lang="de-DE" sz="4000" dirty="0" smtClean="0">
                <a:solidFill>
                  <a:srgbClr val="FFFFFF"/>
                </a:solidFill>
                <a:latin typeface="Times New Roman" panose="02020603050405020304" pitchFamily="18" charset="0"/>
                <a:cs typeface="Times New Roman" panose="02020603050405020304" pitchFamily="18" charset="0"/>
              </a:rPr>
              <a:t>, 23-26</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AA2CA491-080F-A84E-B8F4-A77DCFCBFEF5}"/>
              </a:ext>
            </a:extLst>
          </p:cNvPr>
          <p:cNvSpPr>
            <a:spLocks noGrp="1"/>
          </p:cNvSpPr>
          <p:nvPr>
            <p:ph idx="1"/>
          </p:nvPr>
        </p:nvSpPr>
        <p:spPr>
          <a:xfrm>
            <a:off x="1334814" y="2490436"/>
            <a:ext cx="9741805" cy="3973426"/>
          </a:xfrm>
        </p:spPr>
        <p:txBody>
          <a:bodyPr anchor="ctr">
            <a:normAutofit/>
          </a:bodyPr>
          <a:lstStyle/>
          <a:p>
            <a:pPr>
              <a:lnSpc>
                <a:spcPts val="3280"/>
              </a:lnSpc>
            </a:pPr>
            <a:r>
              <a:rPr lang="de-DE" sz="2400" dirty="0">
                <a:latin typeface="Times New Roman" panose="02020603050405020304" pitchFamily="18" charset="0"/>
                <a:cs typeface="Times New Roman" panose="02020603050405020304" pitchFamily="18" charset="0"/>
              </a:rPr>
              <a:t> </a:t>
            </a:r>
            <a:r>
              <a:rPr lang="de-DE" sz="2600" dirty="0">
                <a:latin typeface="Times New Roman" panose="02020603050405020304" pitchFamily="18" charset="0"/>
                <a:cs typeface="Times New Roman" panose="02020603050405020304" pitchFamily="18" charset="0"/>
              </a:rPr>
              <a:t>„</a:t>
            </a:r>
            <a:r>
              <a:rPr lang="de-DE" sz="2600" dirty="0">
                <a:solidFill>
                  <a:srgbClr val="0070C0"/>
                </a:solidFill>
                <a:latin typeface="Times New Roman" panose="02020603050405020304" pitchFamily="18" charset="0"/>
                <a:cs typeface="Times New Roman" panose="02020603050405020304" pitchFamily="18" charset="0"/>
              </a:rPr>
              <a:t>Denn ich habe von dem Herrn empfangen, was ich auch euch über-liefert habe</a:t>
            </a:r>
            <a:r>
              <a:rPr lang="de-DE" sz="2600" dirty="0">
                <a:latin typeface="Times New Roman" panose="02020603050405020304" pitchFamily="18" charset="0"/>
                <a:cs typeface="Times New Roman" panose="02020603050405020304" pitchFamily="18" charset="0"/>
              </a:rPr>
              <a:t>, dass der Herr Jesus in der Nacht, in der er überliefert wurde, Brot nahm, und als er gedankt hatte, es brach und sprach: ‚</a:t>
            </a:r>
            <a:r>
              <a:rPr lang="de-DE" sz="2600" dirty="0">
                <a:solidFill>
                  <a:srgbClr val="0070C0"/>
                </a:solidFill>
                <a:latin typeface="Times New Roman" panose="02020603050405020304" pitchFamily="18" charset="0"/>
                <a:cs typeface="Times New Roman" panose="02020603050405020304" pitchFamily="18" charset="0"/>
              </a:rPr>
              <a:t>Dies ist mein Leib, der für euch ist; dies tut zu meiner Erinnerung</a:t>
            </a:r>
            <a:r>
              <a:rPr lang="de-DE" sz="2600" dirty="0">
                <a:latin typeface="Times New Roman" panose="02020603050405020304" pitchFamily="18" charset="0"/>
                <a:cs typeface="Times New Roman" panose="02020603050405020304" pitchFamily="18" charset="0"/>
              </a:rPr>
              <a:t>.‘ Ebenso auch den Kelch nach dem Mahl und sprach: ‚</a:t>
            </a:r>
            <a:r>
              <a:rPr lang="de-DE" sz="2600" dirty="0">
                <a:solidFill>
                  <a:srgbClr val="0070C0"/>
                </a:solidFill>
                <a:latin typeface="Times New Roman" panose="02020603050405020304" pitchFamily="18" charset="0"/>
                <a:cs typeface="Times New Roman" panose="02020603050405020304" pitchFamily="18" charset="0"/>
              </a:rPr>
              <a:t>Dieser Kelch ist der neue Bund in meinem Blut, dies tut, sooft ihr trinkt, zu meiner Erinnerung</a:t>
            </a:r>
            <a:r>
              <a:rPr lang="de-DE" sz="2600" dirty="0">
                <a:latin typeface="Times New Roman" panose="02020603050405020304" pitchFamily="18" charset="0"/>
                <a:cs typeface="Times New Roman" panose="02020603050405020304" pitchFamily="18" charset="0"/>
              </a:rPr>
              <a:t>.‘ Denn sooft ihr dieses Brot esst und den Kelch trinkt, </a:t>
            </a:r>
            <a:r>
              <a:rPr lang="de-DE" sz="2600" dirty="0">
                <a:solidFill>
                  <a:srgbClr val="0070C0"/>
                </a:solidFill>
                <a:latin typeface="Times New Roman" panose="02020603050405020304" pitchFamily="18" charset="0"/>
                <a:cs typeface="Times New Roman" panose="02020603050405020304" pitchFamily="18" charset="0"/>
              </a:rPr>
              <a:t>verkündigt ihr den Tod des Herrn, bis er kommt</a:t>
            </a:r>
            <a:r>
              <a:rPr lang="de-DE" sz="2600" dirty="0">
                <a:latin typeface="Times New Roman" panose="02020603050405020304" pitchFamily="18" charset="0"/>
                <a:cs typeface="Times New Roman" panose="02020603050405020304" pitchFamily="18" charset="0"/>
              </a:rPr>
              <a:t>.“</a:t>
            </a:r>
          </a:p>
          <a:p>
            <a:endParaRPr lang="de-DE" sz="2400" dirty="0"/>
          </a:p>
        </p:txBody>
      </p:sp>
    </p:spTree>
    <p:extLst>
      <p:ext uri="{BB962C8B-B14F-4D97-AF65-F5344CB8AC3E}">
        <p14:creationId xmlns:p14="http://schemas.microsoft.com/office/powerpoint/2010/main" val="280641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7BD40368-802D-E94A-A157-4C235DBC2A6E}"/>
              </a:ext>
            </a:extLst>
          </p:cNvPr>
          <p:cNvSpPr>
            <a:spLocks noGrp="1"/>
          </p:cNvSpPr>
          <p:nvPr>
            <p:ph type="title"/>
          </p:nvPr>
        </p:nvSpPr>
        <p:spPr>
          <a:xfrm>
            <a:off x="1605738" y="857998"/>
            <a:ext cx="10264697" cy="1212102"/>
          </a:xfrm>
        </p:spPr>
        <p:txBody>
          <a:bodyPr>
            <a:normAutofit/>
          </a:bodyPr>
          <a:lstStyle/>
          <a:p>
            <a:r>
              <a:rPr lang="de-DE" sz="4000" dirty="0">
                <a:solidFill>
                  <a:srgbClr val="FFFFFF"/>
                </a:solidFill>
              </a:rPr>
              <a:t>2. Mose 12</a:t>
            </a:r>
            <a:r>
              <a:rPr lang="de-DE" sz="4000" dirty="0" smtClean="0">
                <a:solidFill>
                  <a:srgbClr val="FFFFFF"/>
                </a:solidFill>
              </a:rPr>
              <a:t>, 13-14</a:t>
            </a:r>
            <a:endParaRPr lang="de-DE" sz="4000" dirty="0">
              <a:solidFill>
                <a:srgbClr val="FFFFFF"/>
              </a:solidFill>
            </a:endParaRPr>
          </a:p>
        </p:txBody>
      </p:sp>
      <p:sp>
        <p:nvSpPr>
          <p:cNvPr id="3" name="Inhaltsplatzhalter 2">
            <a:extLst>
              <a:ext uri="{FF2B5EF4-FFF2-40B4-BE49-F238E27FC236}">
                <a16:creationId xmlns:a16="http://schemas.microsoft.com/office/drawing/2014/main" xmlns="" id="{FB04E40B-59FE-224E-9789-4373F65877F5}"/>
              </a:ext>
            </a:extLst>
          </p:cNvPr>
          <p:cNvSpPr>
            <a:spLocks noGrp="1"/>
          </p:cNvSpPr>
          <p:nvPr>
            <p:ph idx="1"/>
          </p:nvPr>
        </p:nvSpPr>
        <p:spPr>
          <a:xfrm>
            <a:off x="1222646" y="2292383"/>
            <a:ext cx="9853974" cy="4565618"/>
          </a:xfrm>
        </p:spPr>
        <p:txBody>
          <a:bodyPr anchor="ctr">
            <a:normAutofit/>
          </a:bodyPr>
          <a:lstStyle/>
          <a:p>
            <a:pPr>
              <a:lnSpc>
                <a:spcPts val="2800"/>
              </a:lnSpc>
              <a:spcBef>
                <a:spcPts val="1600"/>
              </a:spcBef>
              <a:spcAft>
                <a:spcPts val="1200"/>
              </a:spcAft>
            </a:pPr>
            <a:r>
              <a:rPr lang="de-DE" sz="2000" dirty="0">
                <a:latin typeface="Times New Roman" panose="02020603050405020304" pitchFamily="18" charset="0"/>
                <a:cs typeface="Times New Roman" panose="02020603050405020304" pitchFamily="18" charset="0"/>
              </a:rPr>
              <a:t>„</a:t>
            </a:r>
            <a:r>
              <a:rPr lang="de-CH" sz="2200" dirty="0">
                <a:solidFill>
                  <a:srgbClr val="0070C0"/>
                </a:solidFill>
                <a:latin typeface="Times New Roman" panose="02020603050405020304" pitchFamily="18" charset="0"/>
                <a:cs typeface="Times New Roman" panose="02020603050405020304" pitchFamily="18" charset="0"/>
              </a:rPr>
              <a:t>Aber das Blut soll für euch zum Zeichen an den Häusern werden, in denen ihr seid</a:t>
            </a:r>
            <a:r>
              <a:rPr lang="de-CH" sz="2200" dirty="0">
                <a:latin typeface="Times New Roman" panose="02020603050405020304" pitchFamily="18" charset="0"/>
                <a:cs typeface="Times New Roman" panose="02020603050405020304" pitchFamily="18" charset="0"/>
              </a:rPr>
              <a:t>. Und wenn ich das Blut sehe, dann werde ich an euch vorübergehen: so wird keine Plage, die Verderben bringt, unter euch sein, wenn ich das Land Ägypten schlage. </a:t>
            </a:r>
            <a:r>
              <a:rPr lang="de-CH" sz="2200" dirty="0">
                <a:solidFill>
                  <a:srgbClr val="0070C0"/>
                </a:solidFill>
                <a:latin typeface="Times New Roman" panose="02020603050405020304" pitchFamily="18" charset="0"/>
                <a:cs typeface="Times New Roman" panose="02020603050405020304" pitchFamily="18" charset="0"/>
              </a:rPr>
              <a:t>Und dieser Tag soll euch eine Erinnerung sein, und ihr sollt ihn als Fest für Jahwe feiern.</a:t>
            </a:r>
            <a:r>
              <a:rPr lang="de-CH" sz="2200" dirty="0">
                <a:latin typeface="Times New Roman" panose="02020603050405020304" pitchFamily="18" charset="0"/>
                <a:cs typeface="Times New Roman" panose="02020603050405020304" pitchFamily="18" charset="0"/>
              </a:rPr>
              <a:t> Als ewige Satzung für [all] eure Generationen sollt ihr ihn feiern.</a:t>
            </a:r>
            <a:r>
              <a:rPr lang="de-DE" sz="2200" dirty="0">
                <a:latin typeface="Times New Roman" panose="02020603050405020304" pitchFamily="18" charset="0"/>
                <a:cs typeface="Times New Roman" panose="02020603050405020304" pitchFamily="18" charset="0"/>
              </a:rPr>
              <a:t>“</a:t>
            </a:r>
          </a:p>
          <a:p>
            <a:pPr>
              <a:lnSpc>
                <a:spcPts val="2800"/>
              </a:lnSpc>
              <a:spcBef>
                <a:spcPts val="1600"/>
              </a:spcBef>
              <a:spcAft>
                <a:spcPts val="1200"/>
              </a:spcAft>
            </a:pPr>
            <a:r>
              <a:rPr lang="de-DE" sz="2200" dirty="0">
                <a:solidFill>
                  <a:srgbClr val="0070C0"/>
                </a:solidFill>
                <a:latin typeface="Times New Roman" panose="02020603050405020304" pitchFamily="18" charset="0"/>
                <a:cs typeface="Times New Roman" panose="02020603050405020304" pitchFamily="18" charset="0"/>
              </a:rPr>
              <a:t>Ignatius</a:t>
            </a:r>
            <a:r>
              <a:rPr lang="de-DE" sz="2200" dirty="0">
                <a:latin typeface="Times New Roman" panose="02020603050405020304" pitchFamily="18" charset="0"/>
                <a:cs typeface="Times New Roman" panose="02020603050405020304" pitchFamily="18" charset="0"/>
              </a:rPr>
              <a:t> </a:t>
            </a:r>
            <a:r>
              <a:rPr lang="de-DE" sz="2200" dirty="0" smtClean="0">
                <a:latin typeface="Times New Roman" panose="02020603050405020304" pitchFamily="18" charset="0"/>
                <a:cs typeface="Times New Roman" panose="02020603050405020304" pitchFamily="18" charset="0"/>
              </a:rPr>
              <a:t>wehrt </a:t>
            </a:r>
            <a:r>
              <a:rPr lang="de-DE" sz="2200" dirty="0">
                <a:latin typeface="Times New Roman" panose="02020603050405020304" pitchFamily="18" charset="0"/>
                <a:cs typeface="Times New Roman" panose="02020603050405020304" pitchFamily="18" charset="0"/>
              </a:rPr>
              <a:t>sich um 108 n. Chr. </a:t>
            </a:r>
            <a:r>
              <a:rPr lang="de-DE" sz="2200" dirty="0">
                <a:solidFill>
                  <a:srgbClr val="0070C0"/>
                </a:solidFill>
                <a:latin typeface="Times New Roman" panose="02020603050405020304" pitchFamily="18" charset="0"/>
                <a:cs typeface="Times New Roman" panose="02020603050405020304" pitchFamily="18" charset="0"/>
              </a:rPr>
              <a:t>gegen der </a:t>
            </a:r>
            <a:r>
              <a:rPr lang="de-DE" sz="2200" dirty="0" err="1">
                <a:solidFill>
                  <a:srgbClr val="0070C0"/>
                </a:solidFill>
                <a:latin typeface="Times New Roman" panose="02020603050405020304" pitchFamily="18" charset="0"/>
                <a:cs typeface="Times New Roman" panose="02020603050405020304" pitchFamily="18" charset="0"/>
              </a:rPr>
              <a:t>Doketismus</a:t>
            </a:r>
            <a:r>
              <a:rPr lang="de-DE" sz="2200" dirty="0">
                <a:latin typeface="Times New Roman" panose="02020603050405020304" pitchFamily="18" charset="0"/>
                <a:cs typeface="Times New Roman" panose="02020603050405020304" pitchFamily="18" charset="0"/>
              </a:rPr>
              <a:t>, der meinte, habe Jesus nur einen Scheinkörper gehabt und nur zum Schein gelitten. Sie sind für Ignatius Verführer, die von der Eucharistiefeier und vom Gebet fernbleiben </a:t>
            </a:r>
            <a:r>
              <a:rPr lang="de-DE" sz="2400" dirty="0">
                <a:latin typeface="Times New Roman" panose="02020603050405020304" pitchFamily="18" charset="0"/>
                <a:cs typeface="Times New Roman" panose="02020603050405020304" pitchFamily="18" charset="0"/>
              </a:rPr>
              <a:t>[d. h. </a:t>
            </a:r>
            <a:r>
              <a:rPr lang="de-DE" sz="2400" dirty="0" err="1">
                <a:latin typeface="Times New Roman" panose="02020603050405020304" pitchFamily="18" charset="0"/>
                <a:cs typeface="Times New Roman" panose="02020603050405020304" pitchFamily="18" charset="0"/>
              </a:rPr>
              <a:t>ausge</a:t>
            </a:r>
            <a:r>
              <a:rPr lang="de-DE" sz="2400" dirty="0">
                <a:latin typeface="Times New Roman" panose="02020603050405020304" pitchFamily="18" charset="0"/>
                <a:cs typeface="Times New Roman" panose="02020603050405020304" pitchFamily="18" charset="0"/>
              </a:rPr>
              <a:t>-schlossen werden]</a:t>
            </a:r>
            <a:r>
              <a:rPr lang="de-DE" sz="2200" dirty="0">
                <a:latin typeface="Times New Roman" panose="02020603050405020304" pitchFamily="18" charset="0"/>
                <a:cs typeface="Times New Roman" panose="02020603050405020304" pitchFamily="18" charset="0"/>
              </a:rPr>
              <a:t>, „</a:t>
            </a:r>
            <a:r>
              <a:rPr lang="de-DE" sz="2200" dirty="0">
                <a:solidFill>
                  <a:srgbClr val="0070C0"/>
                </a:solidFill>
                <a:latin typeface="Times New Roman" panose="02020603050405020304" pitchFamily="18" charset="0"/>
                <a:cs typeface="Times New Roman" panose="02020603050405020304" pitchFamily="18" charset="0"/>
              </a:rPr>
              <a:t>weil sie nicht bekennen, dass die Eucharistie das Fleisch unseres Erlösers Jesus Christus ist, das für unsere Sünden gelitten hat und das der Vater in seiner Güte auferweckt hat</a:t>
            </a:r>
            <a:r>
              <a:rPr lang="de-DE" sz="2200" dirty="0">
                <a:latin typeface="Times New Roman" panose="02020603050405020304" pitchFamily="18" charset="0"/>
                <a:cs typeface="Times New Roman" panose="02020603050405020304" pitchFamily="18" charset="0"/>
              </a:rPr>
              <a:t>“ (</a:t>
            </a:r>
            <a:r>
              <a:rPr lang="de-DE" sz="2200" dirty="0" err="1">
                <a:latin typeface="Times New Roman" panose="02020603050405020304" pitchFamily="18" charset="0"/>
                <a:cs typeface="Times New Roman" panose="02020603050405020304" pitchFamily="18" charset="0"/>
              </a:rPr>
              <a:t>IgnSmyr</a:t>
            </a:r>
            <a:r>
              <a:rPr lang="de-DE" sz="2200" dirty="0">
                <a:latin typeface="Times New Roman" panose="02020603050405020304" pitchFamily="18" charset="0"/>
                <a:cs typeface="Times New Roman" panose="02020603050405020304" pitchFamily="18" charset="0"/>
              </a:rPr>
              <a:t> 6,2)</a:t>
            </a:r>
            <a:r>
              <a:rPr lang="de-CH" sz="2200" dirty="0">
                <a:latin typeface="Times New Roman" panose="02020603050405020304" pitchFamily="18" charset="0"/>
                <a:cs typeface="Times New Roman" panose="02020603050405020304" pitchFamily="18" charset="0"/>
              </a:rPr>
              <a:t>.</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179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EFE2B27C-39E2-B843-82CE-516A101DC02E}"/>
              </a:ext>
            </a:extLst>
          </p:cNvPr>
          <p:cNvSpPr>
            <a:spLocks noGrp="1"/>
          </p:cNvSpPr>
          <p:nvPr>
            <p:ph type="title"/>
          </p:nvPr>
        </p:nvSpPr>
        <p:spPr>
          <a:xfrm>
            <a:off x="1605738" y="783268"/>
            <a:ext cx="10264697" cy="1212102"/>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2. Mose 24</a:t>
            </a:r>
            <a:r>
              <a:rPr lang="de-DE" sz="4000" dirty="0" smtClean="0">
                <a:solidFill>
                  <a:srgbClr val="FFFFFF"/>
                </a:solidFill>
                <a:latin typeface="Times New Roman" panose="02020603050405020304" pitchFamily="18" charset="0"/>
                <a:cs typeface="Times New Roman" panose="02020603050405020304" pitchFamily="18" charset="0"/>
              </a:rPr>
              <a:t>, 6-11</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CF450355-F8AA-7946-BD79-CACD2925D9C4}"/>
              </a:ext>
            </a:extLst>
          </p:cNvPr>
          <p:cNvSpPr>
            <a:spLocks noGrp="1"/>
          </p:cNvSpPr>
          <p:nvPr>
            <p:ph idx="1"/>
          </p:nvPr>
        </p:nvSpPr>
        <p:spPr>
          <a:xfrm>
            <a:off x="1354272" y="2354089"/>
            <a:ext cx="9722347" cy="4057221"/>
          </a:xfrm>
        </p:spPr>
        <p:txBody>
          <a:bodyPr anchor="ctr">
            <a:normAutofit/>
          </a:bodyPr>
          <a:lstStyle/>
          <a:p>
            <a:pPr>
              <a:lnSpc>
                <a:spcPts val="3040"/>
              </a:lnSpc>
            </a:pPr>
            <a:r>
              <a:rPr lang="de-DE" sz="2200" dirty="0">
                <a:latin typeface="Times New Roman" panose="02020603050405020304" pitchFamily="18" charset="0"/>
                <a:cs typeface="Times New Roman" panose="02020603050405020304" pitchFamily="18" charset="0"/>
              </a:rPr>
              <a:t>„</a:t>
            </a:r>
            <a:r>
              <a:rPr lang="de-DE" sz="2200" dirty="0">
                <a:solidFill>
                  <a:srgbClr val="0070C0"/>
                </a:solidFill>
                <a:latin typeface="Times New Roman" panose="02020603050405020304" pitchFamily="18" charset="0"/>
                <a:cs typeface="Times New Roman" panose="02020603050405020304" pitchFamily="18" charset="0"/>
              </a:rPr>
              <a:t>Und Mose nahm die Hälfte des Blutes und tat es in Schalen, die [andere] Hälfte des Blutes aber sprengte er an den Altar. Und er nahm das Buch des Bundes und las es vor den Ohren des Volkes</a:t>
            </a:r>
            <a:r>
              <a:rPr lang="de-DE" sz="2200" dirty="0">
                <a:latin typeface="Times New Roman" panose="02020603050405020304" pitchFamily="18" charset="0"/>
                <a:cs typeface="Times New Roman" panose="02020603050405020304" pitchFamily="18" charset="0"/>
              </a:rPr>
              <a:t>. Und sie sagten: ‚Alles, was Jahwe geredet hat, wollen wir tun und gehorchen.‘ Darauf nahm Mose das Blut, besprengte damit das Volk und sagte: ‚Siehe, das Blut des Bundes, den Jahwe auf all diese Worte mit euch geschlossen hat!‘ </a:t>
            </a:r>
            <a:r>
              <a:rPr lang="de-DE" sz="2200" dirty="0">
                <a:solidFill>
                  <a:srgbClr val="0070C0"/>
                </a:solidFill>
                <a:latin typeface="Times New Roman" panose="02020603050405020304" pitchFamily="18" charset="0"/>
                <a:cs typeface="Times New Roman" panose="02020603050405020304" pitchFamily="18" charset="0"/>
              </a:rPr>
              <a:t>Da stiegen Mose und Aaron, </a:t>
            </a:r>
            <a:r>
              <a:rPr lang="de-DE" sz="2200" dirty="0" err="1">
                <a:solidFill>
                  <a:srgbClr val="0070C0"/>
                </a:solidFill>
                <a:latin typeface="Times New Roman" panose="02020603050405020304" pitchFamily="18" charset="0"/>
                <a:cs typeface="Times New Roman" panose="02020603050405020304" pitchFamily="18" charset="0"/>
              </a:rPr>
              <a:t>Nadab</a:t>
            </a:r>
            <a:r>
              <a:rPr lang="de-DE" sz="2200" dirty="0">
                <a:solidFill>
                  <a:srgbClr val="0070C0"/>
                </a:solidFill>
                <a:latin typeface="Times New Roman" panose="02020603050405020304" pitchFamily="18" charset="0"/>
                <a:cs typeface="Times New Roman" panose="02020603050405020304" pitchFamily="18" charset="0"/>
              </a:rPr>
              <a:t> und </a:t>
            </a:r>
            <a:r>
              <a:rPr lang="de-DE" sz="2200" dirty="0" err="1">
                <a:solidFill>
                  <a:srgbClr val="0070C0"/>
                </a:solidFill>
                <a:latin typeface="Times New Roman" panose="02020603050405020304" pitchFamily="18" charset="0"/>
                <a:cs typeface="Times New Roman" panose="02020603050405020304" pitchFamily="18" charset="0"/>
              </a:rPr>
              <a:t>Abihu</a:t>
            </a:r>
            <a:r>
              <a:rPr lang="de-DE" sz="2200" dirty="0">
                <a:solidFill>
                  <a:srgbClr val="0070C0"/>
                </a:solidFill>
                <a:latin typeface="Times New Roman" panose="02020603050405020304" pitchFamily="18" charset="0"/>
                <a:cs typeface="Times New Roman" panose="02020603050405020304" pitchFamily="18" charset="0"/>
              </a:rPr>
              <a:t> und siebzig von den Ältesten Israels hinauf, und sie sahen den Gott Israels. </a:t>
            </a:r>
            <a:r>
              <a:rPr lang="de-DE" sz="2200" dirty="0">
                <a:latin typeface="Times New Roman" panose="02020603050405020304" pitchFamily="18" charset="0"/>
                <a:cs typeface="Times New Roman" panose="02020603050405020304" pitchFamily="18" charset="0"/>
              </a:rPr>
              <a:t>Und unter seinen Füßen war es wie Arbeit in Saphirplatten und wie der Himmel selbst an Klarheit. Gegen die Edlen der Söhne Israel aber streckte er seine Hand nicht aus, </a:t>
            </a:r>
            <a:r>
              <a:rPr lang="de-DE" sz="2200" dirty="0">
                <a:solidFill>
                  <a:srgbClr val="0070C0"/>
                </a:solidFill>
                <a:latin typeface="Times New Roman" panose="02020603050405020304" pitchFamily="18" charset="0"/>
                <a:cs typeface="Times New Roman" panose="02020603050405020304" pitchFamily="18" charset="0"/>
              </a:rPr>
              <a:t>sondern sie schauten Gott und aßen und tranken</a:t>
            </a:r>
            <a:r>
              <a:rPr lang="de-DE"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7868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02700B9F-28D0-4A44-BCC1-EE2B168EFAE5}"/>
              </a:ext>
            </a:extLst>
          </p:cNvPr>
          <p:cNvSpPr>
            <a:spLocks noGrp="1"/>
          </p:cNvSpPr>
          <p:nvPr>
            <p:ph type="title"/>
          </p:nvPr>
        </p:nvSpPr>
        <p:spPr>
          <a:xfrm>
            <a:off x="1456990" y="800392"/>
            <a:ext cx="9766213" cy="1259636"/>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„Blut des Bundes“</a:t>
            </a:r>
          </a:p>
        </p:txBody>
      </p:sp>
      <p:sp>
        <p:nvSpPr>
          <p:cNvPr id="3" name="Inhaltsplatzhalter 2">
            <a:extLst>
              <a:ext uri="{FF2B5EF4-FFF2-40B4-BE49-F238E27FC236}">
                <a16:creationId xmlns:a16="http://schemas.microsoft.com/office/drawing/2014/main" xmlns="" id="{C649B5CF-5FD8-994D-A0DE-BF455F00FE66}"/>
              </a:ext>
            </a:extLst>
          </p:cNvPr>
          <p:cNvSpPr>
            <a:spLocks noGrp="1"/>
          </p:cNvSpPr>
          <p:nvPr>
            <p:ph idx="1"/>
          </p:nvPr>
        </p:nvSpPr>
        <p:spPr>
          <a:xfrm>
            <a:off x="1222645" y="2224704"/>
            <a:ext cx="9853975" cy="4633296"/>
          </a:xfrm>
        </p:spPr>
        <p:txBody>
          <a:bodyPr anchor="ctr">
            <a:normAutofit fontScale="77500" lnSpcReduction="20000"/>
          </a:bodyPr>
          <a:lstStyle/>
          <a:p>
            <a:pPr>
              <a:lnSpc>
                <a:spcPts val="2540"/>
              </a:lnSpc>
              <a:spcAft>
                <a:spcPts val="600"/>
              </a:spcAft>
            </a:pPr>
            <a:r>
              <a:rPr lang="de-DE" sz="2900" dirty="0" smtClean="0">
                <a:latin typeface="Times New Roman" panose="02020603050405020304" pitchFamily="18" charset="0"/>
                <a:cs typeface="Times New Roman" panose="02020603050405020304" pitchFamily="18" charset="0"/>
              </a:rPr>
              <a:t>Matthäus </a:t>
            </a:r>
            <a:r>
              <a:rPr lang="de-DE" sz="2900" dirty="0">
                <a:latin typeface="Times New Roman" panose="02020603050405020304" pitchFamily="18" charset="0"/>
                <a:cs typeface="Times New Roman" panose="02020603050405020304" pitchFamily="18" charset="0"/>
              </a:rPr>
              <a:t>26</a:t>
            </a:r>
            <a:r>
              <a:rPr lang="de-DE" sz="2900" dirty="0" smtClean="0">
                <a:latin typeface="Times New Roman" panose="02020603050405020304" pitchFamily="18" charset="0"/>
                <a:cs typeface="Times New Roman" panose="02020603050405020304" pitchFamily="18" charset="0"/>
              </a:rPr>
              <a:t>, 28</a:t>
            </a:r>
            <a:r>
              <a:rPr lang="de-DE" sz="2900" dirty="0">
                <a:latin typeface="Times New Roman" panose="02020603050405020304" pitchFamily="18" charset="0"/>
                <a:cs typeface="Times New Roman" panose="02020603050405020304" pitchFamily="18" charset="0"/>
              </a:rPr>
              <a:t>: „</a:t>
            </a:r>
            <a:r>
              <a:rPr lang="de-DE" sz="2900" dirty="0">
                <a:solidFill>
                  <a:srgbClr val="0070C0"/>
                </a:solidFill>
                <a:latin typeface="Times New Roman" panose="02020603050405020304" pitchFamily="18" charset="0"/>
                <a:cs typeface="Times New Roman" panose="02020603050405020304" pitchFamily="18" charset="0"/>
              </a:rPr>
              <a:t>Denn dies ist mein Blut des Bundes, das für viele vergossen wird zur Vergebung der Sünden</a:t>
            </a:r>
            <a:r>
              <a:rPr lang="de-DE" sz="2900" dirty="0">
                <a:latin typeface="Times New Roman" panose="02020603050405020304" pitchFamily="18" charset="0"/>
                <a:cs typeface="Times New Roman" panose="02020603050405020304" pitchFamily="18" charset="0"/>
              </a:rPr>
              <a:t>.“</a:t>
            </a:r>
          </a:p>
          <a:p>
            <a:pPr>
              <a:lnSpc>
                <a:spcPts val="2540"/>
              </a:lnSpc>
              <a:spcAft>
                <a:spcPts val="600"/>
              </a:spcAft>
            </a:pPr>
            <a:r>
              <a:rPr lang="de-DE" sz="2900" dirty="0">
                <a:latin typeface="Times New Roman" panose="02020603050405020304" pitchFamily="18" charset="0"/>
                <a:cs typeface="Times New Roman" panose="02020603050405020304" pitchFamily="18" charset="0"/>
              </a:rPr>
              <a:t>Vgl. Hebräer 9–10.</a:t>
            </a:r>
          </a:p>
          <a:p>
            <a:pPr>
              <a:lnSpc>
                <a:spcPts val="2540"/>
              </a:lnSpc>
              <a:spcAft>
                <a:spcPts val="600"/>
              </a:spcAft>
            </a:pPr>
            <a:r>
              <a:rPr lang="de-DE" sz="2900" dirty="0" smtClean="0">
                <a:latin typeface="Times New Roman" panose="02020603050405020304" pitchFamily="18" charset="0"/>
                <a:cs typeface="Times New Roman" panose="02020603050405020304" pitchFamily="18" charset="0"/>
              </a:rPr>
              <a:t>Hebräer </a:t>
            </a:r>
            <a:r>
              <a:rPr lang="de-DE" sz="2900" dirty="0">
                <a:latin typeface="Times New Roman" panose="02020603050405020304" pitchFamily="18" charset="0"/>
                <a:cs typeface="Times New Roman" panose="02020603050405020304" pitchFamily="18" charset="0"/>
              </a:rPr>
              <a:t>10</a:t>
            </a:r>
            <a:r>
              <a:rPr lang="de-DE" sz="2900" dirty="0" smtClean="0">
                <a:latin typeface="Times New Roman" panose="02020603050405020304" pitchFamily="18" charset="0"/>
                <a:cs typeface="Times New Roman" panose="02020603050405020304" pitchFamily="18" charset="0"/>
              </a:rPr>
              <a:t>, 29</a:t>
            </a:r>
            <a:r>
              <a:rPr lang="de-DE" sz="2900" dirty="0">
                <a:latin typeface="Times New Roman" panose="02020603050405020304" pitchFamily="18" charset="0"/>
                <a:cs typeface="Times New Roman" panose="02020603050405020304" pitchFamily="18" charset="0"/>
              </a:rPr>
              <a:t>: „Wieviel schlimmere Strafe, meint ihr, wird der verdienen, der den Sohn Gottes mit Füßen getreten </a:t>
            </a:r>
            <a:r>
              <a:rPr lang="de-DE" sz="2900" dirty="0">
                <a:solidFill>
                  <a:srgbClr val="0070C0"/>
                </a:solidFill>
                <a:latin typeface="Times New Roman" panose="02020603050405020304" pitchFamily="18" charset="0"/>
                <a:cs typeface="Times New Roman" panose="02020603050405020304" pitchFamily="18" charset="0"/>
              </a:rPr>
              <a:t>und das Blut des Bundes, durch das er geheiligt wurde, für gemein geachtet und den Geist der Gnade geschmäht hat</a:t>
            </a:r>
            <a:r>
              <a:rPr lang="de-DE" sz="2900" dirty="0">
                <a:latin typeface="Times New Roman" panose="02020603050405020304" pitchFamily="18" charset="0"/>
                <a:cs typeface="Times New Roman" panose="02020603050405020304" pitchFamily="18" charset="0"/>
              </a:rPr>
              <a:t>?“</a:t>
            </a:r>
          </a:p>
          <a:p>
            <a:pPr>
              <a:lnSpc>
                <a:spcPts val="2540"/>
              </a:lnSpc>
              <a:spcAft>
                <a:spcPts val="600"/>
              </a:spcAft>
            </a:pPr>
            <a:r>
              <a:rPr lang="de-DE" sz="2900" dirty="0" smtClean="0">
                <a:latin typeface="Times New Roman" panose="02020603050405020304" pitchFamily="18" charset="0"/>
                <a:cs typeface="Times New Roman" panose="02020603050405020304" pitchFamily="18" charset="0"/>
              </a:rPr>
              <a:t>Hebräer </a:t>
            </a:r>
            <a:r>
              <a:rPr lang="de-DE" sz="2900" dirty="0">
                <a:latin typeface="Times New Roman" panose="02020603050405020304" pitchFamily="18" charset="0"/>
                <a:cs typeface="Times New Roman" panose="02020603050405020304" pitchFamily="18" charset="0"/>
              </a:rPr>
              <a:t>12</a:t>
            </a:r>
            <a:r>
              <a:rPr lang="de-DE" sz="2900" dirty="0" smtClean="0">
                <a:latin typeface="Times New Roman" panose="02020603050405020304" pitchFamily="18" charset="0"/>
                <a:cs typeface="Times New Roman" panose="02020603050405020304" pitchFamily="18" charset="0"/>
              </a:rPr>
              <a:t>, 22-24</a:t>
            </a:r>
            <a:r>
              <a:rPr lang="de-DE" sz="2900" dirty="0">
                <a:latin typeface="Times New Roman" panose="02020603050405020304" pitchFamily="18" charset="0"/>
                <a:cs typeface="Times New Roman" panose="02020603050405020304" pitchFamily="18" charset="0"/>
              </a:rPr>
              <a:t>: „Sondern ihr seid zum Berg Zion und zur Stadt des lebendigen Gottes, dem himmlischen Jerusalem, gekommen; und zu Myriaden von Engeln, einer Festversammlung;  und zu der Gemeinde der Erstgeborenen, die in den Himmeln angeschrieben sind; und zu Gott, dem Richter aller; und zu den Geistern der vollendeten Gerechten; und </a:t>
            </a:r>
            <a:r>
              <a:rPr lang="de-DE" sz="2900" dirty="0">
                <a:solidFill>
                  <a:srgbClr val="0070C0"/>
                </a:solidFill>
                <a:latin typeface="Times New Roman" panose="02020603050405020304" pitchFamily="18" charset="0"/>
                <a:cs typeface="Times New Roman" panose="02020603050405020304" pitchFamily="18" charset="0"/>
              </a:rPr>
              <a:t>zu Jesus, dem Mittler eines neuen Bundes; und zum Blut der Besprengung</a:t>
            </a:r>
            <a:r>
              <a:rPr lang="de-DE" sz="2900" dirty="0">
                <a:latin typeface="Times New Roman" panose="02020603050405020304" pitchFamily="18" charset="0"/>
                <a:cs typeface="Times New Roman" panose="02020603050405020304" pitchFamily="18" charset="0"/>
              </a:rPr>
              <a:t>, das besser redet als [das Blut] Abels.“</a:t>
            </a:r>
          </a:p>
          <a:p>
            <a:endParaRPr lang="de-DE" sz="1700" dirty="0"/>
          </a:p>
        </p:txBody>
      </p:sp>
    </p:spTree>
    <p:extLst>
      <p:ext uri="{BB962C8B-B14F-4D97-AF65-F5344CB8AC3E}">
        <p14:creationId xmlns:p14="http://schemas.microsoft.com/office/powerpoint/2010/main" val="28034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xmlns="" id="{A69E2A3B-219A-7746-98FA-28E900500A14}"/>
              </a:ext>
            </a:extLst>
          </p:cNvPr>
          <p:cNvSpPr>
            <a:spLocks noGrp="1"/>
          </p:cNvSpPr>
          <p:nvPr>
            <p:ph type="title"/>
          </p:nvPr>
        </p:nvSpPr>
        <p:spPr>
          <a:xfrm>
            <a:off x="1629103" y="800392"/>
            <a:ext cx="9594100" cy="1254152"/>
          </a:xfrm>
        </p:spPr>
        <p:txBody>
          <a:bodyPr>
            <a:normAutofit/>
          </a:bodyPr>
          <a:lstStyle/>
          <a:p>
            <a:r>
              <a:rPr lang="de-DE" sz="4000" dirty="0">
                <a:solidFill>
                  <a:srgbClr val="FFFFFF"/>
                </a:solidFill>
                <a:latin typeface="Times New Roman" panose="02020603050405020304" pitchFamily="18" charset="0"/>
                <a:cs typeface="Times New Roman" panose="02020603050405020304" pitchFamily="18" charset="0"/>
              </a:rPr>
              <a:t>Lukas 22</a:t>
            </a:r>
            <a:r>
              <a:rPr lang="de-DE" sz="4000" dirty="0" smtClean="0">
                <a:solidFill>
                  <a:srgbClr val="FFFFFF"/>
                </a:solidFill>
                <a:latin typeface="Times New Roman" panose="02020603050405020304" pitchFamily="18" charset="0"/>
                <a:cs typeface="Times New Roman" panose="02020603050405020304" pitchFamily="18" charset="0"/>
              </a:rPr>
              <a:t>, 14-20</a:t>
            </a:r>
            <a:endParaRPr lang="de-DE" sz="4000" dirty="0">
              <a:solidFill>
                <a:srgbClr val="FFFFFF"/>
              </a:solidFill>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xmlns="" id="{0020C384-D526-7344-B89C-4BF0E4E2D6EA}"/>
              </a:ext>
            </a:extLst>
          </p:cNvPr>
          <p:cNvSpPr>
            <a:spLocks noGrp="1"/>
          </p:cNvSpPr>
          <p:nvPr>
            <p:ph idx="1"/>
          </p:nvPr>
        </p:nvSpPr>
        <p:spPr>
          <a:xfrm>
            <a:off x="1354272" y="2354089"/>
            <a:ext cx="9722347" cy="4204366"/>
          </a:xfrm>
        </p:spPr>
        <p:txBody>
          <a:bodyPr anchor="ctr">
            <a:normAutofit/>
          </a:bodyPr>
          <a:lstStyle/>
          <a:p>
            <a:pPr>
              <a:lnSpc>
                <a:spcPts val="3240"/>
              </a:lnSpc>
            </a:pPr>
            <a:r>
              <a:rPr lang="de-DE" sz="2200" dirty="0">
                <a:latin typeface="Times New Roman" panose="02020603050405020304" pitchFamily="18" charset="0"/>
                <a:cs typeface="Times New Roman" panose="02020603050405020304" pitchFamily="18" charset="0"/>
              </a:rPr>
              <a:t>„Und als die Stunde gekommen war, legte er sich zu Tisch und die Apostel mit ihm. Und er sprach zu ihnen: ‚Ich habe mich sehr gesehnt, dieses Passah mit euch zu essen, ehe ich leide. </a:t>
            </a:r>
            <a:r>
              <a:rPr lang="de-DE" sz="2200" dirty="0">
                <a:solidFill>
                  <a:srgbClr val="0070C0"/>
                </a:solidFill>
                <a:latin typeface="Times New Roman" panose="02020603050405020304" pitchFamily="18" charset="0"/>
                <a:cs typeface="Times New Roman" panose="02020603050405020304" pitchFamily="18" charset="0"/>
              </a:rPr>
              <a:t>Denn ich sage euch, dass ich es gewiss nicht [mehr] essen werde, bis es erfüllt sein wird in der Königsherrschaft Gottes</a:t>
            </a:r>
            <a:r>
              <a:rPr lang="de-DE" sz="2200" dirty="0">
                <a:latin typeface="Times New Roman" panose="02020603050405020304" pitchFamily="18" charset="0"/>
                <a:cs typeface="Times New Roman" panose="02020603050405020304" pitchFamily="18" charset="0"/>
              </a:rPr>
              <a:t>.‘ Und er nahm einen Kelch, dankte und sprach: ‚Nehmt diesen und teilt ihn unter euch! Denn ich sage euch, dass ich nicht von dem Gewächs des Weinstocks trinken werde, bis die Königsherrschaft Gottes kommt.‘ Und er nahm Brot, dankte, brach und gab es ihnen und sprach: ‚Dies ist mein Leib, der für euch gegeben wird. Dies tut zu meiner Erinnerung!‘ Ebenso auch den Kelch nach dem Mahl und sagte: ‚Dieser Kelch ist der neue Bund in meinem Blut, das für euch vergossen wird.‘“</a:t>
            </a:r>
          </a:p>
        </p:txBody>
      </p:sp>
    </p:spTree>
    <p:extLst>
      <p:ext uri="{BB962C8B-B14F-4D97-AF65-F5344CB8AC3E}">
        <p14:creationId xmlns:p14="http://schemas.microsoft.com/office/powerpoint/2010/main" val="36919096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1546</Words>
  <Application>Microsoft Office PowerPoint</Application>
  <PresentationFormat>Benutzerdefiniert</PresentationFormat>
  <Paragraphs>40</Paragraphs>
  <Slides>17</Slides>
  <Notes>0</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Office</vt:lpstr>
      <vt:lpstr>1. Korinther 11, 17-34 Erbauende und störende Faktoren bei der Feier des Mahles Jesu</vt:lpstr>
      <vt:lpstr>1. Korinther 11, 17-19</vt:lpstr>
      <vt:lpstr>1. Korinther 11, 20-22</vt:lpstr>
      <vt:lpstr>PowerPoint-Präsentation</vt:lpstr>
      <vt:lpstr>1. Korinther 11, 23-26</vt:lpstr>
      <vt:lpstr>2. Mose 12, 13-14</vt:lpstr>
      <vt:lpstr>2. Mose 24, 6-11</vt:lpstr>
      <vt:lpstr>„Blut des Bundes“</vt:lpstr>
      <vt:lpstr>Lukas 22, 14-20</vt:lpstr>
      <vt:lpstr>Jesaja 25, 6-8</vt:lpstr>
      <vt:lpstr>PowerPoint-Präsentation</vt:lpstr>
      <vt:lpstr>1. Korinther 11, 27-32</vt:lpstr>
      <vt:lpstr>„Kein Unbeschnittener …“</vt:lpstr>
      <vt:lpstr>„Kein Unbeschnittener …“</vt:lpstr>
      <vt:lpstr>3. Mose 10, 8-13</vt:lpstr>
      <vt:lpstr>PowerPoint-Präsentation</vt:lpstr>
      <vt:lpstr>1. Korinther 11, 33-34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Feier des Mahles Jesu - Erbauende und störende Faktoren bei der Feier des Mahles Jesu</dc:title>
  <dc:creator>Jacob Thiessen</dc:creator>
  <cp:lastModifiedBy>Me</cp:lastModifiedBy>
  <cp:revision>136</cp:revision>
  <cp:lastPrinted>2022-04-15T07:09:25Z</cp:lastPrinted>
  <dcterms:created xsi:type="dcterms:W3CDTF">2022-02-27T17:49:54Z</dcterms:created>
  <dcterms:modified xsi:type="dcterms:W3CDTF">2022-04-21T10:05:20Z</dcterms:modified>
</cp:coreProperties>
</file>