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6" r:id="rId1"/>
  </p:sldMasterIdLst>
  <p:sldIdLst>
    <p:sldId id="256" r:id="rId2"/>
    <p:sldId id="258" r:id="rId3"/>
    <p:sldId id="257" r:id="rId4"/>
    <p:sldId id="259" r:id="rId5"/>
    <p:sldId id="271" r:id="rId6"/>
    <p:sldId id="260" r:id="rId7"/>
    <p:sldId id="274" r:id="rId8"/>
    <p:sldId id="261" r:id="rId9"/>
    <p:sldId id="284" r:id="rId10"/>
    <p:sldId id="276" r:id="rId11"/>
    <p:sldId id="285" r:id="rId12"/>
    <p:sldId id="264" r:id="rId13"/>
    <p:sldId id="272" r:id="rId14"/>
    <p:sldId id="262" r:id="rId15"/>
    <p:sldId id="266" r:id="rId16"/>
    <p:sldId id="270" r:id="rId17"/>
    <p:sldId id="277" r:id="rId18"/>
    <p:sldId id="265" r:id="rId19"/>
    <p:sldId id="273" r:id="rId20"/>
    <p:sldId id="263" r:id="rId21"/>
    <p:sldId id="267" r:id="rId22"/>
    <p:sldId id="269" r:id="rId23"/>
    <p:sldId id="268" r:id="rId24"/>
    <p:sldId id="279" r:id="rId25"/>
    <p:sldId id="278" r:id="rId26"/>
    <p:sldId id="280" r:id="rId27"/>
    <p:sldId id="281" r:id="rId28"/>
    <p:sldId id="282" r:id="rId29"/>
    <p:sldId id="283" r:id="rId3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7"/>
    <p:restoredTop sz="94631"/>
  </p:normalViewPr>
  <p:slideViewPr>
    <p:cSldViewPr snapToGrid="0" snapToObjects="1">
      <p:cViewPr>
        <p:scale>
          <a:sx n="128" d="100"/>
          <a:sy n="128" d="100"/>
        </p:scale>
        <p:origin x="-10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de-DE"/>
              <a:t>Mastertitelformat bearbeiten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a:xfrm>
            <a:off x="5332412" y="5883275"/>
            <a:ext cx="4324044" cy="365125"/>
          </a:xfrm>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auf Platzhalter ziehen oder durch Klicken auf Symbol hinzufügen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702A706A-7F87-0B45-8B02-440CF14A6043}" type="datetimeFigureOut">
              <a:rPr lang="de-DE" smtClean="0"/>
              <a:t>20.01.2018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extLst>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a:xfrm>
            <a:off x="10951856" y="5867131"/>
            <a:ext cx="551167" cy="365125"/>
          </a:xfrm>
        </p:spPr>
        <p:txBody>
          <a:bodyPr/>
          <a:lstStyle/>
          <a:p>
            <a:fld id="{7BD6BEF8-142E-B345-98B4-07717B33BB93}"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02A706A-7F87-0B45-8B02-440CF14A6043}" type="datetimeFigureOut">
              <a:rPr lang="de-DE" smtClean="0"/>
              <a:t>20.01.2018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extLst>
    <p:ext uri="{DCECCB84-F9BA-43D5-87BE-67443E8EF086}">
      <p15:sldGuideLst xmlns:p15="http://schemas.microsoft.com/office/powerpoint/2012/main" xmlns=""/>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de-DE"/>
              <a:t>Mastertitelformat bearbeiten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02A706A-7F87-0B45-8B02-440CF14A6043}" type="datetimeFigureOut">
              <a:rPr lang="de-DE" smtClean="0"/>
              <a:t>20.01.2018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702A706A-7F87-0B45-8B02-440CF14A6043}" type="datetimeFigureOut">
              <a:rPr lang="de-DE" smtClean="0"/>
              <a:t>20.01.2018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702A706A-7F87-0B45-8B02-440CF14A6043}" type="datetimeFigureOut">
              <a:rPr lang="de-DE" smtClean="0"/>
              <a:t>20.01.2018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2A706A-7F87-0B45-8B02-440CF14A6043}" type="datetimeFigureOut">
              <a:rPr lang="de-DE" smtClean="0"/>
              <a:t>20.01.2018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de-DE"/>
              <a:t>Mastertitelformat bearbeiten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702A706A-7F87-0B45-8B02-440CF14A6043}" type="datetimeFigureOut">
              <a:rPr lang="de-DE" smtClean="0"/>
              <a:t>20.01.2018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auf Platzhalter ziehen oder durch Klicken auf Symbol hinzufügen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702A706A-7F87-0B45-8B02-440CF14A6043}" type="datetimeFigureOut">
              <a:rPr lang="de-DE" smtClean="0"/>
              <a:t>20.01.2018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BD6BEF8-142E-B345-98B4-07717B33BB93}"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02A706A-7F87-0B45-8B02-440CF14A6043}" type="datetimeFigureOut">
              <a:rPr lang="de-DE" smtClean="0"/>
              <a:t>20.01.2018</a:t>
            </a:fld>
            <a:endParaRPr lang="de-D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de-D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BD6BEF8-142E-B345-98B4-07717B33BB93}" type="slidenum">
              <a:rPr lang="de-DE" smtClean="0"/>
              <a:t>‹Nr.›</a:t>
            </a:fld>
            <a:endParaRPr lang="de-DE"/>
          </a:p>
        </p:txBody>
      </p:sp>
    </p:spTree>
    <p:extLst>
      <p:ext uri="{BB962C8B-B14F-4D97-AF65-F5344CB8AC3E}">
        <p14:creationId xmlns:p14="http://schemas.microsoft.com/office/powerpoint/2010/main" val="1153417107"/>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524933"/>
            <a:ext cx="10668000" cy="2413000"/>
          </a:xfrm>
        </p:spPr>
        <p:txBody>
          <a:bodyPr>
            <a:normAutofit/>
          </a:bodyPr>
          <a:lstStyle/>
          <a:p>
            <a:pPr algn="ctr"/>
            <a:r>
              <a:rPr lang="de-DE" b="1" dirty="0"/>
              <a:t>Kinder des Lichts sein</a:t>
            </a:r>
            <a:br>
              <a:rPr lang="de-DE" b="1" dirty="0"/>
            </a:br>
            <a:r>
              <a:rPr lang="de-DE" b="1" dirty="0"/>
              <a:t>(1. </a:t>
            </a:r>
            <a:r>
              <a:rPr lang="de-DE" b="1" dirty="0" err="1"/>
              <a:t>Thess</a:t>
            </a:r>
            <a:r>
              <a:rPr lang="de-DE" b="1" dirty="0"/>
              <a:t> 5,4-8)</a:t>
            </a:r>
            <a:r>
              <a:rPr lang="de-DE" dirty="0">
                <a:effectLst/>
              </a:rPr>
              <a:t> </a:t>
            </a:r>
            <a:endParaRPr lang="de-DE" dirty="0"/>
          </a:p>
        </p:txBody>
      </p:sp>
      <p:sp>
        <p:nvSpPr>
          <p:cNvPr id="3" name="Untertitel 2"/>
          <p:cNvSpPr>
            <a:spLocks noGrp="1"/>
          </p:cNvSpPr>
          <p:nvPr>
            <p:ph type="subTitle" idx="1"/>
          </p:nvPr>
        </p:nvSpPr>
        <p:spPr/>
        <p:txBody>
          <a:bodyPr>
            <a:normAutofit/>
          </a:bodyPr>
          <a:lstStyle/>
          <a:p>
            <a:endParaRPr lang="de-DE" dirty="0"/>
          </a:p>
          <a:p>
            <a:pPr algn="ctr"/>
            <a:r>
              <a:rPr lang="de-DE" dirty="0"/>
              <a:t>Prof. Dr. </a:t>
            </a:r>
            <a:r>
              <a:rPr lang="de-DE"/>
              <a:t>Jacob </a:t>
            </a:r>
            <a:r>
              <a:rPr lang="de-DE" dirty="0"/>
              <a:t>Thiessen</a:t>
            </a:r>
          </a:p>
        </p:txBody>
      </p:sp>
    </p:spTree>
    <p:extLst>
      <p:ext uri="{BB962C8B-B14F-4D97-AF65-F5344CB8AC3E}">
        <p14:creationId xmlns:p14="http://schemas.microsoft.com/office/powerpoint/2010/main" val="442348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1. Johannes 1,5-9</a:t>
            </a:r>
          </a:p>
        </p:txBody>
      </p:sp>
      <p:sp>
        <p:nvSpPr>
          <p:cNvPr id="3" name="Inhaltsplatzhalter 2"/>
          <p:cNvSpPr>
            <a:spLocks noGrp="1"/>
          </p:cNvSpPr>
          <p:nvPr>
            <p:ph idx="1"/>
          </p:nvPr>
        </p:nvSpPr>
        <p:spPr>
          <a:xfrm>
            <a:off x="1689315" y="1058238"/>
            <a:ext cx="9918484" cy="4970029"/>
          </a:xfrm>
        </p:spPr>
        <p:txBody>
          <a:bodyPr>
            <a:normAutofit/>
          </a:bodyPr>
          <a:lstStyle/>
          <a:p>
            <a:pPr marL="0" indent="0">
              <a:lnSpc>
                <a:spcPts val="3280"/>
              </a:lnSpc>
              <a:buNone/>
            </a:pPr>
            <a:r>
              <a:rPr lang="de-DE" dirty="0">
                <a:effectLst/>
              </a:rPr>
              <a:t> </a:t>
            </a:r>
            <a:r>
              <a:rPr lang="de-DE" sz="2600" dirty="0"/>
              <a:t>„Und dies ist die Botschaft, die wir von ihm gehört haben und euch verkündigen, [nämlich] </a:t>
            </a:r>
            <a:r>
              <a:rPr lang="de-DE" sz="2600" dirty="0">
                <a:solidFill>
                  <a:srgbClr val="0070C0"/>
                </a:solidFill>
              </a:rPr>
              <a:t>dass Gott Licht ist und gar keine Finsternis in ihm ist</a:t>
            </a:r>
            <a:r>
              <a:rPr lang="de-DE" sz="2600" dirty="0"/>
              <a:t>. Wenn wir sagen, dass wir Gemeinschaft mit ihm haben, und wandeln in der Finsternis, lügen wir und tun nicht die Wahrheit. </a:t>
            </a:r>
            <a:r>
              <a:rPr lang="de-DE" sz="2600" dirty="0">
                <a:solidFill>
                  <a:srgbClr val="0070C0"/>
                </a:solidFill>
              </a:rPr>
              <a:t>Wenn wir aber im Licht wandeln, wie er im Licht ist, haben wir Gemeinschaft miteinander, und das Blut Jesu, seines Sohnes, reinigt uns von jeder Sünde.</a:t>
            </a:r>
            <a:r>
              <a:rPr lang="de-DE" sz="2600" dirty="0"/>
              <a:t> Wenn wir sagen, dass wir keine Sünde haben, betrügen wir uns selbst, und die Wahrheit ist nicht in uns. </a:t>
            </a:r>
            <a:r>
              <a:rPr lang="de-DE" sz="2600" dirty="0">
                <a:solidFill>
                  <a:srgbClr val="0070C0"/>
                </a:solidFill>
              </a:rPr>
              <a:t>Wenn wir unsere Sünden bekennen, ist er treu und gerecht, dass er uns die Sünden vergibt und uns reinigt von jeder Ungerechtigkeit.</a:t>
            </a:r>
            <a:r>
              <a:rPr lang="de-DE" sz="2600" dirty="0"/>
              <a:t>“</a:t>
            </a:r>
          </a:p>
        </p:txBody>
      </p:sp>
    </p:spTree>
    <p:extLst>
      <p:ext uri="{BB962C8B-B14F-4D97-AF65-F5344CB8AC3E}">
        <p14:creationId xmlns:p14="http://schemas.microsoft.com/office/powerpoint/2010/main" val="182707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D3EF288-68E2-0149-8C08-6F8BBD6D1941}"/>
              </a:ext>
            </a:extLst>
          </p:cNvPr>
          <p:cNvSpPr>
            <a:spLocks noGrp="1"/>
          </p:cNvSpPr>
          <p:nvPr>
            <p:ph type="title"/>
          </p:nvPr>
        </p:nvSpPr>
        <p:spPr>
          <a:xfrm>
            <a:off x="1858297" y="265470"/>
            <a:ext cx="9747965" cy="1017639"/>
          </a:xfrm>
        </p:spPr>
        <p:txBody>
          <a:bodyPr/>
          <a:lstStyle/>
          <a:p>
            <a:r>
              <a:rPr lang="de-DE" dirty="0"/>
              <a:t>1. Kind des Lichts – wie wird man das?</a:t>
            </a:r>
          </a:p>
        </p:txBody>
      </p:sp>
      <p:sp>
        <p:nvSpPr>
          <p:cNvPr id="3" name="Inhaltsplatzhalter 2">
            <a:extLst>
              <a:ext uri="{FF2B5EF4-FFF2-40B4-BE49-F238E27FC236}">
                <a16:creationId xmlns:a16="http://schemas.microsoft.com/office/drawing/2014/main" xmlns="" id="{8EBFF07D-17B3-D54A-A3C3-F161CF40BCDE}"/>
              </a:ext>
            </a:extLst>
          </p:cNvPr>
          <p:cNvSpPr>
            <a:spLocks noGrp="1"/>
          </p:cNvSpPr>
          <p:nvPr>
            <p:ph idx="1"/>
          </p:nvPr>
        </p:nvSpPr>
        <p:spPr>
          <a:xfrm>
            <a:off x="1533832" y="1651819"/>
            <a:ext cx="9866672" cy="4203291"/>
          </a:xfrm>
        </p:spPr>
        <p:txBody>
          <a:bodyPr>
            <a:normAutofit fontScale="92500"/>
          </a:bodyPr>
          <a:lstStyle/>
          <a:p>
            <a:pPr>
              <a:lnSpc>
                <a:spcPts val="4320"/>
              </a:lnSpc>
              <a:spcAft>
                <a:spcPts val="1200"/>
              </a:spcAft>
            </a:pPr>
            <a:r>
              <a:rPr lang="de-DE" sz="3200" dirty="0"/>
              <a:t>Ist dein Leben durch Jesus Christus hell geworden?</a:t>
            </a:r>
          </a:p>
          <a:p>
            <a:pPr marL="850950" lvl="1" indent="-501750">
              <a:lnSpc>
                <a:spcPts val="4320"/>
              </a:lnSpc>
              <a:spcAft>
                <a:spcPts val="1200"/>
              </a:spcAft>
              <a:buFont typeface="Symbol" pitchFamily="2" charset="2"/>
              <a:buChar char="-"/>
            </a:pPr>
            <a:r>
              <a:rPr lang="de-DE" sz="3200" dirty="0"/>
              <a:t> Sünden bekennen und um Vergebung bitten (vgl. 1. Johannes 1,9).</a:t>
            </a:r>
          </a:p>
          <a:p>
            <a:pPr marL="850950" lvl="1" indent="-501750">
              <a:lnSpc>
                <a:spcPts val="4320"/>
              </a:lnSpc>
              <a:spcAft>
                <a:spcPts val="1200"/>
              </a:spcAft>
              <a:buFont typeface="Symbol" pitchFamily="2" charset="2"/>
              <a:buChar char="-"/>
            </a:pPr>
            <a:r>
              <a:rPr lang="de-DE" sz="3200" dirty="0"/>
              <a:t> Jesus aufnehmen; an ihn glauben (vgl. Johannes 1,12).</a:t>
            </a:r>
          </a:p>
          <a:p>
            <a:pPr marL="850950" lvl="1" indent="-501750">
              <a:lnSpc>
                <a:spcPts val="4320"/>
              </a:lnSpc>
              <a:spcAft>
                <a:spcPts val="1200"/>
              </a:spcAft>
              <a:buFont typeface="Symbol" pitchFamily="2" charset="2"/>
              <a:buChar char="-"/>
            </a:pPr>
            <a:r>
              <a:rPr lang="de-DE" sz="3200" dirty="0"/>
              <a:t> Jesus Herr sein lassen (vgl. Römer 6,12ff.).</a:t>
            </a:r>
          </a:p>
          <a:p>
            <a:pPr lvl="1"/>
            <a:endParaRPr lang="de-DE" sz="3200" dirty="0"/>
          </a:p>
        </p:txBody>
      </p:sp>
    </p:spTree>
    <p:extLst>
      <p:ext uri="{BB962C8B-B14F-4D97-AF65-F5344CB8AC3E}">
        <p14:creationId xmlns:p14="http://schemas.microsoft.com/office/powerpoint/2010/main" val="1916674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endParaRPr lang="de-DE" dirty="0"/>
          </a:p>
        </p:txBody>
      </p:sp>
      <p:sp>
        <p:nvSpPr>
          <p:cNvPr id="3" name="Inhaltsplatzhalter 2"/>
          <p:cNvSpPr>
            <a:spLocks noGrp="1"/>
          </p:cNvSpPr>
          <p:nvPr>
            <p:ph idx="1"/>
          </p:nvPr>
        </p:nvSpPr>
        <p:spPr>
          <a:xfrm>
            <a:off x="838200" y="1181528"/>
            <a:ext cx="10515600" cy="4995435"/>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indent="0">
              <a:buNone/>
            </a:pPr>
            <a:endParaRPr lang="de-DE" dirty="0"/>
          </a:p>
          <a:p>
            <a:pPr marL="0" indent="0" algn="ctr">
              <a:buNone/>
            </a:pPr>
            <a:r>
              <a:rPr lang="de-DE" sz="4000" dirty="0"/>
              <a:t>2. Kind des Lichts – was beinhaltet das?</a:t>
            </a:r>
          </a:p>
          <a:p>
            <a:pPr marL="0" marR="0" lvl="0" indent="0" defTabSz="914400" eaLnBrk="1" fontAlgn="auto" latinLnBrk="0" hangingPunct="1">
              <a:lnSpc>
                <a:spcPct val="100000"/>
              </a:lnSpc>
              <a:spcBef>
                <a:spcPts val="0"/>
              </a:spcBef>
              <a:spcAft>
                <a:spcPts val="0"/>
              </a:spcAft>
              <a:buClrTx/>
              <a:buSzTx/>
              <a:buFontTx/>
              <a:buNone/>
              <a:tabLst/>
              <a:defRPr/>
            </a:pPr>
            <a:endParaRPr lang="de-DE" sz="4000"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2052745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1. Thessalonicher 5,6-7</a:t>
            </a:r>
          </a:p>
        </p:txBody>
      </p:sp>
      <p:sp>
        <p:nvSpPr>
          <p:cNvPr id="3" name="Inhaltsplatzhalter 2"/>
          <p:cNvSpPr>
            <a:spLocks noGrp="1"/>
          </p:cNvSpPr>
          <p:nvPr>
            <p:ph idx="1"/>
          </p:nvPr>
        </p:nvSpPr>
        <p:spPr>
          <a:xfrm>
            <a:off x="1565329" y="1782305"/>
            <a:ext cx="9788470" cy="4394659"/>
          </a:xfrm>
        </p:spPr>
        <p:txBody>
          <a:bodyPr>
            <a:normAutofit/>
          </a:bodyPr>
          <a:lstStyle/>
          <a:p>
            <a:pPr marL="0" indent="0">
              <a:lnSpc>
                <a:spcPts val="3960"/>
              </a:lnSpc>
              <a:buNone/>
            </a:pPr>
            <a:r>
              <a:rPr lang="de-DE" sz="3200" dirty="0"/>
              <a:t>„Also lasst uns nun nicht schlafen wie die übrigen, sondern wachen und nüchtern sein. Denn die da schlafen, schlafen bei Nacht, und die da betrunken sind, sind bei Nacht betrunken.“</a:t>
            </a:r>
            <a:r>
              <a:rPr lang="de-DE" sz="3200" dirty="0">
                <a:effectLst/>
              </a:rPr>
              <a:t> </a:t>
            </a:r>
            <a:endParaRPr lang="de-DE" sz="3200" dirty="0"/>
          </a:p>
        </p:txBody>
      </p:sp>
    </p:spTree>
    <p:extLst>
      <p:ext uri="{BB962C8B-B14F-4D97-AF65-F5344CB8AC3E}">
        <p14:creationId xmlns:p14="http://schemas.microsoft.com/office/powerpoint/2010/main" val="1866738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2. Kind des Lichts – was beinhaltet das?</a:t>
            </a:r>
          </a:p>
        </p:txBody>
      </p:sp>
      <p:sp>
        <p:nvSpPr>
          <p:cNvPr id="3" name="Inhaltsplatzhalter 2"/>
          <p:cNvSpPr>
            <a:spLocks noGrp="1"/>
          </p:cNvSpPr>
          <p:nvPr>
            <p:ph idx="1"/>
          </p:nvPr>
        </p:nvSpPr>
        <p:spPr>
          <a:xfrm>
            <a:off x="1735810" y="1270861"/>
            <a:ext cx="9617990" cy="4906102"/>
          </a:xfrm>
        </p:spPr>
        <p:txBody>
          <a:bodyPr>
            <a:normAutofit/>
          </a:bodyPr>
          <a:lstStyle/>
          <a:p>
            <a:r>
              <a:rPr lang="de-DE" sz="2800" dirty="0" err="1">
                <a:effectLst/>
              </a:rPr>
              <a:t>Dionysuskult</a:t>
            </a:r>
            <a:r>
              <a:rPr lang="de-DE" sz="2800" dirty="0">
                <a:effectLst/>
              </a:rPr>
              <a:t> in </a:t>
            </a:r>
            <a:r>
              <a:rPr lang="de-DE" sz="2800" dirty="0" err="1"/>
              <a:t>Thessalonich</a:t>
            </a:r>
            <a:r>
              <a:rPr lang="de-DE" sz="2800" dirty="0">
                <a:effectLst/>
              </a:rPr>
              <a:t>: Rauschfeste um Mitternacht.</a:t>
            </a:r>
          </a:p>
          <a:p>
            <a:endParaRPr lang="de-DE" sz="2800" dirty="0">
              <a:effectLst/>
            </a:endParaRPr>
          </a:p>
          <a:p>
            <a:r>
              <a:rPr lang="de-DE" sz="2800" dirty="0"/>
              <a:t>Kaiserverehrung: Bezeugt durch Tempel und Münzen („Frieden und Sicherheit“; vgl. 1. </a:t>
            </a:r>
            <a:r>
              <a:rPr lang="de-DE" sz="2800" dirty="0" err="1"/>
              <a:t>Thess</a:t>
            </a:r>
            <a:r>
              <a:rPr lang="de-DE" sz="2800" dirty="0"/>
              <a:t> 5,3; 2. </a:t>
            </a:r>
            <a:r>
              <a:rPr lang="de-DE" sz="2800" dirty="0" err="1"/>
              <a:t>Thess</a:t>
            </a:r>
            <a:r>
              <a:rPr lang="de-DE" sz="2800" dirty="0"/>
              <a:t> 2,3f.).</a:t>
            </a:r>
            <a:r>
              <a:rPr lang="de-DE" sz="2800" dirty="0">
                <a:effectLst/>
              </a:rPr>
              <a:t> </a:t>
            </a:r>
          </a:p>
          <a:p>
            <a:endParaRPr lang="de-DE" sz="2800" dirty="0"/>
          </a:p>
          <a:p>
            <a:r>
              <a:rPr lang="de-DE" sz="2800" dirty="0"/>
              <a:t>Nüchtern sein: Klar denken – Gottes Wort als Grundlage.</a:t>
            </a:r>
          </a:p>
          <a:p>
            <a:endParaRPr lang="de-DE" sz="2800" dirty="0"/>
          </a:p>
          <a:p>
            <a:r>
              <a:rPr lang="de-DE" sz="2800" dirty="0"/>
              <a:t>Nüchtern sein im Gebet.</a:t>
            </a:r>
          </a:p>
        </p:txBody>
      </p:sp>
    </p:spTree>
    <p:extLst>
      <p:ext uri="{BB962C8B-B14F-4D97-AF65-F5344CB8AC3E}">
        <p14:creationId xmlns:p14="http://schemas.microsoft.com/office/powerpoint/2010/main" val="773016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87896" y="172279"/>
            <a:ext cx="10465904" cy="609600"/>
          </a:xfrm>
        </p:spPr>
        <p:txBody>
          <a:bodyPr>
            <a:normAutofit fontScale="90000"/>
          </a:bodyPr>
          <a:lstStyle/>
          <a:p>
            <a:r>
              <a:rPr lang="de-DE" dirty="0"/>
              <a:t>2. Kind des Lichts – was beinhaltet das?</a:t>
            </a:r>
          </a:p>
        </p:txBody>
      </p:sp>
      <p:sp>
        <p:nvSpPr>
          <p:cNvPr id="3" name="Inhaltsplatzhalter 2"/>
          <p:cNvSpPr>
            <a:spLocks noGrp="1"/>
          </p:cNvSpPr>
          <p:nvPr>
            <p:ph idx="1"/>
          </p:nvPr>
        </p:nvSpPr>
        <p:spPr>
          <a:xfrm>
            <a:off x="1580826" y="1058238"/>
            <a:ext cx="10014825" cy="5090771"/>
          </a:xfrm>
        </p:spPr>
        <p:txBody>
          <a:bodyPr>
            <a:normAutofit fontScale="92500"/>
          </a:bodyPr>
          <a:lstStyle/>
          <a:p>
            <a:pPr>
              <a:lnSpc>
                <a:spcPts val="3560"/>
              </a:lnSpc>
              <a:spcAft>
                <a:spcPts val="1800"/>
              </a:spcAft>
            </a:pPr>
            <a:r>
              <a:rPr lang="de-DE" dirty="0">
                <a:effectLst/>
              </a:rPr>
              <a:t> </a:t>
            </a:r>
            <a:r>
              <a:rPr lang="de-DE" sz="2800" dirty="0"/>
              <a:t>Matthäus 26,41: „Wacht und betet, damit ihr nicht in Versuchung kommt. Der Geist ist zwar willig, das Fleisch aber ist schwach.“</a:t>
            </a:r>
          </a:p>
          <a:p>
            <a:pPr>
              <a:lnSpc>
                <a:spcPts val="3560"/>
              </a:lnSpc>
              <a:spcAft>
                <a:spcPts val="1800"/>
              </a:spcAft>
            </a:pPr>
            <a:r>
              <a:rPr lang="de-DE" sz="2800" dirty="0"/>
              <a:t>Matthäus 24,42: „Wacht also, denn ihr wisst nicht, zu welcher Stunde euer Herr kommt“ (vgl. Matthäus 25,13).</a:t>
            </a:r>
          </a:p>
          <a:p>
            <a:pPr>
              <a:lnSpc>
                <a:spcPts val="3560"/>
              </a:lnSpc>
              <a:spcAft>
                <a:spcPts val="1800"/>
              </a:spcAft>
            </a:pPr>
            <a:r>
              <a:rPr lang="de-CH" sz="2800" dirty="0"/>
              <a:t>1. Thessalonicher 5,3: </a:t>
            </a:r>
            <a:r>
              <a:rPr lang="de-DE" sz="2800" dirty="0"/>
              <a:t>„</a:t>
            </a:r>
            <a:r>
              <a:rPr lang="de-CH" sz="2800" dirty="0"/>
              <a:t>Wenn sie sagen: ,Friede und Sicherheit’, dann kommt ein plötzliches Verderben über sie, wie die Geburtswehen über die Schwangere, und sie werden nicht entfliehen.</a:t>
            </a:r>
            <a:r>
              <a:rPr lang="de-DE" sz="2800" dirty="0"/>
              <a:t>“ </a:t>
            </a:r>
            <a:r>
              <a:rPr lang="de-CH" sz="2800" dirty="0"/>
              <a:t> </a:t>
            </a:r>
            <a:endParaRPr lang="de-DE" sz="2800" dirty="0"/>
          </a:p>
          <a:p>
            <a:pPr>
              <a:lnSpc>
                <a:spcPts val="3560"/>
              </a:lnSpc>
              <a:spcAft>
                <a:spcPts val="1800"/>
              </a:spcAft>
            </a:pPr>
            <a:r>
              <a:rPr lang="de-DE" sz="2800" dirty="0"/>
              <a:t>Gehorsam im Willen Gottes leben.</a:t>
            </a:r>
          </a:p>
        </p:txBody>
      </p:sp>
    </p:spTree>
    <p:extLst>
      <p:ext uri="{BB962C8B-B14F-4D97-AF65-F5344CB8AC3E}">
        <p14:creationId xmlns:p14="http://schemas.microsoft.com/office/powerpoint/2010/main" val="1411209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Philipper 2,14-16 </a:t>
            </a:r>
          </a:p>
        </p:txBody>
      </p:sp>
      <p:sp>
        <p:nvSpPr>
          <p:cNvPr id="3" name="Inhaltsplatzhalter 2"/>
          <p:cNvSpPr>
            <a:spLocks noGrp="1"/>
          </p:cNvSpPr>
          <p:nvPr>
            <p:ph idx="1"/>
          </p:nvPr>
        </p:nvSpPr>
        <p:spPr>
          <a:xfrm>
            <a:off x="1549831" y="1394847"/>
            <a:ext cx="10197884" cy="4602997"/>
          </a:xfrm>
        </p:spPr>
        <p:txBody>
          <a:bodyPr/>
          <a:lstStyle/>
          <a:p>
            <a:pPr marL="0" indent="0">
              <a:lnSpc>
                <a:spcPts val="3680"/>
              </a:lnSpc>
              <a:buNone/>
            </a:pPr>
            <a:r>
              <a:rPr lang="de-DE" dirty="0">
                <a:effectLst/>
              </a:rPr>
              <a:t> </a:t>
            </a:r>
            <a:r>
              <a:rPr lang="de-DE" sz="2800" dirty="0"/>
              <a:t>„Tut alles ohne Murren und Zweifel, damit ihr tadellos und lauter seid, </a:t>
            </a:r>
            <a:r>
              <a:rPr lang="de-DE" sz="2800" dirty="0">
                <a:solidFill>
                  <a:srgbClr val="0070C0"/>
                </a:solidFill>
              </a:rPr>
              <a:t>unbescholtene Kinder Gottes inmitten eines verdrehten und verkehrten Geschlechts, unter dem ihr leuchtet wie Himmelslichter in der Welt, indem ihr das Wort des Lebens festhaltet</a:t>
            </a:r>
            <a:r>
              <a:rPr lang="de-DE" sz="2800" dirty="0"/>
              <a:t>, mir als Grund zum Rühmen auf den Tag Christi, dass ich nicht vergeblich gelaufen bin, noch auch vergeblich gearbeitet habe.“ </a:t>
            </a:r>
          </a:p>
        </p:txBody>
      </p:sp>
    </p:spTree>
    <p:extLst>
      <p:ext uri="{BB962C8B-B14F-4D97-AF65-F5344CB8AC3E}">
        <p14:creationId xmlns:p14="http://schemas.microsoft.com/office/powerpoint/2010/main" val="1149551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Matthäus 5,14-16 </a:t>
            </a:r>
          </a:p>
        </p:txBody>
      </p:sp>
      <p:sp>
        <p:nvSpPr>
          <p:cNvPr id="3" name="Inhaltsplatzhalter 2"/>
          <p:cNvSpPr>
            <a:spLocks noGrp="1"/>
          </p:cNvSpPr>
          <p:nvPr>
            <p:ph idx="1"/>
          </p:nvPr>
        </p:nvSpPr>
        <p:spPr>
          <a:xfrm>
            <a:off x="1503335" y="1534332"/>
            <a:ext cx="10135891" cy="4788976"/>
          </a:xfrm>
        </p:spPr>
        <p:txBody>
          <a:bodyPr/>
          <a:lstStyle/>
          <a:p>
            <a:pPr marL="0" indent="0">
              <a:lnSpc>
                <a:spcPts val="3680"/>
              </a:lnSpc>
              <a:buNone/>
            </a:pPr>
            <a:r>
              <a:rPr lang="de-DE" dirty="0">
                <a:effectLst/>
              </a:rPr>
              <a:t> </a:t>
            </a:r>
            <a:r>
              <a:rPr lang="de-DE" sz="2800" dirty="0"/>
              <a:t>„</a:t>
            </a:r>
            <a:r>
              <a:rPr lang="de-DE" sz="2800" dirty="0">
                <a:solidFill>
                  <a:srgbClr val="0070C0"/>
                </a:solidFill>
              </a:rPr>
              <a:t>Ihr seid das Licht der Welt. </a:t>
            </a:r>
            <a:r>
              <a:rPr lang="de-DE" sz="2800" dirty="0"/>
              <a:t>Eine Stadt, die oben auf einem Berg liegt, kann nicht verborgen sein. Man zündet auch nicht eine Lampe an und setzt sie unter den Scheffel, sondern auf das Gestell, und sie leuchtet allen, die im Haus sind. </a:t>
            </a:r>
            <a:r>
              <a:rPr lang="de-DE" sz="2800" dirty="0">
                <a:solidFill>
                  <a:srgbClr val="0070C0"/>
                </a:solidFill>
              </a:rPr>
              <a:t>So soll euer Licht leuchten vor den Menschen, damit sie eure guten Werke sehen und euren Vater, der in den Himmeln ist, verherrlichen</a:t>
            </a:r>
            <a:r>
              <a:rPr lang="de-DE" sz="2800" dirty="0"/>
              <a:t>.“</a:t>
            </a:r>
          </a:p>
        </p:txBody>
      </p:sp>
    </p:spTree>
    <p:extLst>
      <p:ext uri="{BB962C8B-B14F-4D97-AF65-F5344CB8AC3E}">
        <p14:creationId xmlns:p14="http://schemas.microsoft.com/office/powerpoint/2010/main" val="1608335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endParaRPr lang="de-DE" dirty="0"/>
          </a:p>
        </p:txBody>
      </p:sp>
      <p:sp>
        <p:nvSpPr>
          <p:cNvPr id="3" name="Inhaltsplatzhalter 2"/>
          <p:cNvSpPr>
            <a:spLocks noGrp="1"/>
          </p:cNvSpPr>
          <p:nvPr>
            <p:ph idx="1"/>
          </p:nvPr>
        </p:nvSpPr>
        <p:spPr>
          <a:xfrm>
            <a:off x="838200" y="1181528"/>
            <a:ext cx="10515600" cy="4995435"/>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indent="0">
              <a:buNone/>
            </a:pPr>
            <a:endParaRPr lang="de-DE" dirty="0"/>
          </a:p>
          <a:p>
            <a:pPr marL="0" indent="0" algn="ctr">
              <a:buNone/>
            </a:pPr>
            <a:r>
              <a:rPr lang="de-DE" sz="4000" dirty="0"/>
              <a:t>3. Kind des Lichts – wie bleibt man das?</a:t>
            </a:r>
          </a:p>
          <a:p>
            <a:pPr marL="0" marR="0" lvl="0" indent="0" defTabSz="914400" eaLnBrk="1" fontAlgn="auto" latinLnBrk="0" hangingPunct="1">
              <a:lnSpc>
                <a:spcPct val="100000"/>
              </a:lnSpc>
              <a:spcBef>
                <a:spcPts val="0"/>
              </a:spcBef>
              <a:spcAft>
                <a:spcPts val="0"/>
              </a:spcAft>
              <a:buClrTx/>
              <a:buSzTx/>
              <a:buFontTx/>
              <a:buNone/>
              <a:tabLst/>
              <a:defRPr/>
            </a:pPr>
            <a:endParaRPr lang="de-DE" sz="3600"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1160627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1. Thessalonicher 5,8</a:t>
            </a:r>
          </a:p>
        </p:txBody>
      </p:sp>
      <p:sp>
        <p:nvSpPr>
          <p:cNvPr id="3" name="Inhaltsplatzhalter 2"/>
          <p:cNvSpPr>
            <a:spLocks noGrp="1"/>
          </p:cNvSpPr>
          <p:nvPr>
            <p:ph idx="1"/>
          </p:nvPr>
        </p:nvSpPr>
        <p:spPr>
          <a:xfrm>
            <a:off x="1952786" y="1921790"/>
            <a:ext cx="9401014" cy="4656809"/>
          </a:xfrm>
        </p:spPr>
        <p:txBody>
          <a:bodyPr>
            <a:normAutofit/>
          </a:bodyPr>
          <a:lstStyle/>
          <a:p>
            <a:pPr marL="0" indent="0">
              <a:lnSpc>
                <a:spcPts val="4060"/>
              </a:lnSpc>
              <a:buNone/>
            </a:pPr>
            <a:r>
              <a:rPr lang="de-DE" sz="3200" dirty="0"/>
              <a:t>„Wir aber, die dem Tag gehören, wollen nüchtern sein, angetan mit dem Brustpanzer des Glaubens und der Liebe und mit dem Helm als Hoffnung des Heils.“</a:t>
            </a:r>
            <a:r>
              <a:rPr lang="de-DE" sz="3200" dirty="0">
                <a:effectLst/>
              </a:rPr>
              <a:t> </a:t>
            </a:r>
            <a:endParaRPr lang="de-DE" sz="3200" dirty="0"/>
          </a:p>
        </p:txBody>
      </p:sp>
    </p:spTree>
    <p:extLst>
      <p:ext uri="{BB962C8B-B14F-4D97-AF65-F5344CB8AC3E}">
        <p14:creationId xmlns:p14="http://schemas.microsoft.com/office/powerpoint/2010/main" val="1678698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199" y="382059"/>
            <a:ext cx="10515600" cy="693113"/>
          </a:xfrm>
        </p:spPr>
        <p:txBody>
          <a:bodyPr>
            <a:normAutofit fontScale="90000"/>
          </a:bodyPr>
          <a:lstStyle/>
          <a:p>
            <a:r>
              <a:rPr lang="de-DE" dirty="0"/>
              <a:t>1. Thessalonicher 5,4-8</a:t>
            </a:r>
          </a:p>
        </p:txBody>
      </p:sp>
      <p:sp>
        <p:nvSpPr>
          <p:cNvPr id="3" name="Inhaltsplatzhalter 2"/>
          <p:cNvSpPr>
            <a:spLocks noGrp="1"/>
          </p:cNvSpPr>
          <p:nvPr>
            <p:ph idx="1"/>
          </p:nvPr>
        </p:nvSpPr>
        <p:spPr>
          <a:xfrm>
            <a:off x="1689315" y="1075172"/>
            <a:ext cx="9910017" cy="5093324"/>
          </a:xfrm>
        </p:spPr>
        <p:txBody>
          <a:bodyPr/>
          <a:lstStyle/>
          <a:p>
            <a:pPr marL="0" indent="0">
              <a:lnSpc>
                <a:spcPts val="3860"/>
              </a:lnSpc>
              <a:buNone/>
            </a:pPr>
            <a:r>
              <a:rPr lang="de-DE" dirty="0"/>
              <a:t>„Ihr aber, Geschwister, seid nicht in Finsternis, dass euch der Tag [der Wiederkunft Jesu und des Gerichts] wie ein Dieb ergreife. Denn ihr alle seid Söhne des Lichtes und Söhne des Tages; wir gehören nicht der Nacht noch der Finsternis. Also lasst uns nun nicht schlafen wie die übrigen, sondern wachen und nüchtern sein. Denn die da schlafen, schlafen bei Nacht, und die da betrunken sind, sind bei Nacht betrunken. Wir aber, die dem Tag gehören, wollen nüchtern sein, angetan mit dem Brustpanzer des Glaubens und der Liebe und mit dem Helm als Hoffnung des Heils.“</a:t>
            </a:r>
            <a:r>
              <a:rPr lang="de-DE" dirty="0">
                <a:effectLst/>
              </a:rPr>
              <a:t> </a:t>
            </a:r>
            <a:endParaRPr lang="de-DE" dirty="0"/>
          </a:p>
        </p:txBody>
      </p:sp>
    </p:spTree>
    <p:extLst>
      <p:ext uri="{BB962C8B-B14F-4D97-AF65-F5344CB8AC3E}">
        <p14:creationId xmlns:p14="http://schemas.microsoft.com/office/powerpoint/2010/main" val="1722811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pPr marL="0" indent="0"/>
            <a:r>
              <a:rPr lang="de-DE" dirty="0"/>
              <a:t>3. Kind des Lichts – wie bleibt man das?</a:t>
            </a:r>
          </a:p>
        </p:txBody>
      </p:sp>
      <p:sp>
        <p:nvSpPr>
          <p:cNvPr id="3" name="Inhaltsplatzhalter 2"/>
          <p:cNvSpPr>
            <a:spLocks noGrp="1"/>
          </p:cNvSpPr>
          <p:nvPr>
            <p:ph idx="1"/>
          </p:nvPr>
        </p:nvSpPr>
        <p:spPr>
          <a:xfrm>
            <a:off x="1596325" y="1642820"/>
            <a:ext cx="9757474" cy="4534144"/>
          </a:xfrm>
        </p:spPr>
        <p:txBody>
          <a:bodyPr>
            <a:normAutofit/>
          </a:bodyPr>
          <a:lstStyle/>
          <a:p>
            <a:pPr>
              <a:lnSpc>
                <a:spcPts val="3760"/>
              </a:lnSpc>
              <a:spcBef>
                <a:spcPts val="0"/>
              </a:spcBef>
              <a:spcAft>
                <a:spcPts val="0"/>
              </a:spcAft>
            </a:pPr>
            <a:r>
              <a:rPr lang="de-DE" sz="2800" dirty="0"/>
              <a:t>„</a:t>
            </a:r>
            <a:r>
              <a:rPr lang="de-DE" sz="2800" dirty="0">
                <a:solidFill>
                  <a:srgbClr val="0070C0"/>
                </a:solidFill>
              </a:rPr>
              <a:t>Helm</a:t>
            </a:r>
            <a:r>
              <a:rPr lang="de-DE" sz="2800" dirty="0"/>
              <a:t> als Hoffnung des Heils“; vgl. </a:t>
            </a:r>
            <a:r>
              <a:rPr lang="de-DE" sz="2800" dirty="0" err="1"/>
              <a:t>Eph</a:t>
            </a:r>
            <a:r>
              <a:rPr lang="de-DE" sz="2800" dirty="0"/>
              <a:t> 6,17: „Helms des Heils“.</a:t>
            </a:r>
          </a:p>
          <a:p>
            <a:pPr>
              <a:lnSpc>
                <a:spcPts val="3760"/>
              </a:lnSpc>
              <a:spcBef>
                <a:spcPts val="0"/>
              </a:spcBef>
              <a:spcAft>
                <a:spcPts val="0"/>
              </a:spcAft>
            </a:pPr>
            <a:endParaRPr lang="de-DE" sz="2800" dirty="0"/>
          </a:p>
          <a:p>
            <a:pPr>
              <a:lnSpc>
                <a:spcPts val="3760"/>
              </a:lnSpc>
              <a:spcBef>
                <a:spcPts val="0"/>
              </a:spcBef>
              <a:spcAft>
                <a:spcPts val="0"/>
              </a:spcAft>
            </a:pPr>
            <a:r>
              <a:rPr lang="de-DE" sz="2800" dirty="0">
                <a:solidFill>
                  <a:srgbClr val="0070C0"/>
                </a:solidFill>
              </a:rPr>
              <a:t>Maske</a:t>
            </a:r>
            <a:r>
              <a:rPr lang="de-DE" sz="2800" dirty="0"/>
              <a:t> war typisch für die </a:t>
            </a:r>
            <a:r>
              <a:rPr lang="de-DE" sz="2800" dirty="0" err="1"/>
              <a:t>Dionysoskult</a:t>
            </a:r>
            <a:r>
              <a:rPr lang="de-DE" sz="2800" dirty="0"/>
              <a:t> als Symbol für die Aufgabe des Selbst und als Mittel zur  Verwandlung.</a:t>
            </a:r>
          </a:p>
          <a:p>
            <a:pPr>
              <a:lnSpc>
                <a:spcPts val="3760"/>
              </a:lnSpc>
              <a:spcBef>
                <a:spcPts val="0"/>
              </a:spcBef>
              <a:spcAft>
                <a:spcPts val="0"/>
              </a:spcAft>
            </a:pPr>
            <a:endParaRPr lang="de-DE" sz="2800" dirty="0"/>
          </a:p>
          <a:p>
            <a:pPr>
              <a:lnSpc>
                <a:spcPts val="3760"/>
              </a:lnSpc>
              <a:spcBef>
                <a:spcPts val="0"/>
              </a:spcBef>
              <a:spcAft>
                <a:spcPts val="0"/>
              </a:spcAft>
            </a:pPr>
            <a:r>
              <a:rPr lang="de-DE" sz="2800" dirty="0"/>
              <a:t>Unser „</a:t>
            </a:r>
            <a:r>
              <a:rPr lang="de-DE" sz="2800" dirty="0">
                <a:solidFill>
                  <a:srgbClr val="0070C0"/>
                </a:solidFill>
              </a:rPr>
              <a:t>Selbst</a:t>
            </a:r>
            <a:r>
              <a:rPr lang="de-DE" sz="2800" dirty="0"/>
              <a:t>“ und unseren Schutz finden wir allein in unserem Schöpfer und Erlöser Jesus Christus!</a:t>
            </a:r>
          </a:p>
          <a:p>
            <a:pPr>
              <a:lnSpc>
                <a:spcPts val="3760"/>
              </a:lnSpc>
              <a:spcBef>
                <a:spcPts val="0"/>
              </a:spcBef>
              <a:spcAft>
                <a:spcPts val="0"/>
              </a:spcAft>
            </a:pPr>
            <a:endParaRPr lang="de-DE" sz="2800" dirty="0"/>
          </a:p>
          <a:p>
            <a:pPr>
              <a:lnSpc>
                <a:spcPts val="3760"/>
              </a:lnSpc>
              <a:spcBef>
                <a:spcPts val="0"/>
              </a:spcBef>
              <a:spcAft>
                <a:spcPts val="0"/>
              </a:spcAft>
            </a:pPr>
            <a:r>
              <a:rPr lang="de-DE" sz="2800" dirty="0"/>
              <a:t>„</a:t>
            </a:r>
            <a:r>
              <a:rPr lang="de-DE" sz="2800" dirty="0">
                <a:solidFill>
                  <a:srgbClr val="0070C0"/>
                </a:solidFill>
              </a:rPr>
              <a:t>Brustpanzer</a:t>
            </a:r>
            <a:r>
              <a:rPr lang="de-DE" sz="2800" dirty="0"/>
              <a:t> des Glaubens“ – Grundlage im Wort Gottes.</a:t>
            </a:r>
          </a:p>
        </p:txBody>
      </p:sp>
    </p:spTree>
    <p:extLst>
      <p:ext uri="{BB962C8B-B14F-4D97-AF65-F5344CB8AC3E}">
        <p14:creationId xmlns:p14="http://schemas.microsoft.com/office/powerpoint/2010/main" val="1966272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2. Petrus 1,19-21 </a:t>
            </a:r>
          </a:p>
        </p:txBody>
      </p:sp>
      <p:sp>
        <p:nvSpPr>
          <p:cNvPr id="3" name="Inhaltsplatzhalter 2"/>
          <p:cNvSpPr>
            <a:spLocks noGrp="1"/>
          </p:cNvSpPr>
          <p:nvPr>
            <p:ph idx="1"/>
          </p:nvPr>
        </p:nvSpPr>
        <p:spPr>
          <a:xfrm>
            <a:off x="1906292" y="1363851"/>
            <a:ext cx="9447507" cy="4813112"/>
          </a:xfrm>
        </p:spPr>
        <p:txBody>
          <a:bodyPr>
            <a:normAutofit/>
          </a:bodyPr>
          <a:lstStyle/>
          <a:p>
            <a:pPr marL="0" indent="0">
              <a:lnSpc>
                <a:spcPts val="3380"/>
              </a:lnSpc>
              <a:buNone/>
            </a:pPr>
            <a:r>
              <a:rPr lang="de-DE" sz="2800" dirty="0">
                <a:effectLst/>
              </a:rPr>
              <a:t> </a:t>
            </a:r>
            <a:r>
              <a:rPr lang="de-DE" sz="2800" dirty="0"/>
              <a:t>„</a:t>
            </a:r>
            <a:r>
              <a:rPr lang="de-DE" sz="2800" dirty="0">
                <a:solidFill>
                  <a:srgbClr val="0070C0"/>
                </a:solidFill>
              </a:rPr>
              <a:t>Und so besitzen wir das prophetische Wort [um so] fester, und ihr tut gut, darauf zu achten als auf eine Lampe, die an einem dunklen Ort leuchtet, bis der Tag anbricht und der Morgenstern in euren Herzen aufgeht</a:t>
            </a:r>
            <a:r>
              <a:rPr lang="de-DE" sz="2800" dirty="0"/>
              <a:t>, indem ihr dies zuerst wisst, dass keine Weissagung der Schrift aus eigener Deutung geschieht. Denn niemals wurde eine Weissagung durch den Willen eines Menschen hervorgebracht, sondern von Gott her redeten Menschen, getrieben vom Heiligen Geist.“ </a:t>
            </a:r>
          </a:p>
        </p:txBody>
      </p:sp>
    </p:spTree>
    <p:extLst>
      <p:ext uri="{BB962C8B-B14F-4D97-AF65-F5344CB8AC3E}">
        <p14:creationId xmlns:p14="http://schemas.microsoft.com/office/powerpoint/2010/main" val="1392047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Lukas 8,11-15 </a:t>
            </a:r>
          </a:p>
        </p:txBody>
      </p:sp>
      <p:sp>
        <p:nvSpPr>
          <p:cNvPr id="3" name="Inhaltsplatzhalter 2"/>
          <p:cNvSpPr>
            <a:spLocks noGrp="1"/>
          </p:cNvSpPr>
          <p:nvPr>
            <p:ph idx="1"/>
          </p:nvPr>
        </p:nvSpPr>
        <p:spPr>
          <a:xfrm>
            <a:off x="1634067" y="1117600"/>
            <a:ext cx="9719732" cy="5059363"/>
          </a:xfrm>
        </p:spPr>
        <p:txBody>
          <a:bodyPr>
            <a:normAutofit/>
          </a:bodyPr>
          <a:lstStyle/>
          <a:p>
            <a:pPr marL="0" indent="0">
              <a:lnSpc>
                <a:spcPts val="3080"/>
              </a:lnSpc>
              <a:buNone/>
            </a:pPr>
            <a:r>
              <a:rPr lang="de-DE" sz="2600" dirty="0">
                <a:effectLst/>
              </a:rPr>
              <a:t> </a:t>
            </a:r>
            <a:r>
              <a:rPr lang="de-DE" sz="2600" dirty="0"/>
              <a:t>„Dies aber ist die Bedeutung des Gleichnisses: Der Same ist das Wort Gottes. Die aber an dem Weg sind die, welche hören, dann kommt der Teufel und nimmt das Wort von ihren Herzen weg, dass sie nicht glauben und errettet werden. Die aber auf dem Felsen sind die, welche, wenn sie hören, das Wort mit Freuden aufnehmen, doch sie haben keine Wurzel. Für eine Zeit glauben sie, und in der Zeit der Versuchung fallen sie ab. </a:t>
            </a:r>
            <a:r>
              <a:rPr lang="de-DE" sz="2600" dirty="0">
                <a:solidFill>
                  <a:srgbClr val="0070C0"/>
                </a:solidFill>
              </a:rPr>
              <a:t>Das aber unter die Dornen fiel, sind die, welche gehört haben und hingehen und durch Sorgen und Reichtum und Vergnügungen des Lebens erstickt werden und nichts zur Reife bringen. Das in der guten Erde aber sind die, welche in einem redlichen und guten Herzen das Wort, nachdem sie es gehört haben, bewahren und Frucht bringen mit Ausharren</a:t>
            </a:r>
            <a:r>
              <a:rPr lang="de-DE" sz="2600" dirty="0"/>
              <a:t>.“ </a:t>
            </a:r>
          </a:p>
        </p:txBody>
      </p:sp>
    </p:spTree>
    <p:extLst>
      <p:ext uri="{BB962C8B-B14F-4D97-AF65-F5344CB8AC3E}">
        <p14:creationId xmlns:p14="http://schemas.microsoft.com/office/powerpoint/2010/main" val="1737016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Hebräer 12,1-2</a:t>
            </a:r>
          </a:p>
        </p:txBody>
      </p:sp>
      <p:sp>
        <p:nvSpPr>
          <p:cNvPr id="3" name="Inhaltsplatzhalter 2"/>
          <p:cNvSpPr>
            <a:spLocks noGrp="1"/>
          </p:cNvSpPr>
          <p:nvPr>
            <p:ph idx="1"/>
          </p:nvPr>
        </p:nvSpPr>
        <p:spPr>
          <a:xfrm>
            <a:off x="1791347" y="1487837"/>
            <a:ext cx="9832382" cy="4441153"/>
          </a:xfrm>
        </p:spPr>
        <p:txBody>
          <a:bodyPr>
            <a:normAutofit/>
          </a:bodyPr>
          <a:lstStyle/>
          <a:p>
            <a:pPr marL="0" indent="0">
              <a:lnSpc>
                <a:spcPts val="3580"/>
              </a:lnSpc>
              <a:buNone/>
            </a:pPr>
            <a:r>
              <a:rPr lang="de-DE" sz="2800" dirty="0"/>
              <a:t>„</a:t>
            </a:r>
            <a:r>
              <a:rPr lang="de-DE" sz="2800" dirty="0">
                <a:solidFill>
                  <a:srgbClr val="0070C0"/>
                </a:solidFill>
              </a:rPr>
              <a:t>Deshalb lasst nun auch uns, da wir eine so große Wolke von Zeugen um uns haben, jede Bürde und die [uns so] leicht umstrickende Sünde ablegen </a:t>
            </a:r>
            <a:r>
              <a:rPr lang="de-DE" sz="2800" dirty="0"/>
              <a:t>und mit Ausharren laufen den vor uns liegenden Wettlauf, indem wir hinschauen auf Jesus, den Anfänger und Vollender des Glaubens, der um der vor ihm liegenden Freude willen die Schande nicht achtete und das Kreuz erduldete und sich zur Rechten des Thrones Gottes gesetzt hat.“  </a:t>
            </a:r>
          </a:p>
        </p:txBody>
      </p:sp>
    </p:spTree>
    <p:extLst>
      <p:ext uri="{BB962C8B-B14F-4D97-AF65-F5344CB8AC3E}">
        <p14:creationId xmlns:p14="http://schemas.microsoft.com/office/powerpoint/2010/main" val="1451095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Johannes 3,19-21</a:t>
            </a:r>
          </a:p>
        </p:txBody>
      </p:sp>
      <p:sp>
        <p:nvSpPr>
          <p:cNvPr id="3" name="Inhaltsplatzhalter 2"/>
          <p:cNvSpPr>
            <a:spLocks noGrp="1"/>
          </p:cNvSpPr>
          <p:nvPr>
            <p:ph idx="1"/>
          </p:nvPr>
        </p:nvSpPr>
        <p:spPr>
          <a:xfrm>
            <a:off x="1999280" y="1596326"/>
            <a:ext cx="9602492" cy="4518644"/>
          </a:xfrm>
        </p:spPr>
        <p:txBody>
          <a:bodyPr/>
          <a:lstStyle/>
          <a:p>
            <a:pPr marL="0" indent="0">
              <a:lnSpc>
                <a:spcPts val="3480"/>
              </a:lnSpc>
              <a:buNone/>
            </a:pPr>
            <a:r>
              <a:rPr lang="de-DE" dirty="0">
                <a:effectLst/>
              </a:rPr>
              <a:t> </a:t>
            </a:r>
            <a:r>
              <a:rPr lang="de-DE" sz="2800" dirty="0"/>
              <a:t>„Dies aber ist das Gericht, dass das Licht in die Welt gekommen ist, und die Menschen haben die Finsternis mehr geliebt als das Licht, weil ihre Werke böse waren. Denn jeder, der Arges tut, hasst das Licht und kommt nicht zu dem Licht, damit seine Werke nicht aufgedeckt werden. </a:t>
            </a:r>
            <a:r>
              <a:rPr lang="de-DE" sz="2800" dirty="0">
                <a:solidFill>
                  <a:srgbClr val="0070C0"/>
                </a:solidFill>
              </a:rPr>
              <a:t>Wer aber die Wahrheit tut, kommt zu dem Licht, damit seine Werke aufgedeckt werden, dass sie in Gott gewirkt sind</a:t>
            </a:r>
            <a:r>
              <a:rPr lang="de-DE" sz="2800" dirty="0"/>
              <a:t>.“ </a:t>
            </a:r>
          </a:p>
        </p:txBody>
      </p:sp>
    </p:spTree>
    <p:extLst>
      <p:ext uri="{BB962C8B-B14F-4D97-AF65-F5344CB8AC3E}">
        <p14:creationId xmlns:p14="http://schemas.microsoft.com/office/powerpoint/2010/main" val="1194894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Epheser 5,8-14 </a:t>
            </a:r>
          </a:p>
        </p:txBody>
      </p:sp>
      <p:sp>
        <p:nvSpPr>
          <p:cNvPr id="3" name="Inhaltsplatzhalter 2"/>
          <p:cNvSpPr>
            <a:spLocks noGrp="1"/>
          </p:cNvSpPr>
          <p:nvPr>
            <p:ph idx="1"/>
          </p:nvPr>
        </p:nvSpPr>
        <p:spPr>
          <a:xfrm>
            <a:off x="1524000" y="1295400"/>
            <a:ext cx="9829800" cy="4881563"/>
          </a:xfrm>
        </p:spPr>
        <p:txBody>
          <a:bodyPr/>
          <a:lstStyle/>
          <a:p>
            <a:pPr marL="0" indent="0">
              <a:lnSpc>
                <a:spcPts val="3220"/>
              </a:lnSpc>
              <a:buNone/>
            </a:pPr>
            <a:r>
              <a:rPr lang="de-DE" dirty="0">
                <a:effectLst/>
              </a:rPr>
              <a:t> </a:t>
            </a:r>
            <a:r>
              <a:rPr lang="de-DE" sz="2600" dirty="0"/>
              <a:t>„</a:t>
            </a:r>
            <a:r>
              <a:rPr lang="de-DE" sz="2600" dirty="0">
                <a:solidFill>
                  <a:srgbClr val="0070C0"/>
                </a:solidFill>
              </a:rPr>
              <a:t>Denn einst wart ihr Finsternis, jetzt aber [seid ihr] Licht im Herrn. Wandelt als Kinder des Lichts </a:t>
            </a:r>
            <a:r>
              <a:rPr lang="de-DE" sz="2600" dirty="0"/>
              <a:t>– denn die Frucht des Lichts [besteht] in lauter Güte und Gerechtigkeit und Wahrheit –, indem ihr prüft, was dem Herrn wohlgefällig ist. </a:t>
            </a:r>
            <a:r>
              <a:rPr lang="de-DE" sz="2600" dirty="0">
                <a:solidFill>
                  <a:srgbClr val="0070C0"/>
                </a:solidFill>
              </a:rPr>
              <a:t>Und habt keine Gemeinschaft mit den unfruchtbaren Werken der Finsternis, sondern deckt sie vielmehr auf. </a:t>
            </a:r>
            <a:r>
              <a:rPr lang="de-DE" sz="2600" dirty="0"/>
              <a:t>Denn was heimlich von ihnen geschieht, ist selbst zu sagen schändlich. Alles aber, was aufgedeckt wird, das wird durch das Licht aufgedeckt. </a:t>
            </a:r>
            <a:r>
              <a:rPr lang="de-DE" sz="2600" dirty="0">
                <a:solidFill>
                  <a:srgbClr val="0070C0"/>
                </a:solidFill>
              </a:rPr>
              <a:t>Denn alles, was aufgedeckt wird, ist Licht.</a:t>
            </a:r>
            <a:r>
              <a:rPr lang="de-DE" sz="2600" dirty="0"/>
              <a:t> Deshalb heißt es: ‚Wache auf, der du schläfst, und stehe auf von den Toten, und der Christus wird dir leuchten!‘“ </a:t>
            </a:r>
          </a:p>
          <a:p>
            <a:pPr>
              <a:lnSpc>
                <a:spcPts val="3220"/>
              </a:lnSpc>
            </a:pPr>
            <a:r>
              <a:rPr lang="de-DE" sz="2600" dirty="0"/>
              <a:t>Gott mit einem reinen, guten Gewissen dienen (vgl. Hebräer 9,14).</a:t>
            </a:r>
          </a:p>
        </p:txBody>
      </p:sp>
    </p:spTree>
    <p:extLst>
      <p:ext uri="{BB962C8B-B14F-4D97-AF65-F5344CB8AC3E}">
        <p14:creationId xmlns:p14="http://schemas.microsoft.com/office/powerpoint/2010/main" val="1322140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3. Kind des Lichts – wie bleibt man das?</a:t>
            </a:r>
          </a:p>
        </p:txBody>
      </p:sp>
      <p:sp>
        <p:nvSpPr>
          <p:cNvPr id="3" name="Inhaltsplatzhalter 2"/>
          <p:cNvSpPr>
            <a:spLocks noGrp="1"/>
          </p:cNvSpPr>
          <p:nvPr>
            <p:ph idx="1"/>
          </p:nvPr>
        </p:nvSpPr>
        <p:spPr>
          <a:xfrm>
            <a:off x="1596326" y="1058238"/>
            <a:ext cx="9757474" cy="5118725"/>
          </a:xfrm>
        </p:spPr>
        <p:txBody>
          <a:bodyPr/>
          <a:lstStyle/>
          <a:p>
            <a:pPr>
              <a:lnSpc>
                <a:spcPts val="3480"/>
              </a:lnSpc>
            </a:pPr>
            <a:r>
              <a:rPr lang="de-DE" dirty="0">
                <a:effectLst/>
              </a:rPr>
              <a:t> </a:t>
            </a:r>
            <a:r>
              <a:rPr lang="de-DE" sz="2800" dirty="0"/>
              <a:t>Nehemia 8,10b: „Seid nicht bekümmert, denn die Freude am HERRN ist euer Schutz!“ </a:t>
            </a:r>
            <a:r>
              <a:rPr lang="he-IL" sz="2800" dirty="0"/>
              <a:t> </a:t>
            </a:r>
            <a:r>
              <a:rPr lang="de-DE" sz="2800" dirty="0"/>
              <a:t>(vgl. Galater 5,22: Freude als „Frucht des Geistes“).</a:t>
            </a:r>
          </a:p>
          <a:p>
            <a:pPr>
              <a:lnSpc>
                <a:spcPts val="3480"/>
              </a:lnSpc>
            </a:pPr>
            <a:endParaRPr lang="de-DE" sz="2800" dirty="0"/>
          </a:p>
          <a:p>
            <a:pPr>
              <a:lnSpc>
                <a:spcPts val="3480"/>
              </a:lnSpc>
            </a:pPr>
            <a:r>
              <a:rPr lang="de-DE" sz="2800" dirty="0">
                <a:solidFill>
                  <a:srgbClr val="0070C0"/>
                </a:solidFill>
              </a:rPr>
              <a:t>Sein ganzes Leben Gott weihen</a:t>
            </a:r>
            <a:r>
              <a:rPr lang="de-DE" sz="2800" dirty="0"/>
              <a:t>: Denken, Handeln, Beziehungen zu den Mitmenschen/zum anderen Geschlecht usw., Partnerwahl, Berufswahl, Arbeit, Zeit, Bücher, Fernseher, Computer, Handy … </a:t>
            </a:r>
          </a:p>
        </p:txBody>
      </p:sp>
    </p:spTree>
    <p:extLst>
      <p:ext uri="{BB962C8B-B14F-4D97-AF65-F5344CB8AC3E}">
        <p14:creationId xmlns:p14="http://schemas.microsoft.com/office/powerpoint/2010/main" val="577744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05912" y="1"/>
            <a:ext cx="10547888" cy="1058238"/>
          </a:xfrm>
        </p:spPr>
        <p:txBody>
          <a:bodyPr>
            <a:normAutofit/>
          </a:bodyPr>
          <a:lstStyle/>
          <a:p>
            <a:r>
              <a:rPr lang="de-DE" dirty="0"/>
              <a:t>3. Kind des Lichts – wie bleibt man das?</a:t>
            </a:r>
          </a:p>
        </p:txBody>
      </p:sp>
      <p:sp>
        <p:nvSpPr>
          <p:cNvPr id="3" name="Inhaltsplatzhalter 2"/>
          <p:cNvSpPr>
            <a:spLocks noGrp="1"/>
          </p:cNvSpPr>
          <p:nvPr>
            <p:ph idx="1"/>
          </p:nvPr>
        </p:nvSpPr>
        <p:spPr>
          <a:xfrm>
            <a:off x="1457739" y="1205948"/>
            <a:ext cx="9896061" cy="4971015"/>
          </a:xfrm>
        </p:spPr>
        <p:txBody>
          <a:bodyPr>
            <a:normAutofit/>
          </a:bodyPr>
          <a:lstStyle/>
          <a:p>
            <a:pPr>
              <a:lnSpc>
                <a:spcPts val="3380"/>
              </a:lnSpc>
              <a:spcBef>
                <a:spcPts val="1272"/>
              </a:spcBef>
              <a:spcAft>
                <a:spcPts val="1200"/>
              </a:spcAft>
            </a:pPr>
            <a:r>
              <a:rPr lang="de-DE" sz="2800" dirty="0">
                <a:effectLst/>
              </a:rPr>
              <a:t> </a:t>
            </a:r>
            <a:r>
              <a:rPr lang="de-DE" sz="2800" dirty="0"/>
              <a:t>Zeugnis: Stolz, Heilsgewissheit, langsames Wachstum …</a:t>
            </a:r>
          </a:p>
          <a:p>
            <a:pPr>
              <a:lnSpc>
                <a:spcPts val="3380"/>
              </a:lnSpc>
              <a:spcBef>
                <a:spcPts val="1272"/>
              </a:spcBef>
              <a:spcAft>
                <a:spcPts val="1200"/>
              </a:spcAft>
            </a:pPr>
            <a:r>
              <a:rPr lang="de-DE" sz="2800" dirty="0"/>
              <a:t>Johannes 3,30: Jesus muss wachsen, ich muss abnehmen!</a:t>
            </a:r>
          </a:p>
          <a:p>
            <a:pPr>
              <a:lnSpc>
                <a:spcPts val="3380"/>
              </a:lnSpc>
              <a:spcBef>
                <a:spcPts val="1272"/>
              </a:spcBef>
              <a:spcAft>
                <a:spcPts val="1200"/>
              </a:spcAft>
            </a:pPr>
            <a:r>
              <a:rPr lang="de-DE" sz="2800" dirty="0"/>
              <a:t>Jugendbibeltagung, Ruf, Theologiestudium an der STH Basel …</a:t>
            </a:r>
          </a:p>
          <a:p>
            <a:pPr>
              <a:lnSpc>
                <a:spcPts val="3380"/>
              </a:lnSpc>
              <a:spcBef>
                <a:spcPts val="1272"/>
              </a:spcBef>
              <a:spcAft>
                <a:spcPts val="1200"/>
              </a:spcAft>
            </a:pPr>
            <a:r>
              <a:rPr lang="de-DE" sz="2800" dirty="0"/>
              <a:t>Epheser 2,8-10: Nicht durch gute Werke errettet, sondern nur aus Gnade, um in den guten Werken zu wandeln, die Gott vorbereitet hat.</a:t>
            </a:r>
          </a:p>
          <a:p>
            <a:pPr>
              <a:lnSpc>
                <a:spcPts val="3380"/>
              </a:lnSpc>
              <a:spcBef>
                <a:spcPts val="1272"/>
              </a:spcBef>
              <a:spcAft>
                <a:spcPts val="1200"/>
              </a:spcAft>
            </a:pPr>
            <a:r>
              <a:rPr lang="de-DE" sz="2800" dirty="0" err="1"/>
              <a:t>Hochzeitsvers</a:t>
            </a:r>
            <a:r>
              <a:rPr lang="de-DE" sz="2800" dirty="0"/>
              <a:t>: „Ich aber und mein Haus wollen dem HERRN dienen“ (Josua 24,15b).</a:t>
            </a:r>
          </a:p>
        </p:txBody>
      </p:sp>
    </p:spTree>
    <p:extLst>
      <p:ext uri="{BB962C8B-B14F-4D97-AF65-F5344CB8AC3E}">
        <p14:creationId xmlns:p14="http://schemas.microsoft.com/office/powerpoint/2010/main" val="1371251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endParaRPr lang="de-DE" dirty="0"/>
          </a:p>
        </p:txBody>
      </p:sp>
      <p:sp>
        <p:nvSpPr>
          <p:cNvPr id="3" name="Inhaltsplatzhalter 2"/>
          <p:cNvSpPr>
            <a:spLocks noGrp="1"/>
          </p:cNvSpPr>
          <p:nvPr>
            <p:ph idx="1"/>
          </p:nvPr>
        </p:nvSpPr>
        <p:spPr>
          <a:xfrm>
            <a:off x="838200" y="1181528"/>
            <a:ext cx="10515600" cy="4995435"/>
          </a:xfrm>
        </p:spPr>
        <p:txBody>
          <a:bodyPr/>
          <a:lstStyle/>
          <a:p>
            <a:pPr marL="0" indent="0" algn="ctr">
              <a:buNone/>
            </a:pPr>
            <a:r>
              <a:rPr lang="de-DE" sz="4000" dirty="0">
                <a:effectLst/>
              </a:rPr>
              <a:t>Schluss  </a:t>
            </a:r>
            <a:endParaRPr lang="de-DE" sz="4000" dirty="0"/>
          </a:p>
        </p:txBody>
      </p:sp>
    </p:spTree>
    <p:extLst>
      <p:ext uri="{BB962C8B-B14F-4D97-AF65-F5344CB8AC3E}">
        <p14:creationId xmlns:p14="http://schemas.microsoft.com/office/powerpoint/2010/main" val="15045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04814" y="0"/>
            <a:ext cx="9648986" cy="1083733"/>
          </a:xfrm>
        </p:spPr>
        <p:txBody>
          <a:bodyPr>
            <a:normAutofit/>
          </a:bodyPr>
          <a:lstStyle/>
          <a:p>
            <a:pPr algn="l"/>
            <a:r>
              <a:rPr lang="de-DE" dirty="0"/>
              <a:t>Kinder des Lichts sein (1. </a:t>
            </a:r>
            <a:r>
              <a:rPr lang="de-DE" dirty="0" err="1"/>
              <a:t>Thess</a:t>
            </a:r>
            <a:r>
              <a:rPr lang="de-DE" dirty="0"/>
              <a:t> 5,4-8) </a:t>
            </a:r>
          </a:p>
        </p:txBody>
      </p:sp>
      <p:sp>
        <p:nvSpPr>
          <p:cNvPr id="3" name="Inhaltsplatzhalter 2"/>
          <p:cNvSpPr>
            <a:spLocks noGrp="1"/>
          </p:cNvSpPr>
          <p:nvPr>
            <p:ph idx="1"/>
          </p:nvPr>
        </p:nvSpPr>
        <p:spPr>
          <a:xfrm>
            <a:off x="1596325" y="1332854"/>
            <a:ext cx="10337370" cy="4612468"/>
          </a:xfrm>
        </p:spPr>
        <p:txBody>
          <a:bodyPr>
            <a:normAutofit/>
          </a:bodyPr>
          <a:lstStyle/>
          <a:p>
            <a:pPr marL="0" indent="0">
              <a:lnSpc>
                <a:spcPts val="3660"/>
              </a:lnSpc>
              <a:buNone/>
            </a:pPr>
            <a:r>
              <a:rPr lang="de-DE" sz="3100" dirty="0"/>
              <a:t>1. Kind des Lichts – wie wird man das?</a:t>
            </a:r>
          </a:p>
          <a:p>
            <a:pPr lvl="1">
              <a:lnSpc>
                <a:spcPts val="3660"/>
              </a:lnSpc>
            </a:pPr>
            <a:r>
              <a:rPr lang="de-DE" sz="3100" dirty="0"/>
              <a:t>Durch den Glauben an Jesus Christus auf Grund der Wiedergeburt.</a:t>
            </a:r>
          </a:p>
          <a:p>
            <a:pPr marL="0" indent="0">
              <a:lnSpc>
                <a:spcPts val="3660"/>
              </a:lnSpc>
              <a:spcBef>
                <a:spcPts val="1944"/>
              </a:spcBef>
              <a:buNone/>
            </a:pPr>
            <a:r>
              <a:rPr lang="de-DE" sz="3100" dirty="0"/>
              <a:t>2. Kind des Lichts – was beinhaltet das?</a:t>
            </a:r>
          </a:p>
          <a:p>
            <a:pPr lvl="1">
              <a:lnSpc>
                <a:spcPts val="3660"/>
              </a:lnSpc>
            </a:pPr>
            <a:r>
              <a:rPr lang="de-DE" sz="3100" dirty="0"/>
              <a:t>Jesus Christus in uns leben und leuchten lassen.</a:t>
            </a:r>
          </a:p>
          <a:p>
            <a:pPr marL="0" indent="0">
              <a:lnSpc>
                <a:spcPts val="3660"/>
              </a:lnSpc>
              <a:spcBef>
                <a:spcPts val="1944"/>
              </a:spcBef>
              <a:buNone/>
            </a:pPr>
            <a:r>
              <a:rPr lang="de-DE" sz="3100" dirty="0"/>
              <a:t>3. Kind des Lichts – wie bleibt man das?</a:t>
            </a:r>
          </a:p>
          <a:p>
            <a:pPr lvl="1">
              <a:lnSpc>
                <a:spcPts val="3660"/>
              </a:lnSpc>
            </a:pPr>
            <a:r>
              <a:rPr lang="de-DE" sz="3100" dirty="0"/>
              <a:t>Durch das Bleiben in Jesus Christus und in seinem Willen.</a:t>
            </a:r>
          </a:p>
        </p:txBody>
      </p:sp>
    </p:spTree>
    <p:extLst>
      <p:ext uri="{BB962C8B-B14F-4D97-AF65-F5344CB8AC3E}">
        <p14:creationId xmlns:p14="http://schemas.microsoft.com/office/powerpoint/2010/main" val="1248380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946400" y="365125"/>
            <a:ext cx="8407400" cy="676275"/>
          </a:xfrm>
        </p:spPr>
        <p:txBody>
          <a:bodyPr>
            <a:normAutofit fontScale="90000"/>
          </a:bodyPr>
          <a:lstStyle/>
          <a:p>
            <a:pPr algn="l"/>
            <a:r>
              <a:rPr lang="de-DE" dirty="0"/>
              <a:t>Gliederung</a:t>
            </a:r>
          </a:p>
        </p:txBody>
      </p:sp>
      <p:sp>
        <p:nvSpPr>
          <p:cNvPr id="3" name="Inhaltsplatzhalter 2"/>
          <p:cNvSpPr>
            <a:spLocks noGrp="1"/>
          </p:cNvSpPr>
          <p:nvPr>
            <p:ph idx="1"/>
          </p:nvPr>
        </p:nvSpPr>
        <p:spPr>
          <a:xfrm>
            <a:off x="2946400" y="1041400"/>
            <a:ext cx="8407400" cy="4194278"/>
          </a:xfrm>
        </p:spPr>
        <p:txBody>
          <a:bodyPr>
            <a:normAutofit fontScale="92500" lnSpcReduction="20000"/>
          </a:bodyPr>
          <a:lstStyle/>
          <a:p>
            <a:pPr marL="0" indent="0">
              <a:spcAft>
                <a:spcPts val="2400"/>
              </a:spcAft>
              <a:buNone/>
            </a:pPr>
            <a:endParaRPr lang="de-DE" dirty="0"/>
          </a:p>
          <a:p>
            <a:pPr marL="0" indent="0">
              <a:spcAft>
                <a:spcPts val="2400"/>
              </a:spcAft>
              <a:buNone/>
            </a:pPr>
            <a:r>
              <a:rPr lang="de-DE" sz="3000" dirty="0"/>
              <a:t>1. Kind des Lichts – wie wird man das?</a:t>
            </a:r>
          </a:p>
          <a:p>
            <a:pPr marL="514350" indent="-514350">
              <a:spcAft>
                <a:spcPts val="2400"/>
              </a:spcAft>
              <a:buAutoNum type="arabicPeriod"/>
            </a:pPr>
            <a:endParaRPr lang="de-DE" sz="3000" dirty="0"/>
          </a:p>
          <a:p>
            <a:pPr marL="0" indent="0">
              <a:spcAft>
                <a:spcPts val="2400"/>
              </a:spcAft>
              <a:buNone/>
            </a:pPr>
            <a:r>
              <a:rPr lang="de-DE" sz="3000" dirty="0"/>
              <a:t>2. Kind des Lichts – was beinhaltet das?</a:t>
            </a:r>
          </a:p>
          <a:p>
            <a:pPr marL="0" indent="0">
              <a:spcAft>
                <a:spcPts val="2400"/>
              </a:spcAft>
              <a:buNone/>
            </a:pPr>
            <a:endParaRPr lang="de-DE" sz="3000" dirty="0"/>
          </a:p>
          <a:p>
            <a:pPr marL="0" indent="0">
              <a:spcAft>
                <a:spcPts val="2400"/>
              </a:spcAft>
              <a:buNone/>
            </a:pPr>
            <a:r>
              <a:rPr lang="de-DE" sz="3000" dirty="0"/>
              <a:t>3. Kind des Lichts – wie bleibt man das?</a:t>
            </a:r>
          </a:p>
        </p:txBody>
      </p:sp>
    </p:spTree>
    <p:extLst>
      <p:ext uri="{BB962C8B-B14F-4D97-AF65-F5344CB8AC3E}">
        <p14:creationId xmlns:p14="http://schemas.microsoft.com/office/powerpoint/2010/main" val="2113429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endParaRPr lang="de-DE" dirty="0"/>
          </a:p>
        </p:txBody>
      </p:sp>
      <p:sp>
        <p:nvSpPr>
          <p:cNvPr id="3" name="Inhaltsplatzhalter 2"/>
          <p:cNvSpPr>
            <a:spLocks noGrp="1"/>
          </p:cNvSpPr>
          <p:nvPr>
            <p:ph idx="1"/>
          </p:nvPr>
        </p:nvSpPr>
        <p:spPr>
          <a:xfrm>
            <a:off x="838200" y="1181528"/>
            <a:ext cx="10515600" cy="4995435"/>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algn="ctr"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indent="0" algn="ctr">
              <a:buNone/>
            </a:pPr>
            <a:r>
              <a:rPr lang="de-DE" sz="4000" dirty="0"/>
              <a:t>1. Kind des Lichts – wie wird man das?</a:t>
            </a:r>
          </a:p>
          <a:p>
            <a:pPr marL="0" marR="0" lvl="0" indent="0" defTabSz="914400" eaLnBrk="1" fontAlgn="auto" latinLnBrk="0" hangingPunct="1">
              <a:lnSpc>
                <a:spcPct val="100000"/>
              </a:lnSpc>
              <a:spcBef>
                <a:spcPts val="0"/>
              </a:spcBef>
              <a:spcAft>
                <a:spcPts val="0"/>
              </a:spcAft>
              <a:buClrTx/>
              <a:buSzTx/>
              <a:buFontTx/>
              <a:buNone/>
              <a:tabLst/>
              <a:defRPr/>
            </a:pPr>
            <a:endParaRPr lang="de-DE" sz="4000" dirty="0"/>
          </a:p>
          <a:p>
            <a:pPr marL="0" marR="0" lvl="0" indent="0" defTabSz="914400" eaLnBrk="1" fontAlgn="auto" latinLnBrk="0" hangingPunct="1">
              <a:lnSpc>
                <a:spcPct val="100000"/>
              </a:lnSpc>
              <a:spcBef>
                <a:spcPts val="0"/>
              </a:spcBef>
              <a:spcAft>
                <a:spcPts val="0"/>
              </a:spcAft>
              <a:buClrTx/>
              <a:buSzTx/>
              <a:buFontTx/>
              <a:buNone/>
              <a:tabLst/>
              <a:defRPr/>
            </a:pPr>
            <a:endParaRPr lang="de-DE" sz="4000"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a:p>
            <a:pPr marL="0" marR="0" lvl="0" indent="0" defTabSz="914400" eaLnBrk="1" fontAlgn="auto" latinLnBrk="0" hangingPunct="1">
              <a:lnSpc>
                <a:spcPct val="100000"/>
              </a:lnSpc>
              <a:spcBef>
                <a:spcPts val="0"/>
              </a:spcBef>
              <a:spcAft>
                <a:spcPts val="0"/>
              </a:spcAft>
              <a:buClrTx/>
              <a:buSzTx/>
              <a:buFontTx/>
              <a:buNone/>
              <a:tabLst/>
              <a:defRPr/>
            </a:pPr>
            <a:endParaRPr lang="de-DE" dirty="0"/>
          </a:p>
        </p:txBody>
      </p:sp>
    </p:spTree>
    <p:extLst>
      <p:ext uri="{BB962C8B-B14F-4D97-AF65-F5344CB8AC3E}">
        <p14:creationId xmlns:p14="http://schemas.microsoft.com/office/powerpoint/2010/main" val="1387963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1. Thessalonicher 5,4-5</a:t>
            </a:r>
          </a:p>
        </p:txBody>
      </p:sp>
      <p:sp>
        <p:nvSpPr>
          <p:cNvPr id="3" name="Inhaltsplatzhalter 2"/>
          <p:cNvSpPr>
            <a:spLocks noGrp="1"/>
          </p:cNvSpPr>
          <p:nvPr>
            <p:ph idx="1"/>
          </p:nvPr>
        </p:nvSpPr>
        <p:spPr>
          <a:xfrm>
            <a:off x="1607573" y="2507225"/>
            <a:ext cx="9746225" cy="3669737"/>
          </a:xfrm>
        </p:spPr>
        <p:txBody>
          <a:bodyPr>
            <a:normAutofit/>
          </a:bodyPr>
          <a:lstStyle/>
          <a:p>
            <a:pPr marL="0" indent="0">
              <a:lnSpc>
                <a:spcPts val="3860"/>
              </a:lnSpc>
              <a:buNone/>
            </a:pPr>
            <a:r>
              <a:rPr lang="de-DE" sz="2600" dirty="0"/>
              <a:t>„Ihr aber, Geschwister, seid nicht in Finsternis, dass euch der Tag [der Wiederkunft Jesu und des Gerichts] wie ein Dieb ergreife. Denn ihr alle seid Söhne des Lichtes und Söhne des Tages; wir gehören nicht der Nacht noch der Finsternis.“</a:t>
            </a:r>
            <a:r>
              <a:rPr lang="de-DE" sz="2600" dirty="0">
                <a:effectLst/>
              </a:rPr>
              <a:t> </a:t>
            </a:r>
            <a:endParaRPr lang="de-DE" sz="2600" dirty="0"/>
          </a:p>
        </p:txBody>
      </p:sp>
    </p:spTree>
    <p:extLst>
      <p:ext uri="{BB962C8B-B14F-4D97-AF65-F5344CB8AC3E}">
        <p14:creationId xmlns:p14="http://schemas.microsoft.com/office/powerpoint/2010/main" val="1741659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3113"/>
          </a:xfrm>
        </p:spPr>
        <p:txBody>
          <a:bodyPr>
            <a:normAutofit fontScale="90000"/>
          </a:bodyPr>
          <a:lstStyle/>
          <a:p>
            <a:r>
              <a:rPr lang="de-DE" dirty="0"/>
              <a:t>Johannes 1,9-13</a:t>
            </a:r>
          </a:p>
        </p:txBody>
      </p:sp>
      <p:sp>
        <p:nvSpPr>
          <p:cNvPr id="3" name="Inhaltsplatzhalter 2"/>
          <p:cNvSpPr>
            <a:spLocks noGrp="1"/>
          </p:cNvSpPr>
          <p:nvPr>
            <p:ph idx="1"/>
          </p:nvPr>
        </p:nvSpPr>
        <p:spPr>
          <a:xfrm>
            <a:off x="1921789" y="1058238"/>
            <a:ext cx="9432011" cy="5172081"/>
          </a:xfrm>
        </p:spPr>
        <p:txBody>
          <a:bodyPr>
            <a:normAutofit/>
          </a:bodyPr>
          <a:lstStyle/>
          <a:p>
            <a:pPr marL="0" indent="0">
              <a:lnSpc>
                <a:spcPts val="3580"/>
              </a:lnSpc>
              <a:buNone/>
            </a:pPr>
            <a:r>
              <a:rPr lang="de-DE" sz="2600" dirty="0"/>
              <a:t>„Das war das wahrhaftige Licht, das jeden Menschen erleuchtet, indem es in die Welt kommt. Er war in der Welt, und die Welt wurde durch ihn </a:t>
            </a:r>
            <a:r>
              <a:rPr lang="de-DE" dirty="0"/>
              <a:t>[erschaffen]</a:t>
            </a:r>
            <a:r>
              <a:rPr lang="de-DE" sz="2600" dirty="0"/>
              <a:t>, doch die Welt kannte ihn nicht. Er kam in das Seine, aber die Seinen nahmen ihn nicht an. </a:t>
            </a:r>
            <a:r>
              <a:rPr lang="de-DE" sz="2600" dirty="0">
                <a:solidFill>
                  <a:srgbClr val="0070C0"/>
                </a:solidFill>
              </a:rPr>
              <a:t>Allen aber, die ihn auf-nahmen, gab er das Recht/die Vollmacht, Kinder Gottes zu werden, denen, die an seinen Namen glauben</a:t>
            </a:r>
            <a:r>
              <a:rPr lang="de-DE" sz="2600" dirty="0"/>
              <a:t>, die nicht </a:t>
            </a:r>
            <a:r>
              <a:rPr lang="de-DE" sz="2800" dirty="0"/>
              <a:t>aus [dem Willen von] Blut</a:t>
            </a:r>
            <a:r>
              <a:rPr lang="de-DE" sz="2600" dirty="0"/>
              <a:t>, noch aus dem Willen des Fleisches, noch aus dem Willen des Mannes, </a:t>
            </a:r>
            <a:r>
              <a:rPr lang="de-DE" sz="2600" dirty="0">
                <a:solidFill>
                  <a:srgbClr val="0070C0"/>
                </a:solidFill>
              </a:rPr>
              <a:t>sondern aus Gott geboren sind</a:t>
            </a:r>
            <a:r>
              <a:rPr lang="de-DE" sz="2600" dirty="0"/>
              <a:t>“ (vgl. Johannes 3,3.5). </a:t>
            </a:r>
          </a:p>
        </p:txBody>
      </p:sp>
    </p:spTree>
    <p:extLst>
      <p:ext uri="{BB962C8B-B14F-4D97-AF65-F5344CB8AC3E}">
        <p14:creationId xmlns:p14="http://schemas.microsoft.com/office/powerpoint/2010/main" val="1556618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06128" y="365125"/>
            <a:ext cx="10247671" cy="1360436"/>
          </a:xfrm>
        </p:spPr>
        <p:txBody>
          <a:bodyPr>
            <a:normAutofit/>
          </a:bodyPr>
          <a:lstStyle/>
          <a:p>
            <a:pPr marL="0" indent="0"/>
            <a:r>
              <a:rPr lang="de-DE" dirty="0"/>
              <a:t>1. Kind des Lichts – wie wird man das?</a:t>
            </a:r>
          </a:p>
        </p:txBody>
      </p:sp>
      <p:sp>
        <p:nvSpPr>
          <p:cNvPr id="3" name="Inhaltsplatzhalter 2"/>
          <p:cNvSpPr>
            <a:spLocks noGrp="1"/>
          </p:cNvSpPr>
          <p:nvPr>
            <p:ph idx="1"/>
          </p:nvPr>
        </p:nvSpPr>
        <p:spPr>
          <a:xfrm>
            <a:off x="1766806" y="2231756"/>
            <a:ext cx="9948116" cy="4049773"/>
          </a:xfrm>
        </p:spPr>
        <p:txBody>
          <a:bodyPr>
            <a:normAutofit/>
          </a:bodyPr>
          <a:lstStyle/>
          <a:p>
            <a:pPr marL="0" indent="0">
              <a:lnSpc>
                <a:spcPts val="4080"/>
              </a:lnSpc>
              <a:buNone/>
            </a:pPr>
            <a:r>
              <a:rPr lang="de-DE" sz="3200" dirty="0"/>
              <a:t>Psalm 90,8: „Denn unsere Missetaten stellst du vor dich, unsere unerkannte Sünde ins Licht vor deinem Angesicht.“</a:t>
            </a:r>
          </a:p>
        </p:txBody>
      </p:sp>
    </p:spTree>
    <p:extLst>
      <p:ext uri="{BB962C8B-B14F-4D97-AF65-F5344CB8AC3E}">
        <p14:creationId xmlns:p14="http://schemas.microsoft.com/office/powerpoint/2010/main" val="74673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25844" y="365125"/>
            <a:ext cx="9927955" cy="1386183"/>
          </a:xfrm>
        </p:spPr>
        <p:txBody>
          <a:bodyPr>
            <a:normAutofit/>
          </a:bodyPr>
          <a:lstStyle/>
          <a:p>
            <a:r>
              <a:rPr lang="de-DE" dirty="0"/>
              <a:t>1. Kind des Lichts – wie wird man das?</a:t>
            </a:r>
          </a:p>
        </p:txBody>
      </p:sp>
      <p:sp>
        <p:nvSpPr>
          <p:cNvPr id="3" name="Inhaltsplatzhalter 2"/>
          <p:cNvSpPr>
            <a:spLocks noGrp="1"/>
          </p:cNvSpPr>
          <p:nvPr>
            <p:ph idx="1"/>
          </p:nvPr>
        </p:nvSpPr>
        <p:spPr>
          <a:xfrm>
            <a:off x="1425844" y="1441342"/>
            <a:ext cx="10352868" cy="4881966"/>
          </a:xfrm>
        </p:spPr>
        <p:txBody>
          <a:bodyPr>
            <a:normAutofit/>
          </a:bodyPr>
          <a:lstStyle/>
          <a:p>
            <a:pPr>
              <a:lnSpc>
                <a:spcPts val="3280"/>
              </a:lnSpc>
            </a:pPr>
            <a:r>
              <a:rPr lang="de-DE" sz="2600" dirty="0">
                <a:effectLst/>
              </a:rPr>
              <a:t> </a:t>
            </a:r>
            <a:r>
              <a:rPr lang="de-DE" sz="2800" dirty="0">
                <a:effectLst/>
              </a:rPr>
              <a:t>Johannes 8,12: </a:t>
            </a:r>
            <a:r>
              <a:rPr lang="de-DE" sz="2800" dirty="0"/>
              <a:t>„Jesus redete nun wieder zu ihnen und sprach: ‚Ich bin das Licht der Welt. Wer mir nachfolgt, wird nicht in der Finster-</a:t>
            </a:r>
            <a:r>
              <a:rPr lang="de-DE" sz="2800" dirty="0" err="1"/>
              <a:t>nis</a:t>
            </a:r>
            <a:r>
              <a:rPr lang="de-DE" sz="2800" dirty="0"/>
              <a:t> wandeln, sondern wird das Licht des Lebens haben.‘“</a:t>
            </a:r>
          </a:p>
          <a:p>
            <a:pPr>
              <a:lnSpc>
                <a:spcPts val="3280"/>
              </a:lnSpc>
            </a:pPr>
            <a:endParaRPr lang="de-DE" sz="2800" dirty="0"/>
          </a:p>
          <a:p>
            <a:pPr>
              <a:lnSpc>
                <a:spcPts val="3280"/>
              </a:lnSpc>
            </a:pPr>
            <a:r>
              <a:rPr lang="de-DE" sz="2800" dirty="0"/>
              <a:t>Johannes 9,6: „Solange ich in der Welt bin, bin ich das Licht der Welt“ – sagt Jesus im Zusammenhang mit der Heilung eines Blind-Geborenen.</a:t>
            </a:r>
          </a:p>
        </p:txBody>
      </p:sp>
    </p:spTree>
    <p:extLst>
      <p:ext uri="{BB962C8B-B14F-4D97-AF65-F5344CB8AC3E}">
        <p14:creationId xmlns:p14="http://schemas.microsoft.com/office/powerpoint/2010/main" val="1433660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5948" y="238539"/>
            <a:ext cx="10194346" cy="1179444"/>
          </a:xfrm>
        </p:spPr>
        <p:txBody>
          <a:bodyPr>
            <a:normAutofit/>
          </a:bodyPr>
          <a:lstStyle/>
          <a:p>
            <a:pPr marL="0" indent="0"/>
            <a:r>
              <a:rPr lang="de-DE" dirty="0"/>
              <a:t>1. Kind des Lichts – wie wird man das?</a:t>
            </a:r>
          </a:p>
        </p:txBody>
      </p:sp>
      <p:sp>
        <p:nvSpPr>
          <p:cNvPr id="3" name="Inhaltsplatzhalter 2"/>
          <p:cNvSpPr>
            <a:spLocks noGrp="1"/>
          </p:cNvSpPr>
          <p:nvPr>
            <p:ph idx="1"/>
          </p:nvPr>
        </p:nvSpPr>
        <p:spPr>
          <a:xfrm>
            <a:off x="1828800" y="2309248"/>
            <a:ext cx="9841424" cy="3812584"/>
          </a:xfrm>
        </p:spPr>
        <p:txBody>
          <a:bodyPr/>
          <a:lstStyle/>
          <a:p>
            <a:pPr marL="0" indent="0">
              <a:lnSpc>
                <a:spcPts val="3280"/>
              </a:lnSpc>
              <a:buNone/>
            </a:pPr>
            <a:endParaRPr lang="de-DE" dirty="0"/>
          </a:p>
          <a:p>
            <a:pPr marL="0" indent="0">
              <a:lnSpc>
                <a:spcPts val="3880"/>
              </a:lnSpc>
              <a:buNone/>
            </a:pPr>
            <a:r>
              <a:rPr lang="de-DE" sz="3200" dirty="0"/>
              <a:t>Psalm 36,10: „Denn bei dir ist die Quelle des Lebens, und in deinem Licht sehen wir das Licht.“</a:t>
            </a:r>
          </a:p>
        </p:txBody>
      </p:sp>
    </p:spTree>
    <p:extLst>
      <p:ext uri="{BB962C8B-B14F-4D97-AF65-F5344CB8AC3E}">
        <p14:creationId xmlns:p14="http://schemas.microsoft.com/office/powerpoint/2010/main" val="38271800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0</TotalTime>
  <Words>1875</Words>
  <Application>Microsoft Office PowerPoint</Application>
  <PresentationFormat>Benutzerdefiniert</PresentationFormat>
  <Paragraphs>106</Paragraphs>
  <Slides>29</Slides>
  <Notes>0</Notes>
  <HiddenSlides>0</HiddenSlides>
  <MMClips>0</MMClips>
  <ScaleCrop>false</ScaleCrop>
  <HeadingPairs>
    <vt:vector size="4" baseType="variant">
      <vt:variant>
        <vt:lpstr>Design</vt:lpstr>
      </vt:variant>
      <vt:variant>
        <vt:i4>1</vt:i4>
      </vt:variant>
      <vt:variant>
        <vt:lpstr>Folientitel</vt:lpstr>
      </vt:variant>
      <vt:variant>
        <vt:i4>29</vt:i4>
      </vt:variant>
    </vt:vector>
  </HeadingPairs>
  <TitlesOfParts>
    <vt:vector size="30" baseType="lpstr">
      <vt:lpstr>Parallax</vt:lpstr>
      <vt:lpstr>Kinder des Lichts sein (1. Thess 5,4-8) </vt:lpstr>
      <vt:lpstr>1. Thessalonicher 5,4-8</vt:lpstr>
      <vt:lpstr>Gliederung</vt:lpstr>
      <vt:lpstr>PowerPoint-Präsentation</vt:lpstr>
      <vt:lpstr>1. Thessalonicher 5,4-5</vt:lpstr>
      <vt:lpstr>Johannes 1,9-13</vt:lpstr>
      <vt:lpstr>1. Kind des Lichts – wie wird man das?</vt:lpstr>
      <vt:lpstr>1. Kind des Lichts – wie wird man das?</vt:lpstr>
      <vt:lpstr>1. Kind des Lichts – wie wird man das?</vt:lpstr>
      <vt:lpstr>1. Johannes 1,5-9</vt:lpstr>
      <vt:lpstr>1. Kind des Lichts – wie wird man das?</vt:lpstr>
      <vt:lpstr>PowerPoint-Präsentation</vt:lpstr>
      <vt:lpstr>1. Thessalonicher 5,6-7</vt:lpstr>
      <vt:lpstr>2. Kind des Lichts – was beinhaltet das?</vt:lpstr>
      <vt:lpstr>2. Kind des Lichts – was beinhaltet das?</vt:lpstr>
      <vt:lpstr>Philipper 2,14-16 </vt:lpstr>
      <vt:lpstr>Matthäus 5,14-16 </vt:lpstr>
      <vt:lpstr>PowerPoint-Präsentation</vt:lpstr>
      <vt:lpstr>1. Thessalonicher 5,8</vt:lpstr>
      <vt:lpstr>3. Kind des Lichts – wie bleibt man das?</vt:lpstr>
      <vt:lpstr>2. Petrus 1,19-21 </vt:lpstr>
      <vt:lpstr>Lukas 8,11-15 </vt:lpstr>
      <vt:lpstr>Hebräer 12,1-2</vt:lpstr>
      <vt:lpstr>Johannes 3,19-21</vt:lpstr>
      <vt:lpstr>Epheser 5,8-14 </vt:lpstr>
      <vt:lpstr>3. Kind des Lichts – wie bleibt man das?</vt:lpstr>
      <vt:lpstr>3. Kind des Lichts – wie bleibt man das?</vt:lpstr>
      <vt:lpstr>PowerPoint-Präsentation</vt:lpstr>
      <vt:lpstr>Kinder des Lichts sein (1. Thess 5,4-8)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Kinder des Lichts sein (1. Thessalonicher 5, 4-8) </dc:title>
  <dc:creator>Jacob Thiessen</dc:creator>
  <cp:lastModifiedBy>Me</cp:lastModifiedBy>
  <cp:revision>129</cp:revision>
  <cp:lastPrinted>2018-01-14T11:06:45Z</cp:lastPrinted>
  <dcterms:created xsi:type="dcterms:W3CDTF">2018-01-12T06:24:46Z</dcterms:created>
  <dcterms:modified xsi:type="dcterms:W3CDTF">2018-01-20T20:18:24Z</dcterms:modified>
</cp:coreProperties>
</file>