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475" r:id="rId3"/>
    <p:sldId id="282" r:id="rId4"/>
    <p:sldId id="458" r:id="rId5"/>
    <p:sldId id="461" r:id="rId6"/>
    <p:sldId id="462" r:id="rId7"/>
    <p:sldId id="464" r:id="rId8"/>
    <p:sldId id="459" r:id="rId9"/>
    <p:sldId id="463" r:id="rId10"/>
    <p:sldId id="465" r:id="rId11"/>
    <p:sldId id="474" r:id="rId12"/>
    <p:sldId id="469" r:id="rId13"/>
    <p:sldId id="478" r:id="rId14"/>
    <p:sldId id="453" r:id="rId15"/>
    <p:sldId id="261" r:id="rId16"/>
    <p:sldId id="259" r:id="rId17"/>
    <p:sldId id="460" r:id="rId18"/>
    <p:sldId id="468" r:id="rId19"/>
    <p:sldId id="476" r:id="rId20"/>
    <p:sldId id="455" r:id="rId21"/>
    <p:sldId id="470" r:id="rId22"/>
    <p:sldId id="471" r:id="rId23"/>
    <p:sldId id="472" r:id="rId24"/>
    <p:sldId id="457" r:id="rId25"/>
    <p:sldId id="433" r:id="rId26"/>
    <p:sldId id="436" r:id="rId27"/>
    <p:sldId id="445" r:id="rId28"/>
    <p:sldId id="479" r:id="rId29"/>
    <p:sldId id="446" r:id="rId30"/>
    <p:sldId id="442" r:id="rId31"/>
    <p:sldId id="450" r:id="rId32"/>
    <p:sldId id="443" r:id="rId33"/>
    <p:sldId id="438" r:id="rId34"/>
    <p:sldId id="439" r:id="rId35"/>
    <p:sldId id="449" r:id="rId36"/>
    <p:sldId id="480" r:id="rId37"/>
    <p:sldId id="473" r:id="rId38"/>
    <p:sldId id="451" r:id="rId39"/>
    <p:sldId id="477" r:id="rId40"/>
    <p:sldId id="481" r:id="rId41"/>
    <p:sldId id="456" r:id="rId42"/>
    <p:sldId id="257" r:id="rId43"/>
    <p:sldId id="260" r:id="rId44"/>
    <p:sldId id="264" r:id="rId45"/>
    <p:sldId id="334" r:id="rId46"/>
    <p:sldId id="285" r:id="rId47"/>
    <p:sldId id="263" r:id="rId48"/>
    <p:sldId id="267" r:id="rId49"/>
    <p:sldId id="271" r:id="rId50"/>
    <p:sldId id="272" r:id="rId51"/>
    <p:sldId id="283" r:id="rId52"/>
    <p:sldId id="277" r:id="rId53"/>
    <p:sldId id="291" r:id="rId54"/>
    <p:sldId id="293" r:id="rId55"/>
    <p:sldId id="278" r:id="rId5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39"/>
    <p:restoredTop sz="94626"/>
  </p:normalViewPr>
  <p:slideViewPr>
    <p:cSldViewPr snapToGrid="0" snapToObjects="1">
      <p:cViewPr varScale="1">
        <p:scale>
          <a:sx n="114" d="100"/>
          <a:sy n="114" d="100"/>
        </p:scale>
        <p:origin x="20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8543D-FD2F-6243-86C2-A57666F94E30}" type="datetimeFigureOut">
              <a:rPr lang="de-DE" smtClean="0"/>
              <a:t>17.10.19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0DE6C-099D-1C43-AE89-9F4A29F834E0}" type="slidenum">
              <a:rPr lang="de-DE" smtClean="0"/>
              <a:t>‹Nr.›</a:t>
            </a:fld>
            <a:endParaRPr lang="de-DE"/>
          </a:p>
        </p:txBody>
      </p:sp>
    </p:spTree>
    <p:extLst>
      <p:ext uri="{BB962C8B-B14F-4D97-AF65-F5344CB8AC3E}">
        <p14:creationId xmlns:p14="http://schemas.microsoft.com/office/powerpoint/2010/main" val="300506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sz="half" idx="1"/>
          </p:nvPr>
        </p:nvSpPr>
        <p:spPr>
          <a:xfrm>
            <a:off x="440531" y="803672"/>
            <a:ext cx="5726906" cy="4938117"/>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de-DE"/>
              <a:t>Mastertextformat bearbeiten
Zweite Ebene
Dritte Ebene
Vierte Ebene
Fünfte Ebene</a:t>
            </a:r>
            <a:endParaRPr lang="de-CH" dirty="0"/>
          </a:p>
        </p:txBody>
      </p:sp>
      <p:sp>
        <p:nvSpPr>
          <p:cNvPr id="4" name="Inhaltsplatzhalter 3"/>
          <p:cNvSpPr>
            <a:spLocks noGrp="1"/>
          </p:cNvSpPr>
          <p:nvPr>
            <p:ph sz="half" idx="2"/>
          </p:nvPr>
        </p:nvSpPr>
        <p:spPr>
          <a:xfrm>
            <a:off x="6310313" y="803672"/>
            <a:ext cx="5726906" cy="4938117"/>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de-DE"/>
              <a:t>Mastertextformat bearbeiten
Zweite Ebene
Dritte Ebene
Vierte Ebene
Fünfte Ebene</a:t>
            </a:r>
            <a:endParaRPr lang="de-CH"/>
          </a:p>
        </p:txBody>
      </p:sp>
      <p:sp>
        <p:nvSpPr>
          <p:cNvPr id="5" name="Text Box 8"/>
          <p:cNvSpPr txBox="1">
            <a:spLocks noGrp="1" noChangeArrowheads="1"/>
          </p:cNvSpPr>
          <p:nvPr>
            <p:ph type="sldNum" sz="quarter" idx="10"/>
          </p:nvPr>
        </p:nvSpPr>
        <p:spPr>
          <a:ln/>
        </p:spPr>
        <p:txBody>
          <a:bodyPr/>
          <a:lstStyle>
            <a:lvl1pPr>
              <a:defRPr/>
            </a:lvl1pPr>
          </a:lstStyle>
          <a:p>
            <a:fld id="{4FA887F4-0E1B-2148-B929-C11E78DA8210}" type="slidenum">
              <a:rPr lang="de-DE" smtClean="0"/>
              <a:t>‹Nr.›</a:t>
            </a:fld>
            <a:endParaRPr lang="de-DE"/>
          </a:p>
        </p:txBody>
      </p:sp>
    </p:spTree>
    <p:extLst>
      <p:ext uri="{BB962C8B-B14F-4D97-AF65-F5344CB8AC3E}">
        <p14:creationId xmlns:p14="http://schemas.microsoft.com/office/powerpoint/2010/main" val="24571733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p:txBody>
          <a:bodyPr/>
          <a:lstStyle/>
          <a:p>
            <a:pPr lvl="0"/>
            <a:r>
              <a:rPr lang="de-DE"/>
              <a:t>Mastertextformat bearbeiten
Zweite Ebene
Dritte Ebene
Vierte Ebene
Fünfte Ebene</a:t>
            </a:r>
            <a:endParaRPr lang="de-CH" dirty="0"/>
          </a:p>
        </p:txBody>
      </p:sp>
      <p:sp>
        <p:nvSpPr>
          <p:cNvPr id="4" name="Text Box 8"/>
          <p:cNvSpPr txBox="1">
            <a:spLocks noGrp="1" noChangeArrowheads="1"/>
          </p:cNvSpPr>
          <p:nvPr>
            <p:ph type="sldNum" sz="quarter" idx="10"/>
          </p:nvPr>
        </p:nvSpPr>
        <p:spPr>
          <a:ln/>
        </p:spPr>
        <p:txBody>
          <a:bodyPr/>
          <a:lstStyle>
            <a:lvl1pPr>
              <a:defRPr/>
            </a:lvl1pPr>
          </a:lstStyle>
          <a:p>
            <a:fld id="{4FA887F4-0E1B-2148-B929-C11E78DA8210}" type="slidenum">
              <a:rPr lang="de-DE" smtClean="0"/>
              <a:t>‹Nr.›</a:t>
            </a:fld>
            <a:endParaRPr lang="de-DE"/>
          </a:p>
        </p:txBody>
      </p:sp>
    </p:spTree>
    <p:extLst>
      <p:ext uri="{BB962C8B-B14F-4D97-AF65-F5344CB8AC3E}">
        <p14:creationId xmlns:p14="http://schemas.microsoft.com/office/powerpoint/2010/main" val="9720944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Text Box 8"/>
          <p:cNvSpPr txBox="1">
            <a:spLocks noGrp="1" noChangeArrowheads="1"/>
          </p:cNvSpPr>
          <p:nvPr>
            <p:ph type="sldNum" sz="quarter" idx="10"/>
          </p:nvPr>
        </p:nvSpPr>
        <p:spPr>
          <a:ln/>
        </p:spPr>
        <p:txBody>
          <a:bodyPr/>
          <a:lstStyle>
            <a:lvl1pPr>
              <a:defRPr/>
            </a:lvl1pPr>
          </a:lstStyle>
          <a:p>
            <a:fld id="{4FA887F4-0E1B-2148-B929-C11E78DA8210}" type="slidenum">
              <a:rPr lang="de-DE" smtClean="0"/>
              <a:t>‹Nr.›</a:t>
            </a:fld>
            <a:endParaRPr lang="de-DE"/>
          </a:p>
        </p:txBody>
      </p:sp>
      <p:sp>
        <p:nvSpPr>
          <p:cNvPr id="14" name="Titel 13">
            <a:extLst>
              <a:ext uri="{FF2B5EF4-FFF2-40B4-BE49-F238E27FC236}">
                <a16:creationId xmlns:a16="http://schemas.microsoft.com/office/drawing/2014/main" id="{941ACD0A-ABE7-9E46-94AE-B27FFD65A0B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691086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8"/>
          <p:cNvSpPr txBox="1">
            <a:spLocks noGrp="1" noChangeArrowheads="1"/>
          </p:cNvSpPr>
          <p:nvPr>
            <p:ph type="sldNum" sz="quarter" idx="10"/>
          </p:nvPr>
        </p:nvSpPr>
        <p:spPr>
          <a:ln/>
        </p:spPr>
        <p:txBody>
          <a:bodyPr/>
          <a:lstStyle>
            <a:lvl1pPr>
              <a:defRPr/>
            </a:lvl1pPr>
          </a:lstStyle>
          <a:p>
            <a:fld id="{4FA887F4-0E1B-2148-B929-C11E78DA8210}" type="slidenum">
              <a:rPr lang="de-DE" smtClean="0"/>
              <a:t>‹Nr.›</a:t>
            </a:fld>
            <a:endParaRPr lang="de-DE"/>
          </a:p>
        </p:txBody>
      </p:sp>
    </p:spTree>
    <p:extLst>
      <p:ext uri="{BB962C8B-B14F-4D97-AF65-F5344CB8AC3E}">
        <p14:creationId xmlns:p14="http://schemas.microsoft.com/office/powerpoint/2010/main" val="38480413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16969" y="1403775"/>
            <a:ext cx="9358313" cy="3088468"/>
          </a:xfrm>
        </p:spPr>
        <p:txBody>
          <a:bodyPr/>
          <a:lstStyle/>
          <a:p>
            <a:r>
              <a:rPr lang="de-DE"/>
              <a:t>Mastertitelformat bearbeiten</a:t>
            </a:r>
            <a:endParaRPr lang="de-CH" dirty="0"/>
          </a:p>
        </p:txBody>
      </p:sp>
      <p:sp>
        <p:nvSpPr>
          <p:cNvPr id="3" name="Foliennummernplatzhalter 3"/>
          <p:cNvSpPr>
            <a:spLocks noGrp="1"/>
          </p:cNvSpPr>
          <p:nvPr>
            <p:ph type="sldNum" sz="quarter" idx="10"/>
          </p:nvPr>
        </p:nvSpPr>
        <p:spPr>
          <a:xfrm>
            <a:off x="11775281" y="6327800"/>
            <a:ext cx="416719" cy="291331"/>
          </a:xfrm>
        </p:spPr>
        <p:txBody>
          <a:bodyPr/>
          <a:lstStyle>
            <a:lvl1pPr>
              <a:defRPr smtClean="0"/>
            </a:lvl1pPr>
          </a:lstStyle>
          <a:p>
            <a:fld id="{4FA887F4-0E1B-2148-B929-C11E78DA8210}" type="slidenum">
              <a:rPr lang="de-DE" smtClean="0"/>
              <a:t>‹Nr.›</a:t>
            </a:fld>
            <a:endParaRPr lang="de-DE"/>
          </a:p>
        </p:txBody>
      </p:sp>
    </p:spTree>
    <p:extLst>
      <p:ext uri="{BB962C8B-B14F-4D97-AF65-F5344CB8AC3E}">
        <p14:creationId xmlns:p14="http://schemas.microsoft.com/office/powerpoint/2010/main" val="19396423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36789-1691-8049-B280-E2C14514649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7536928-695C-6D41-B1EF-A9128D622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74A03BB-E10A-EF4F-A977-FB39314EC4DB}"/>
              </a:ext>
            </a:extLst>
          </p:cNvPr>
          <p:cNvSpPr>
            <a:spLocks noGrp="1"/>
          </p:cNvSpPr>
          <p:nvPr>
            <p:ph type="dt" sz="half" idx="10"/>
          </p:nvPr>
        </p:nvSpPr>
        <p:spPr/>
        <p:txBody>
          <a:bodyPr/>
          <a:lstStyle/>
          <a:p>
            <a:fld id="{CD9BF4BA-E7A7-3A45-ACA9-0753AB1BAB14}" type="datetimeFigureOut">
              <a:rPr lang="de-DE" smtClean="0"/>
              <a:t>17.10.19</a:t>
            </a:fld>
            <a:endParaRPr lang="de-DE"/>
          </a:p>
        </p:txBody>
      </p:sp>
      <p:sp>
        <p:nvSpPr>
          <p:cNvPr id="5" name="Fußzeilenplatzhalter 4">
            <a:extLst>
              <a:ext uri="{FF2B5EF4-FFF2-40B4-BE49-F238E27FC236}">
                <a16:creationId xmlns:a16="http://schemas.microsoft.com/office/drawing/2014/main" id="{4506FB31-97C2-354E-ABF5-7A425B8D3C0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6A5D0F-157C-8C40-AC24-C6ACDF10CEF9}"/>
              </a:ext>
            </a:extLst>
          </p:cNvPr>
          <p:cNvSpPr>
            <a:spLocks noGrp="1"/>
          </p:cNvSpPr>
          <p:nvPr>
            <p:ph type="sldNum" sz="quarter" idx="12"/>
          </p:nvPr>
        </p:nvSpPr>
        <p:spPr/>
        <p:txBody>
          <a:bodyPr/>
          <a:lstStyle/>
          <a:p>
            <a:fld id="{4FA887F4-0E1B-2148-B929-C11E78DA8210}" type="slidenum">
              <a:rPr lang="de-DE" smtClean="0"/>
              <a:t>‹Nr.›</a:t>
            </a:fld>
            <a:endParaRPr lang="de-DE"/>
          </a:p>
        </p:txBody>
      </p:sp>
    </p:spTree>
    <p:extLst>
      <p:ext uri="{BB962C8B-B14F-4D97-AF65-F5344CB8AC3E}">
        <p14:creationId xmlns:p14="http://schemas.microsoft.com/office/powerpoint/2010/main" val="209179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2131219" y="6098977"/>
            <a:ext cx="10084594" cy="616148"/>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algn="ctr"/>
            <a:endParaRPr lang="de-CH" sz="1266">
              <a:cs typeface=".Aqua かな" charset="0"/>
            </a:endParaRPr>
          </a:p>
        </p:txBody>
      </p:sp>
      <p:pic>
        <p:nvPicPr>
          <p:cNvPr id="5123"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5312" y="6098977"/>
            <a:ext cx="1452563" cy="625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124" name="Rectangle 3"/>
          <p:cNvSpPr>
            <a:spLocks/>
          </p:cNvSpPr>
          <p:nvPr/>
        </p:nvSpPr>
        <p:spPr bwMode="auto">
          <a:xfrm>
            <a:off x="0" y="6107906"/>
            <a:ext cx="464344" cy="616148"/>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algn="ctr"/>
            <a:endParaRPr lang="de-CH" sz="1266">
              <a:cs typeface=".Aqua かな" charset="0"/>
            </a:endParaRPr>
          </a:p>
        </p:txBody>
      </p:sp>
      <p:sp>
        <p:nvSpPr>
          <p:cNvPr id="5125" name="Rectangle 4"/>
          <p:cNvSpPr>
            <a:spLocks/>
          </p:cNvSpPr>
          <p:nvPr/>
        </p:nvSpPr>
        <p:spPr bwMode="auto">
          <a:xfrm>
            <a:off x="0" y="0"/>
            <a:ext cx="12192000" cy="598289"/>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algn="ctr"/>
            <a:endParaRPr lang="de-CH" sz="1266">
              <a:cs typeface=".Aqua かな" charset="0"/>
            </a:endParaRPr>
          </a:p>
        </p:txBody>
      </p:sp>
      <p:sp>
        <p:nvSpPr>
          <p:cNvPr id="5126" name="Rectangle 5"/>
          <p:cNvSpPr>
            <a:spLocks noGrp="1" noChangeArrowheads="1"/>
          </p:cNvSpPr>
          <p:nvPr>
            <p:ph type="title"/>
          </p:nvPr>
        </p:nvSpPr>
        <p:spPr bwMode="auto">
          <a:xfrm>
            <a:off x="442020" y="25673"/>
            <a:ext cx="11596688" cy="51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de-DE">
                <a:sym typeface="Frutiger Next Pro Light" charset="0"/>
              </a:rPr>
              <a:t>Mastertitelformat bearbeiten</a:t>
            </a:r>
            <a:endParaRPr lang="en-US">
              <a:sym typeface="Frutiger Next Pro Light" charset="0"/>
            </a:endParaRPr>
          </a:p>
        </p:txBody>
      </p:sp>
      <p:sp>
        <p:nvSpPr>
          <p:cNvPr id="3" name="Rectangle 6"/>
          <p:cNvSpPr>
            <a:spLocks noGrp="1" noChangeArrowheads="1"/>
          </p:cNvSpPr>
          <p:nvPr>
            <p:ph type="body" idx="1"/>
          </p:nvPr>
        </p:nvSpPr>
        <p:spPr bwMode="auto">
          <a:xfrm>
            <a:off x="440531" y="803672"/>
            <a:ext cx="11596688" cy="4938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de-DE" dirty="0">
                <a:sym typeface="Frutiger Next Pro Light" charset="0"/>
              </a:rPr>
              <a:t>Formatvorlagen des Textmasters bearbeiten</a:t>
            </a:r>
          </a:p>
          <a:p>
            <a:pPr lvl="1"/>
            <a:r>
              <a:rPr lang="de-DE" dirty="0">
                <a:sym typeface="Frutiger Next Pro Light" charset="0"/>
              </a:rPr>
              <a:t>Zweite Ebene</a:t>
            </a:r>
          </a:p>
          <a:p>
            <a:pPr lvl="2"/>
            <a:r>
              <a:rPr lang="de-DE" dirty="0">
                <a:sym typeface="Frutiger Next Pro Light" charset="0"/>
              </a:rPr>
              <a:t>Dritte Ebene</a:t>
            </a:r>
          </a:p>
          <a:p>
            <a:pPr lvl="3"/>
            <a:r>
              <a:rPr lang="de-DE" dirty="0">
                <a:sym typeface="Frutiger Next Pro Light" charset="0"/>
              </a:rPr>
              <a:t>Vierte Ebene</a:t>
            </a:r>
          </a:p>
          <a:p>
            <a:pPr lvl="4"/>
            <a:r>
              <a:rPr lang="de-DE" dirty="0">
                <a:sym typeface="Frutiger Next Pro Light" charset="0"/>
              </a:rPr>
              <a:t>Fünfte Ebene</a:t>
            </a:r>
            <a:endParaRPr lang="en-US" dirty="0">
              <a:sym typeface="Frutiger Next Pro Light" charset="0"/>
            </a:endParaRPr>
          </a:p>
        </p:txBody>
      </p:sp>
      <p:sp>
        <p:nvSpPr>
          <p:cNvPr id="2056" name="Text Box 8"/>
          <p:cNvSpPr txBox="1">
            <a:spLocks noGrp="1" noChangeArrowheads="1"/>
          </p:cNvSpPr>
          <p:nvPr>
            <p:ph type="sldNum" sz="quarter" idx="4"/>
          </p:nvPr>
        </p:nvSpPr>
        <p:spPr bwMode="auto">
          <a:xfrm>
            <a:off x="11776770" y="6327800"/>
            <a:ext cx="415230" cy="291331"/>
          </a:xfrm>
          <a:prstGeom prst="rect">
            <a:avLst/>
          </a:prstGeom>
          <a:noFill/>
          <a:ln w="12700">
            <a:noFill/>
            <a:miter lim="800000"/>
            <a:headEnd/>
            <a:tailEnd/>
          </a:ln>
          <a:effectLst/>
        </p:spPr>
        <p:txBody>
          <a:bodyPr vert="horz" wrap="none" lIns="0" tIns="0" rIns="0" bIns="0" numCol="1" anchor="t" anchorCtr="0" compatLnSpc="1">
            <a:prstTxWarp prst="textNoShape">
              <a:avLst/>
            </a:prstTxWarp>
          </a:bodyPr>
          <a:lstStyle>
            <a:lvl1pPr>
              <a:defRPr sz="1406" smtClean="0">
                <a:solidFill>
                  <a:srgbClr val="FFFFFF"/>
                </a:solidFill>
                <a:cs typeface="Frutiger Next Pro Light" charset="0"/>
              </a:defRPr>
            </a:lvl1pPr>
          </a:lstStyle>
          <a:p>
            <a:fld id="{4FA887F4-0E1B-2148-B929-C11E78DA8210}" type="slidenum">
              <a:rPr lang="de-DE" smtClean="0"/>
              <a:t>‹Nr.›</a:t>
            </a:fld>
            <a:endParaRPr lang="de-DE"/>
          </a:p>
        </p:txBody>
      </p:sp>
      <p:sp>
        <p:nvSpPr>
          <p:cNvPr id="5129" name="Rectangle 2"/>
          <p:cNvSpPr>
            <a:spLocks/>
          </p:cNvSpPr>
          <p:nvPr/>
        </p:nvSpPr>
        <p:spPr bwMode="auto">
          <a:xfrm>
            <a:off x="2419945" y="6327800"/>
            <a:ext cx="6155531" cy="17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b"/>
          <a:lstStyle/>
          <a:p>
            <a:pPr>
              <a:tabLst>
                <a:tab pos="7461605" algn="r"/>
              </a:tabLst>
            </a:pPr>
            <a:endParaRPr lang="en-US" sz="1406" dirty="0">
              <a:solidFill>
                <a:srgbClr val="FFFFFF"/>
              </a:solidFill>
              <a:cs typeface="Frutiger Next Pro Light" charset="0"/>
            </a:endParaRPr>
          </a:p>
        </p:txBody>
      </p:sp>
      <p:sp>
        <p:nvSpPr>
          <p:cNvPr id="5130" name="Rectangle 3"/>
          <p:cNvSpPr>
            <a:spLocks/>
          </p:cNvSpPr>
          <p:nvPr/>
        </p:nvSpPr>
        <p:spPr bwMode="auto">
          <a:xfrm>
            <a:off x="8087320" y="6327800"/>
            <a:ext cx="3607594" cy="17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tabLst>
                <a:tab pos="7461605" algn="r"/>
              </a:tabLst>
            </a:pPr>
            <a:r>
              <a:rPr lang="en-US" sz="1406" dirty="0">
                <a:solidFill>
                  <a:srgbClr val="FFFFFF"/>
                </a:solidFill>
                <a:cs typeface="Frutiger Next Pro Light" charset="0"/>
              </a:rPr>
              <a:t>Jacob Thiessen| | </a:t>
            </a:r>
          </a:p>
        </p:txBody>
      </p:sp>
    </p:spTree>
    <p:extLst>
      <p:ext uri="{BB962C8B-B14F-4D97-AF65-F5344CB8AC3E}">
        <p14:creationId xmlns:p14="http://schemas.microsoft.com/office/powerpoint/2010/main" val="1390930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432384" presetClass="entr" presetSubtype="65086208"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4432384" presetClass="entr" presetSubtype="65086208"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4432384" presetClass="entr" presetSubtype="65086208"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4432384" presetClass="entr" presetSubtype="65086208"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4432384" presetClass="entr" presetSubtype="65086208"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tmplLst>
          <p:tmpl lvl="1">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2">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3">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4">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5">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375">
          <a:solidFill>
            <a:srgbClr val="FFFFFF"/>
          </a:solidFill>
          <a:latin typeface="Arial" pitchFamily="34" charset="0"/>
          <a:ea typeface="+mj-ea"/>
          <a:cs typeface="Arial" pitchFamily="34" charset="0"/>
          <a:sym typeface="Frutiger Next Pro Light" charset="0"/>
        </a:defRPr>
      </a:lvl1pPr>
      <a:lvl2pPr algn="l" rtl="0" eaLnBrk="1" fontAlgn="base" hangingPunct="1">
        <a:spcBef>
          <a:spcPct val="0"/>
        </a:spcBef>
        <a:spcAft>
          <a:spcPct val="0"/>
        </a:spcAft>
        <a:defRPr sz="3375">
          <a:solidFill>
            <a:srgbClr val="FFFFFF"/>
          </a:solidFill>
          <a:latin typeface="Arial" charset="0"/>
          <a:ea typeface=".Aqua かな" charset="0"/>
          <a:cs typeface="Arial" charset="0"/>
          <a:sym typeface="Frutiger Next Pro Light" charset="0"/>
        </a:defRPr>
      </a:lvl2pPr>
      <a:lvl3pPr algn="l" rtl="0" eaLnBrk="1" fontAlgn="base" hangingPunct="1">
        <a:spcBef>
          <a:spcPct val="0"/>
        </a:spcBef>
        <a:spcAft>
          <a:spcPct val="0"/>
        </a:spcAft>
        <a:defRPr sz="3375">
          <a:solidFill>
            <a:srgbClr val="FFFFFF"/>
          </a:solidFill>
          <a:latin typeface="Arial" charset="0"/>
          <a:ea typeface=".Aqua かな" charset="0"/>
          <a:cs typeface="Arial" charset="0"/>
          <a:sym typeface="Frutiger Next Pro Light" charset="0"/>
        </a:defRPr>
      </a:lvl3pPr>
      <a:lvl4pPr algn="l" rtl="0" eaLnBrk="1" fontAlgn="base" hangingPunct="1">
        <a:spcBef>
          <a:spcPct val="0"/>
        </a:spcBef>
        <a:spcAft>
          <a:spcPct val="0"/>
        </a:spcAft>
        <a:defRPr sz="3375">
          <a:solidFill>
            <a:srgbClr val="FFFFFF"/>
          </a:solidFill>
          <a:latin typeface="Arial" charset="0"/>
          <a:ea typeface=".Aqua かな" charset="0"/>
          <a:cs typeface="Arial" charset="0"/>
          <a:sym typeface="Frutiger Next Pro Light" charset="0"/>
        </a:defRPr>
      </a:lvl4pPr>
      <a:lvl5pPr algn="l" rtl="0" eaLnBrk="1" fontAlgn="base" hangingPunct="1">
        <a:spcBef>
          <a:spcPct val="0"/>
        </a:spcBef>
        <a:spcAft>
          <a:spcPct val="0"/>
        </a:spcAft>
        <a:defRPr sz="3375">
          <a:solidFill>
            <a:srgbClr val="FFFFFF"/>
          </a:solidFill>
          <a:latin typeface="Arial" charset="0"/>
          <a:ea typeface=".Aqua かな" charset="0"/>
          <a:cs typeface="Arial" charset="0"/>
          <a:sym typeface="Frutiger Next Pro Light" charset="0"/>
        </a:defRPr>
      </a:lvl5pPr>
      <a:lvl6pPr marL="321457" algn="l" rtl="0" eaLnBrk="1" fontAlgn="base" hangingPunct="1">
        <a:spcBef>
          <a:spcPct val="0"/>
        </a:spcBef>
        <a:spcAft>
          <a:spcPct val="0"/>
        </a:spcAft>
        <a:defRPr sz="3375">
          <a:solidFill>
            <a:srgbClr val="FFFFFF"/>
          </a:solidFill>
          <a:latin typeface="Frutiger Next Pro Light" charset="0"/>
          <a:ea typeface=".Aqua かな" charset="0"/>
          <a:cs typeface=".Aqua かな" charset="0"/>
          <a:sym typeface="Frutiger Next Pro Light" charset="0"/>
        </a:defRPr>
      </a:lvl6pPr>
      <a:lvl7pPr marL="642915" algn="l" rtl="0" eaLnBrk="1" fontAlgn="base" hangingPunct="1">
        <a:spcBef>
          <a:spcPct val="0"/>
        </a:spcBef>
        <a:spcAft>
          <a:spcPct val="0"/>
        </a:spcAft>
        <a:defRPr sz="3375">
          <a:solidFill>
            <a:srgbClr val="FFFFFF"/>
          </a:solidFill>
          <a:latin typeface="Frutiger Next Pro Light" charset="0"/>
          <a:ea typeface=".Aqua かな" charset="0"/>
          <a:cs typeface=".Aqua かな" charset="0"/>
          <a:sym typeface="Frutiger Next Pro Light" charset="0"/>
        </a:defRPr>
      </a:lvl7pPr>
      <a:lvl8pPr marL="964372" algn="l" rtl="0" eaLnBrk="1" fontAlgn="base" hangingPunct="1">
        <a:spcBef>
          <a:spcPct val="0"/>
        </a:spcBef>
        <a:spcAft>
          <a:spcPct val="0"/>
        </a:spcAft>
        <a:defRPr sz="3375">
          <a:solidFill>
            <a:srgbClr val="FFFFFF"/>
          </a:solidFill>
          <a:latin typeface="Frutiger Next Pro Light" charset="0"/>
          <a:ea typeface=".Aqua かな" charset="0"/>
          <a:cs typeface=".Aqua かな" charset="0"/>
          <a:sym typeface="Frutiger Next Pro Light" charset="0"/>
        </a:defRPr>
      </a:lvl8pPr>
      <a:lvl9pPr marL="1285829" algn="l" rtl="0" eaLnBrk="1" fontAlgn="base" hangingPunct="1">
        <a:spcBef>
          <a:spcPct val="0"/>
        </a:spcBef>
        <a:spcAft>
          <a:spcPct val="0"/>
        </a:spcAft>
        <a:defRPr sz="3375">
          <a:solidFill>
            <a:srgbClr val="FFFFFF"/>
          </a:solidFill>
          <a:latin typeface="Frutiger Next Pro Light" charset="0"/>
          <a:ea typeface=".Aqua かな" charset="0"/>
          <a:cs typeface=".Aqua かな" charset="0"/>
          <a:sym typeface="Frutiger Next Pro Light" charset="0"/>
        </a:defRPr>
      </a:lvl9pPr>
    </p:titleStyle>
    <p:bodyStyle>
      <a:lvl1pPr marL="380615" indent="-380615" algn="l" rtl="0" eaLnBrk="1" fontAlgn="base" hangingPunct="1">
        <a:spcBef>
          <a:spcPts val="703"/>
        </a:spcBef>
        <a:spcAft>
          <a:spcPct val="0"/>
        </a:spcAft>
        <a:buFont typeface="Arial" charset="0"/>
        <a:defRPr sz="3375">
          <a:solidFill>
            <a:schemeClr val="tx1"/>
          </a:solidFill>
          <a:latin typeface="Arial" pitchFamily="34" charset="0"/>
          <a:ea typeface="+mn-ea"/>
          <a:cs typeface="Arial" pitchFamily="34" charset="0"/>
          <a:sym typeface="Frutiger Next Pro Light" charset="0"/>
        </a:defRPr>
      </a:lvl1pPr>
      <a:lvl2pPr marL="630637" indent="-246674" algn="l" rtl="0" eaLnBrk="1" fontAlgn="base" hangingPunct="1">
        <a:spcBef>
          <a:spcPts val="703"/>
        </a:spcBef>
        <a:spcAft>
          <a:spcPct val="0"/>
        </a:spcAft>
        <a:buClr>
          <a:srgbClr val="000000"/>
        </a:buClr>
        <a:buSzPct val="100000"/>
        <a:buFont typeface="Frutiger Next Pro Light" charset="0"/>
        <a:buChar char="-"/>
        <a:defRPr sz="3023">
          <a:solidFill>
            <a:schemeClr val="tx1"/>
          </a:solidFill>
          <a:latin typeface="Arial" pitchFamily="34" charset="0"/>
          <a:ea typeface="+mn-ea"/>
          <a:cs typeface="Arial" pitchFamily="34" charset="0"/>
          <a:sym typeface="Frutiger Next Pro Light" charset="0"/>
        </a:defRPr>
      </a:lvl2pPr>
      <a:lvl3pPr marL="982231" indent="-178587" algn="l" rtl="0" eaLnBrk="1" fontAlgn="base" hangingPunct="1">
        <a:spcBef>
          <a:spcPts val="703"/>
        </a:spcBef>
        <a:spcAft>
          <a:spcPct val="0"/>
        </a:spcAft>
        <a:buClr>
          <a:srgbClr val="000000"/>
        </a:buClr>
        <a:buSzPct val="100000"/>
        <a:buFont typeface="Frutiger Next Pro Light" charset="0"/>
        <a:buChar char="-"/>
        <a:defRPr sz="2672">
          <a:solidFill>
            <a:schemeClr val="tx1"/>
          </a:solidFill>
          <a:latin typeface="Arial" pitchFamily="34" charset="0"/>
          <a:ea typeface="+mn-ea"/>
          <a:cs typeface="Arial" pitchFamily="34" charset="0"/>
          <a:sym typeface="Frutiger Next Pro Light" charset="0"/>
        </a:defRPr>
      </a:lvl3pPr>
      <a:lvl4pPr marL="1401911" indent="-178587" algn="l" rtl="0" eaLnBrk="1" fontAlgn="base" hangingPunct="1">
        <a:spcBef>
          <a:spcPts val="703"/>
        </a:spcBef>
        <a:spcAft>
          <a:spcPct val="0"/>
        </a:spcAft>
        <a:buClr>
          <a:srgbClr val="000000"/>
        </a:buClr>
        <a:buSzPct val="100000"/>
        <a:buFont typeface="Frutiger Next Pro Light" charset="0"/>
        <a:buChar char="-"/>
        <a:defRPr sz="2320">
          <a:solidFill>
            <a:schemeClr val="tx1"/>
          </a:solidFill>
          <a:latin typeface="Arial" pitchFamily="34" charset="0"/>
          <a:ea typeface="+mn-ea"/>
          <a:cs typeface="Arial" pitchFamily="34" charset="0"/>
          <a:sym typeface="Frutiger Next Pro Light" charset="0"/>
        </a:defRPr>
      </a:lvl4pPr>
      <a:lvl5pPr marL="1821591" indent="-178587" algn="l" rtl="0" eaLnBrk="1" fontAlgn="base" hangingPunct="1">
        <a:spcBef>
          <a:spcPts val="703"/>
        </a:spcBef>
        <a:spcAft>
          <a:spcPct val="0"/>
        </a:spcAft>
        <a:buClr>
          <a:srgbClr val="000000"/>
        </a:buClr>
        <a:buSzPct val="100000"/>
        <a:buFont typeface="Frutiger Next Pro Light" charset="0"/>
        <a:buChar char="-"/>
        <a:defRPr sz="1969">
          <a:solidFill>
            <a:schemeClr val="tx1"/>
          </a:solidFill>
          <a:latin typeface="Arial" pitchFamily="34" charset="0"/>
          <a:ea typeface="+mn-ea"/>
          <a:cs typeface="Arial" pitchFamily="34" charset="0"/>
          <a:sym typeface="Frutiger Next Pro Light" charset="0"/>
        </a:defRPr>
      </a:lvl5pPr>
      <a:lvl6pPr marL="2143049" indent="-178587" algn="l" rtl="0" eaLnBrk="1" fontAlgn="base" hangingPunct="1">
        <a:spcBef>
          <a:spcPts val="703"/>
        </a:spcBef>
        <a:spcAft>
          <a:spcPct val="0"/>
        </a:spcAft>
        <a:buClr>
          <a:srgbClr val="000000"/>
        </a:buClr>
        <a:buSzPct val="100000"/>
        <a:buFont typeface="Frutiger Next Pro Light" charset="0"/>
        <a:buChar char="-"/>
        <a:defRPr sz="1969">
          <a:solidFill>
            <a:schemeClr val="tx1"/>
          </a:solidFill>
          <a:latin typeface="+mn-lt"/>
          <a:ea typeface="+mn-ea"/>
          <a:cs typeface="+mn-cs"/>
          <a:sym typeface="Frutiger Next Pro Light" charset="0"/>
        </a:defRPr>
      </a:lvl6pPr>
      <a:lvl7pPr marL="2464506" indent="-178587" algn="l" rtl="0" eaLnBrk="1" fontAlgn="base" hangingPunct="1">
        <a:spcBef>
          <a:spcPts val="703"/>
        </a:spcBef>
        <a:spcAft>
          <a:spcPct val="0"/>
        </a:spcAft>
        <a:buClr>
          <a:srgbClr val="000000"/>
        </a:buClr>
        <a:buSzPct val="100000"/>
        <a:buFont typeface="Frutiger Next Pro Light" charset="0"/>
        <a:buChar char="-"/>
        <a:defRPr sz="1969">
          <a:solidFill>
            <a:schemeClr val="tx1"/>
          </a:solidFill>
          <a:latin typeface="+mn-lt"/>
          <a:ea typeface="+mn-ea"/>
          <a:cs typeface="+mn-cs"/>
          <a:sym typeface="Frutiger Next Pro Light" charset="0"/>
        </a:defRPr>
      </a:lvl7pPr>
      <a:lvl8pPr marL="2785963" indent="-178587" algn="l" rtl="0" eaLnBrk="1" fontAlgn="base" hangingPunct="1">
        <a:spcBef>
          <a:spcPts val="703"/>
        </a:spcBef>
        <a:spcAft>
          <a:spcPct val="0"/>
        </a:spcAft>
        <a:buClr>
          <a:srgbClr val="000000"/>
        </a:buClr>
        <a:buSzPct val="100000"/>
        <a:buFont typeface="Frutiger Next Pro Light" charset="0"/>
        <a:buChar char="-"/>
        <a:defRPr sz="1969">
          <a:solidFill>
            <a:schemeClr val="tx1"/>
          </a:solidFill>
          <a:latin typeface="+mn-lt"/>
          <a:ea typeface="+mn-ea"/>
          <a:cs typeface="+mn-cs"/>
          <a:sym typeface="Frutiger Next Pro Light" charset="0"/>
        </a:defRPr>
      </a:lvl8pPr>
      <a:lvl9pPr marL="3107421" indent="-178587" algn="l" rtl="0" eaLnBrk="1" fontAlgn="base" hangingPunct="1">
        <a:spcBef>
          <a:spcPts val="703"/>
        </a:spcBef>
        <a:spcAft>
          <a:spcPct val="0"/>
        </a:spcAft>
        <a:buClr>
          <a:srgbClr val="000000"/>
        </a:buClr>
        <a:buSzPct val="100000"/>
        <a:buFont typeface="Frutiger Next Pro Light" charset="0"/>
        <a:buChar char="-"/>
        <a:defRPr sz="1969">
          <a:solidFill>
            <a:schemeClr val="tx1"/>
          </a:solidFill>
          <a:latin typeface="+mn-lt"/>
          <a:ea typeface="+mn-ea"/>
          <a:cs typeface="+mn-cs"/>
          <a:sym typeface="Frutiger Next Pro Light" charset="0"/>
        </a:defRPr>
      </a:lvl9pPr>
    </p:bodyStyle>
    <p:otherStyle>
      <a:defPPr>
        <a:defRPr lang="de-DE"/>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thbasel.ch/"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NUL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42805-578A-BA4E-BBE0-186B55B26B1E}"/>
              </a:ext>
            </a:extLst>
          </p:cNvPr>
          <p:cNvSpPr>
            <a:spLocks noGrp="1"/>
          </p:cNvSpPr>
          <p:nvPr>
            <p:ph type="ctrTitle"/>
          </p:nvPr>
        </p:nvSpPr>
        <p:spPr>
          <a:xfrm>
            <a:off x="457200" y="821933"/>
            <a:ext cx="10813550" cy="3155707"/>
          </a:xfrm>
        </p:spPr>
        <p:txBody>
          <a:bodyPr>
            <a:noAutofit/>
          </a:bodyPr>
          <a:lstStyle/>
          <a:p>
            <a:br>
              <a:rPr lang="de-DE" sz="4800" dirty="0">
                <a:solidFill>
                  <a:schemeClr val="tx1"/>
                </a:solidFill>
              </a:rPr>
            </a:br>
            <a:br>
              <a:rPr lang="de-DE" sz="4800" dirty="0">
                <a:solidFill>
                  <a:schemeClr val="tx1"/>
                </a:solidFill>
              </a:rPr>
            </a:br>
            <a:br>
              <a:rPr lang="de-DE" sz="4800" dirty="0">
                <a:solidFill>
                  <a:schemeClr val="tx1"/>
                </a:solidFill>
              </a:rPr>
            </a:br>
            <a:r>
              <a:rPr lang="de-DE" sz="4800" dirty="0">
                <a:solidFill>
                  <a:schemeClr val="tx1"/>
                </a:solidFill>
              </a:rPr>
              <a:t>Die göttliche Landverheißung an Israel, der moderne Staat Israel</a:t>
            </a:r>
            <a:br>
              <a:rPr lang="de-DE" sz="4800" dirty="0">
                <a:solidFill>
                  <a:schemeClr val="tx1"/>
                </a:solidFill>
              </a:rPr>
            </a:br>
            <a:r>
              <a:rPr lang="de-DE" sz="4800" dirty="0">
                <a:solidFill>
                  <a:schemeClr val="tx1"/>
                </a:solidFill>
              </a:rPr>
              <a:t>und das </a:t>
            </a:r>
            <a:r>
              <a:rPr lang="de-DE" sz="4800">
                <a:solidFill>
                  <a:schemeClr val="tx1"/>
                </a:solidFill>
              </a:rPr>
              <a:t>„Palästinenser-Problem“</a:t>
            </a:r>
            <a:br>
              <a:rPr lang="de-DE" sz="4800" dirty="0">
                <a:solidFill>
                  <a:schemeClr val="tx1"/>
                </a:solidFill>
              </a:rPr>
            </a:br>
            <a:endParaRPr lang="de-DE" sz="4800" dirty="0">
              <a:solidFill>
                <a:schemeClr val="tx1"/>
              </a:solidFill>
            </a:endParaRPr>
          </a:p>
        </p:txBody>
      </p:sp>
      <p:sp>
        <p:nvSpPr>
          <p:cNvPr id="3" name="Untertitel 2">
            <a:extLst>
              <a:ext uri="{FF2B5EF4-FFF2-40B4-BE49-F238E27FC236}">
                <a16:creationId xmlns:a16="http://schemas.microsoft.com/office/drawing/2014/main" id="{88F9D523-BF0E-9D48-AF7C-1051DECADDD1}"/>
              </a:ext>
            </a:extLst>
          </p:cNvPr>
          <p:cNvSpPr>
            <a:spLocks noGrp="1"/>
          </p:cNvSpPr>
          <p:nvPr>
            <p:ph type="subTitle" idx="1"/>
          </p:nvPr>
        </p:nvSpPr>
        <p:spPr>
          <a:xfrm>
            <a:off x="1493520" y="3977640"/>
            <a:ext cx="9174480" cy="1280160"/>
          </a:xfrm>
        </p:spPr>
        <p:txBody>
          <a:bodyPr/>
          <a:lstStyle/>
          <a:p>
            <a:endParaRPr lang="de-DE" dirty="0"/>
          </a:p>
          <a:p>
            <a:r>
              <a:rPr lang="de-DE" dirty="0"/>
              <a:t>Prof. Dr. Jacob Thiessen</a:t>
            </a:r>
          </a:p>
          <a:p>
            <a:r>
              <a:rPr lang="de-DE" dirty="0">
                <a:hlinkClick r:id="rId2"/>
              </a:rPr>
              <a:t>www.sthbasel.ch</a:t>
            </a:r>
            <a:endParaRPr lang="de-DE" dirty="0"/>
          </a:p>
        </p:txBody>
      </p:sp>
    </p:spTree>
    <p:extLst>
      <p:ext uri="{BB962C8B-B14F-4D97-AF65-F5344CB8AC3E}">
        <p14:creationId xmlns:p14="http://schemas.microsoft.com/office/powerpoint/2010/main" val="357942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79F70-A349-B544-81F6-CC3A50F03CCC}"/>
              </a:ext>
            </a:extLst>
          </p:cNvPr>
          <p:cNvSpPr>
            <a:spLocks noGrp="1"/>
          </p:cNvSpPr>
          <p:nvPr>
            <p:ph type="title"/>
          </p:nvPr>
        </p:nvSpPr>
        <p:spPr>
          <a:xfrm>
            <a:off x="606174" y="25673"/>
            <a:ext cx="11432533" cy="539406"/>
          </a:xfrm>
        </p:spPr>
        <p:txBody>
          <a:bodyPr/>
          <a:lstStyle/>
          <a:p>
            <a:r>
              <a:rPr lang="de-DE" dirty="0"/>
              <a:t>Trümmerstätten werden wieder aufgerichtet</a:t>
            </a:r>
          </a:p>
        </p:txBody>
      </p:sp>
      <p:sp>
        <p:nvSpPr>
          <p:cNvPr id="3" name="Inhaltsplatzhalter 2">
            <a:extLst>
              <a:ext uri="{FF2B5EF4-FFF2-40B4-BE49-F238E27FC236}">
                <a16:creationId xmlns:a16="http://schemas.microsoft.com/office/drawing/2014/main" id="{A7C7F18B-9FC2-914F-9FD0-F348EC8B3270}"/>
              </a:ext>
            </a:extLst>
          </p:cNvPr>
          <p:cNvSpPr>
            <a:spLocks noGrp="1"/>
          </p:cNvSpPr>
          <p:nvPr>
            <p:ph idx="1"/>
          </p:nvPr>
        </p:nvSpPr>
        <p:spPr>
          <a:xfrm>
            <a:off x="126123" y="819806"/>
            <a:ext cx="11912585" cy="5160579"/>
          </a:xfrm>
        </p:spPr>
        <p:txBody>
          <a:bodyPr/>
          <a:lstStyle/>
          <a:p>
            <a:pPr marL="457200" indent="-457200">
              <a:lnSpc>
                <a:spcPts val="3660"/>
              </a:lnSpc>
              <a:buFont typeface="Arial" panose="020B0604020202020204" pitchFamily="34" charset="0"/>
              <a:buChar char="•"/>
            </a:pPr>
            <a:r>
              <a:rPr lang="de-DE" sz="2800" dirty="0" err="1"/>
              <a:t>Jes</a:t>
            </a:r>
            <a:r>
              <a:rPr lang="de-DE" sz="2800" dirty="0"/>
              <a:t> </a:t>
            </a:r>
            <a:r>
              <a:rPr lang="de-CH" sz="2800" dirty="0"/>
              <a:t>49,8.19: </a:t>
            </a:r>
            <a:r>
              <a:rPr lang="de-DE" sz="2800" dirty="0"/>
              <a:t>„</a:t>
            </a:r>
            <a:r>
              <a:rPr lang="de-CH" sz="2800" dirty="0"/>
              <a:t>So spricht Jahwe: </a:t>
            </a:r>
            <a:r>
              <a:rPr lang="de-DE" sz="2800" dirty="0"/>
              <a:t>‚</a:t>
            </a:r>
            <a:r>
              <a:rPr lang="de-CH" sz="2800" dirty="0">
                <a:solidFill>
                  <a:srgbClr val="0070C0"/>
                </a:solidFill>
              </a:rPr>
              <a:t>Zur Zeit des Wohlgefallens </a:t>
            </a:r>
            <a:r>
              <a:rPr lang="de-CH" sz="2800" dirty="0"/>
              <a:t>habe ich dich erhört, und </a:t>
            </a:r>
            <a:r>
              <a:rPr lang="de-CH" sz="2800" dirty="0">
                <a:solidFill>
                  <a:srgbClr val="0070C0"/>
                </a:solidFill>
              </a:rPr>
              <a:t>am Tag des Heils </a:t>
            </a:r>
            <a:r>
              <a:rPr lang="de-CH" sz="2800" dirty="0"/>
              <a:t>habe ich dir geholfen. Und ich werde dich behüten </a:t>
            </a:r>
            <a:r>
              <a:rPr lang="de-CH" sz="2800" dirty="0">
                <a:solidFill>
                  <a:srgbClr val="0070C0"/>
                </a:solidFill>
              </a:rPr>
              <a:t>und dich zum Bund des Volkes machen, das Land </a:t>
            </a:r>
            <a:r>
              <a:rPr lang="de-CH" sz="2800" dirty="0" err="1">
                <a:solidFill>
                  <a:srgbClr val="0070C0"/>
                </a:solidFill>
              </a:rPr>
              <a:t>aufzu</a:t>
            </a:r>
            <a:r>
              <a:rPr lang="de-CH" sz="2800" dirty="0">
                <a:solidFill>
                  <a:srgbClr val="0070C0"/>
                </a:solidFill>
              </a:rPr>
              <a:t>-richten, die verödeten Erbteile auszuteilen</a:t>
            </a:r>
            <a:r>
              <a:rPr lang="de-CH" sz="2800" dirty="0"/>
              <a:t> …</a:t>
            </a:r>
            <a:r>
              <a:rPr lang="de-DE" sz="2800" dirty="0"/>
              <a:t>‘ </a:t>
            </a:r>
            <a:r>
              <a:rPr lang="de-CH" sz="2800" dirty="0">
                <a:solidFill>
                  <a:srgbClr val="0070C0"/>
                </a:solidFill>
              </a:rPr>
              <a:t>Denn deine Trümmer-stätten, deine verödeten</a:t>
            </a:r>
            <a:r>
              <a:rPr lang="de-CH" sz="2800" b="1" dirty="0">
                <a:solidFill>
                  <a:srgbClr val="0070C0"/>
                </a:solidFill>
              </a:rPr>
              <a:t> </a:t>
            </a:r>
            <a:r>
              <a:rPr lang="de-CH" sz="2800" dirty="0">
                <a:solidFill>
                  <a:srgbClr val="0070C0"/>
                </a:solidFill>
              </a:rPr>
              <a:t>Orte und dein zerstörtes Land – ja, nun wird es dir zu eng werden vor [Menge an] Bewohnern</a:t>
            </a:r>
            <a:r>
              <a:rPr lang="de-CH" sz="2800" dirty="0"/>
              <a:t>; und die dich verschlangen, werden fernbleiben</a:t>
            </a:r>
            <a:r>
              <a:rPr lang="de-DE" sz="2800" dirty="0"/>
              <a:t>.“</a:t>
            </a:r>
          </a:p>
          <a:p>
            <a:pPr marL="457200" indent="-457200">
              <a:lnSpc>
                <a:spcPts val="3660"/>
              </a:lnSpc>
              <a:buFont typeface="Arial" panose="020B0604020202020204" pitchFamily="34" charset="0"/>
              <a:buChar char="•"/>
            </a:pPr>
            <a:endParaRPr lang="de-DE" sz="2800" dirty="0"/>
          </a:p>
          <a:p>
            <a:pPr marL="457200" indent="-457200">
              <a:lnSpc>
                <a:spcPts val="3660"/>
              </a:lnSpc>
              <a:buFont typeface="Arial" panose="020B0604020202020204" pitchFamily="34" charset="0"/>
              <a:buChar char="•"/>
            </a:pPr>
            <a:r>
              <a:rPr lang="de-DE" sz="2800" dirty="0"/>
              <a:t>Gott baut die „</a:t>
            </a:r>
            <a:r>
              <a:rPr lang="de-DE" sz="2800" dirty="0">
                <a:solidFill>
                  <a:srgbClr val="0070C0"/>
                </a:solidFill>
              </a:rPr>
              <a:t>Trümmerstätten</a:t>
            </a:r>
            <a:r>
              <a:rPr lang="de-DE" sz="2800" dirty="0"/>
              <a:t>“ in Jerusalem und Israel wieder auf (vgl. u. a. </a:t>
            </a:r>
            <a:r>
              <a:rPr lang="de-DE" sz="2800" dirty="0" err="1"/>
              <a:t>Jes</a:t>
            </a:r>
            <a:r>
              <a:rPr lang="de-DE" sz="2800" dirty="0"/>
              <a:t> 44,26; 49,19; 51,3; 52,9; 58,12; 61,4).</a:t>
            </a:r>
          </a:p>
          <a:p>
            <a:endParaRPr lang="de-DE" dirty="0"/>
          </a:p>
        </p:txBody>
      </p:sp>
    </p:spTree>
    <p:extLst>
      <p:ext uri="{BB962C8B-B14F-4D97-AF65-F5344CB8AC3E}">
        <p14:creationId xmlns:p14="http://schemas.microsoft.com/office/powerpoint/2010/main" val="14143384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19468-8497-9948-8F29-DA284E911ECF}"/>
              </a:ext>
            </a:extLst>
          </p:cNvPr>
          <p:cNvSpPr>
            <a:spLocks noGrp="1"/>
          </p:cNvSpPr>
          <p:nvPr>
            <p:ph type="title"/>
          </p:nvPr>
        </p:nvSpPr>
        <p:spPr>
          <a:xfrm>
            <a:off x="708916" y="25672"/>
            <a:ext cx="11329791" cy="529131"/>
          </a:xfrm>
        </p:spPr>
        <p:txBody>
          <a:bodyPr/>
          <a:lstStyle/>
          <a:p>
            <a:r>
              <a:rPr lang="de-DE" dirty="0"/>
              <a:t>Ausländer schließen sich an</a:t>
            </a:r>
          </a:p>
        </p:txBody>
      </p:sp>
      <p:sp>
        <p:nvSpPr>
          <p:cNvPr id="3" name="Inhaltsplatzhalter 2">
            <a:extLst>
              <a:ext uri="{FF2B5EF4-FFF2-40B4-BE49-F238E27FC236}">
                <a16:creationId xmlns:a16="http://schemas.microsoft.com/office/drawing/2014/main" id="{171D8B93-F7B3-AB47-9559-B615BE3E8ACB}"/>
              </a:ext>
            </a:extLst>
          </p:cNvPr>
          <p:cNvSpPr>
            <a:spLocks noGrp="1"/>
          </p:cNvSpPr>
          <p:nvPr>
            <p:ph idx="1"/>
          </p:nvPr>
        </p:nvSpPr>
        <p:spPr>
          <a:xfrm>
            <a:off x="208722" y="803672"/>
            <a:ext cx="11828497" cy="5229380"/>
          </a:xfrm>
        </p:spPr>
        <p:txBody>
          <a:bodyPr/>
          <a:lstStyle/>
          <a:p>
            <a:pPr marL="457200" indent="-457200">
              <a:lnSpc>
                <a:spcPts val="3200"/>
              </a:lnSpc>
              <a:spcBef>
                <a:spcPts val="1903"/>
              </a:spcBef>
              <a:spcAft>
                <a:spcPts val="2400"/>
              </a:spcAft>
              <a:buFont typeface="Arial" panose="020B0604020202020204" pitchFamily="34" charset="0"/>
              <a:buChar char="•"/>
            </a:pPr>
            <a:r>
              <a:rPr lang="de-DE" sz="2400" dirty="0" err="1"/>
              <a:t>Jes</a:t>
            </a:r>
            <a:r>
              <a:rPr lang="de-DE" sz="2400" dirty="0"/>
              <a:t> 14,1-2a: „</a:t>
            </a:r>
            <a:r>
              <a:rPr lang="de-DE" sz="2400" dirty="0">
                <a:solidFill>
                  <a:srgbClr val="0070C0"/>
                </a:solidFill>
              </a:rPr>
              <a:t>Denn Jahwe wird sich über Jakob erbarmen und Israel noch [einmal] erwählen und wird sie in ihr Land setzen. Und der Fremde wird ihr Begleiter sein, und sie werden sich dem Haus Jakob anschließen.</a:t>
            </a:r>
            <a:r>
              <a:rPr lang="de-DE" sz="2400" dirty="0"/>
              <a:t> Und die Völker werden sie nehmen und sie an ihren Ort bringen. </a:t>
            </a:r>
            <a:r>
              <a:rPr lang="de-DE" sz="2400" dirty="0">
                <a:solidFill>
                  <a:srgbClr val="0070C0"/>
                </a:solidFill>
              </a:rPr>
              <a:t>Dann wird das Haus Israel [diese] als Knechte und Mägde in Erbbesitz nehmen im Land Jahwes.</a:t>
            </a:r>
            <a:r>
              <a:rPr lang="de-DE" sz="2400" dirty="0"/>
              <a:t>“</a:t>
            </a:r>
          </a:p>
          <a:p>
            <a:pPr>
              <a:lnSpc>
                <a:spcPts val="3200"/>
              </a:lnSpc>
              <a:spcBef>
                <a:spcPts val="1903"/>
              </a:spcBef>
              <a:spcAft>
                <a:spcPts val="2400"/>
              </a:spcAft>
              <a:buFont typeface="Arial" panose="020B0604020202020204" pitchFamily="34" charset="0"/>
              <a:buChar char="•"/>
            </a:pPr>
            <a:r>
              <a:rPr lang="de-DE" sz="2400" dirty="0" err="1"/>
              <a:t>Jes</a:t>
            </a:r>
            <a:r>
              <a:rPr lang="de-DE" sz="2400" dirty="0"/>
              <a:t> 56,3.6: „</a:t>
            </a:r>
            <a:r>
              <a:rPr lang="de-DE" sz="2400" dirty="0">
                <a:solidFill>
                  <a:srgbClr val="0070C0"/>
                </a:solidFill>
              </a:rPr>
              <a:t>Und der Sohn der Fremde, der sich Jahwe angeschlossen hat</a:t>
            </a:r>
            <a:r>
              <a:rPr lang="de-DE" sz="2400" dirty="0"/>
              <a:t>, soll nicht sagen: ‚Jahwe wird mich sicher von seinem Volk ausschließen.‘ Und der Verschnittene sage nicht: ‚Siehe, ich bin ein dürrer Baum!‘ … </a:t>
            </a:r>
            <a:r>
              <a:rPr lang="de-DE" sz="2400" dirty="0">
                <a:solidFill>
                  <a:srgbClr val="0070C0"/>
                </a:solidFill>
              </a:rPr>
              <a:t>Und die Söhne der Fremde, die sich Jahwe angeschlossen haben, um ihm zu dienen und den Namen Jahwes zu lieben</a:t>
            </a:r>
            <a:r>
              <a:rPr lang="de-DE" sz="2400" dirty="0"/>
              <a:t>, ihm zu Knechten zu sein, jeden, der den Sabbat bewahrt, ihn nicht zu entweihen, und [alle,] die an meinem Bund festhalten …“</a:t>
            </a:r>
          </a:p>
        </p:txBody>
      </p:sp>
    </p:spTree>
    <p:extLst>
      <p:ext uri="{BB962C8B-B14F-4D97-AF65-F5344CB8AC3E}">
        <p14:creationId xmlns:p14="http://schemas.microsoft.com/office/powerpoint/2010/main" val="6083400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6CF5D-E3D1-414D-A04D-7E62E3B9CDE8}"/>
              </a:ext>
            </a:extLst>
          </p:cNvPr>
          <p:cNvSpPr>
            <a:spLocks noGrp="1"/>
          </p:cNvSpPr>
          <p:nvPr>
            <p:ph type="title"/>
          </p:nvPr>
        </p:nvSpPr>
        <p:spPr>
          <a:xfrm>
            <a:off x="636998" y="25673"/>
            <a:ext cx="11401710" cy="498309"/>
          </a:xfrm>
        </p:spPr>
        <p:txBody>
          <a:bodyPr/>
          <a:lstStyle/>
          <a:p>
            <a:r>
              <a:rPr lang="de-DE" dirty="0"/>
              <a:t>Ausländer schließen sich an</a:t>
            </a:r>
          </a:p>
        </p:txBody>
      </p:sp>
      <p:sp>
        <p:nvSpPr>
          <p:cNvPr id="3" name="Inhaltsplatzhalter 2">
            <a:extLst>
              <a:ext uri="{FF2B5EF4-FFF2-40B4-BE49-F238E27FC236}">
                <a16:creationId xmlns:a16="http://schemas.microsoft.com/office/drawing/2014/main" id="{3C1348FB-6E79-3B44-97C2-1F75C1251C70}"/>
              </a:ext>
            </a:extLst>
          </p:cNvPr>
          <p:cNvSpPr>
            <a:spLocks noGrp="1"/>
          </p:cNvSpPr>
          <p:nvPr>
            <p:ph idx="1"/>
          </p:nvPr>
        </p:nvSpPr>
        <p:spPr>
          <a:xfrm>
            <a:off x="210207" y="756745"/>
            <a:ext cx="11827012" cy="5150069"/>
          </a:xfrm>
        </p:spPr>
        <p:txBody>
          <a:bodyPr/>
          <a:lstStyle/>
          <a:p>
            <a:pPr>
              <a:lnSpc>
                <a:spcPts val="3080"/>
              </a:lnSpc>
              <a:buFont typeface="Arial" panose="020B0604020202020204" pitchFamily="34" charset="0"/>
              <a:buChar char="•"/>
            </a:pPr>
            <a:r>
              <a:rPr lang="de-DE" sz="2400" dirty="0" err="1"/>
              <a:t>Jes</a:t>
            </a:r>
            <a:r>
              <a:rPr lang="de-DE" sz="2400" dirty="0"/>
              <a:t> 61,4-9: „</a:t>
            </a:r>
            <a:r>
              <a:rPr lang="de-DE" sz="2400" dirty="0">
                <a:solidFill>
                  <a:srgbClr val="0070C0"/>
                </a:solidFill>
              </a:rPr>
              <a:t>Sie werden die uralten Trümmerstätten aufbauen</a:t>
            </a:r>
            <a:r>
              <a:rPr lang="de-DE" sz="2400" dirty="0"/>
              <a:t>, das früher Verödete wieder aufrichten. Und sie werden die verwüsteten Städte erneuern, was verödet lag von Generation zu Generation. </a:t>
            </a:r>
            <a:r>
              <a:rPr lang="de-DE" sz="2400" dirty="0">
                <a:solidFill>
                  <a:srgbClr val="0070C0"/>
                </a:solidFill>
              </a:rPr>
              <a:t>Dann werden Fremde dastehen und eure Schaf-herden weiden, und Ausländer werden eure Bauern und eure Weingärtner sein.</a:t>
            </a:r>
            <a:r>
              <a:rPr lang="de-DE" sz="2400" dirty="0"/>
              <a:t> Ihr aber, ihr werdet Priester Jahwes genannt werden, Diener unseres Gottes wird man zu euch sagen [vgl. </a:t>
            </a:r>
            <a:r>
              <a:rPr lang="de-DE" sz="2400" dirty="0" err="1"/>
              <a:t>Röm</a:t>
            </a:r>
            <a:r>
              <a:rPr lang="de-DE" sz="2400" dirty="0"/>
              <a:t> 15,15f.]. </a:t>
            </a:r>
            <a:r>
              <a:rPr lang="de-DE" sz="2400" dirty="0">
                <a:solidFill>
                  <a:srgbClr val="0070C0"/>
                </a:solidFill>
              </a:rPr>
              <a:t>Ihr werdet den Reichtum der Nationen genießen [vgl. </a:t>
            </a:r>
            <a:r>
              <a:rPr lang="de-DE" sz="2400" dirty="0" err="1">
                <a:solidFill>
                  <a:srgbClr val="0070C0"/>
                </a:solidFill>
              </a:rPr>
              <a:t>Röm</a:t>
            </a:r>
            <a:r>
              <a:rPr lang="de-DE" sz="2400" dirty="0">
                <a:solidFill>
                  <a:srgbClr val="0070C0"/>
                </a:solidFill>
              </a:rPr>
              <a:t> 11,12] und mit ihrer Herrlichkeit euch brüsten.</a:t>
            </a:r>
            <a:r>
              <a:rPr lang="de-DE" sz="2400" dirty="0"/>
              <a:t> Weil ihre Schande doppelt war und sie Schmach besaßen als ihr Erbteil, </a:t>
            </a:r>
            <a:r>
              <a:rPr lang="de-DE" sz="2400" dirty="0">
                <a:solidFill>
                  <a:srgbClr val="0070C0"/>
                </a:solidFill>
              </a:rPr>
              <a:t>darum werden sie in ihrem Land das Doppelte besitzen. Denn ich, Jahwe, liebe das Recht, ich hasse den Raub mitsamt dem Unrecht.</a:t>
            </a:r>
            <a:r>
              <a:rPr lang="de-DE" sz="2400" dirty="0"/>
              <a:t> Und ich werde ihnen ihren Lohn in Treue geben </a:t>
            </a:r>
            <a:r>
              <a:rPr lang="de-DE" sz="2400" dirty="0">
                <a:solidFill>
                  <a:srgbClr val="0070C0"/>
                </a:solidFill>
              </a:rPr>
              <a:t>und einen ewigen Bund mit ihnen schließen</a:t>
            </a:r>
            <a:r>
              <a:rPr lang="de-DE" sz="2400" dirty="0"/>
              <a:t>. Und ihre Nachkommen werden bekanntwerden unter den Nationen und ihre Sprösslinge inmitten der Völker. </a:t>
            </a:r>
            <a:r>
              <a:rPr lang="de-DE" sz="2400" dirty="0">
                <a:solidFill>
                  <a:srgbClr val="0070C0"/>
                </a:solidFill>
              </a:rPr>
              <a:t>Alle, die sie sehen, werden erkennen, dass sie Nachkommen sind, die Jahwe gesegnet hat.</a:t>
            </a:r>
            <a:r>
              <a:rPr lang="de-DE" sz="2400" dirty="0"/>
              <a:t>“ </a:t>
            </a:r>
          </a:p>
          <a:p>
            <a:endParaRPr lang="de-DE" sz="2000" dirty="0"/>
          </a:p>
        </p:txBody>
      </p:sp>
    </p:spTree>
    <p:extLst>
      <p:ext uri="{BB962C8B-B14F-4D97-AF65-F5344CB8AC3E}">
        <p14:creationId xmlns:p14="http://schemas.microsoft.com/office/powerpoint/2010/main" val="39116476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2D220-DC78-1842-B427-2570C62640D7}"/>
              </a:ext>
            </a:extLst>
          </p:cNvPr>
          <p:cNvSpPr>
            <a:spLocks noGrp="1"/>
          </p:cNvSpPr>
          <p:nvPr>
            <p:ph type="title"/>
          </p:nvPr>
        </p:nvSpPr>
        <p:spPr/>
        <p:txBody>
          <a:bodyPr/>
          <a:lstStyle/>
          <a:p>
            <a:r>
              <a:rPr lang="de-DE" dirty="0"/>
              <a:t>Israel wird ein Segen sein</a:t>
            </a:r>
          </a:p>
        </p:txBody>
      </p:sp>
      <p:sp>
        <p:nvSpPr>
          <p:cNvPr id="3" name="Inhaltsplatzhalter 2">
            <a:extLst>
              <a:ext uri="{FF2B5EF4-FFF2-40B4-BE49-F238E27FC236}">
                <a16:creationId xmlns:a16="http://schemas.microsoft.com/office/drawing/2014/main" id="{7CCBC1BE-8D1D-1144-BDF1-714E00D9BEAF}"/>
              </a:ext>
            </a:extLst>
          </p:cNvPr>
          <p:cNvSpPr>
            <a:spLocks noGrp="1"/>
          </p:cNvSpPr>
          <p:nvPr>
            <p:ph idx="1"/>
          </p:nvPr>
        </p:nvSpPr>
        <p:spPr>
          <a:xfrm>
            <a:off x="178676" y="767254"/>
            <a:ext cx="11858543" cy="5234153"/>
          </a:xfrm>
        </p:spPr>
        <p:txBody>
          <a:bodyPr/>
          <a:lstStyle/>
          <a:p>
            <a:pPr marL="457200" indent="-457200">
              <a:lnSpc>
                <a:spcPts val="2700"/>
              </a:lnSpc>
              <a:spcAft>
                <a:spcPts val="2400"/>
              </a:spcAft>
              <a:buFont typeface="Arial" panose="020B0604020202020204" pitchFamily="34" charset="0"/>
              <a:buChar char="•"/>
            </a:pPr>
            <a:r>
              <a:rPr lang="de-DE" sz="2100" dirty="0" err="1"/>
              <a:t>Jes</a:t>
            </a:r>
            <a:r>
              <a:rPr lang="de-DE" sz="2100" dirty="0"/>
              <a:t> 19,24-25: „ </a:t>
            </a:r>
            <a:r>
              <a:rPr lang="de-DE" sz="2100" dirty="0">
                <a:solidFill>
                  <a:srgbClr val="0070C0"/>
                </a:solidFill>
              </a:rPr>
              <a:t>An jenem Tag wird Israel der Dritte sein mit Ägypten und mit </a:t>
            </a:r>
            <a:r>
              <a:rPr lang="de-DE" sz="2100" dirty="0" err="1">
                <a:solidFill>
                  <a:srgbClr val="0070C0"/>
                </a:solidFill>
              </a:rPr>
              <a:t>Assur</a:t>
            </a:r>
            <a:r>
              <a:rPr lang="de-DE" sz="2100" dirty="0">
                <a:solidFill>
                  <a:srgbClr val="0070C0"/>
                </a:solidFill>
              </a:rPr>
              <a:t>,</a:t>
            </a:r>
            <a:r>
              <a:rPr lang="de-DE" sz="2100" dirty="0"/>
              <a:t> </a:t>
            </a:r>
            <a:r>
              <a:rPr lang="de-DE" sz="2100" dirty="0">
                <a:solidFill>
                  <a:srgbClr val="0070C0"/>
                </a:solidFill>
              </a:rPr>
              <a:t>ein Segen inmitten der Erde</a:t>
            </a:r>
            <a:r>
              <a:rPr lang="de-DE" sz="2100" dirty="0"/>
              <a:t>. Denn Jahwe der Heerscharen segnet es und spricht: ‚Gesegnet sei Ägypten, mein Volk, und </a:t>
            </a:r>
            <a:r>
              <a:rPr lang="de-DE" sz="2100" dirty="0" err="1"/>
              <a:t>Assur</a:t>
            </a:r>
            <a:r>
              <a:rPr lang="de-DE" sz="2100" dirty="0"/>
              <a:t>, meiner Hände Werk, und Israel, mein Erbteil!‘“</a:t>
            </a:r>
          </a:p>
          <a:p>
            <a:pPr>
              <a:lnSpc>
                <a:spcPts val="2700"/>
              </a:lnSpc>
              <a:spcAft>
                <a:spcPts val="2400"/>
              </a:spcAft>
              <a:buFont typeface="Arial" panose="020B0604020202020204" pitchFamily="34" charset="0"/>
              <a:buChar char="•"/>
            </a:pPr>
            <a:r>
              <a:rPr lang="de-DE" sz="2100" dirty="0" err="1"/>
              <a:t>Sach</a:t>
            </a:r>
            <a:r>
              <a:rPr lang="de-DE" sz="2100" dirty="0"/>
              <a:t> 8,13.20-23: „Und es wird geschehen: Wie ihr ein Fluch unter den Nationen gewesen seid, Haus </a:t>
            </a:r>
            <a:r>
              <a:rPr lang="de-DE" sz="2100" dirty="0" err="1"/>
              <a:t>Juda</a:t>
            </a:r>
            <a:r>
              <a:rPr lang="de-DE" sz="2100" dirty="0"/>
              <a:t> und Haus Israel, </a:t>
            </a:r>
            <a:r>
              <a:rPr lang="de-DE" sz="2100" dirty="0">
                <a:solidFill>
                  <a:srgbClr val="0070C0"/>
                </a:solidFill>
              </a:rPr>
              <a:t>so werde ich euch retten, und ihr werdet ein Segen sein</a:t>
            </a:r>
            <a:r>
              <a:rPr lang="de-DE" sz="2100" dirty="0"/>
              <a:t>. Fürchtet euch nicht! Stärkt eure Hände! … So spricht Jahwe der Heerscharen: ‚Dann werden Völker und Bewohner vieler Städte kommen; und die Bewohner der einen werden zur anderen gehen und sagen: Lasst uns doch hingehen, den Jahwe [um Gnade] anzuflehen und Jahwe der Heer-scharen zu suchen! Auch ich will gehen! </a:t>
            </a:r>
            <a:r>
              <a:rPr lang="de-DE" sz="2100" dirty="0">
                <a:solidFill>
                  <a:srgbClr val="0070C0"/>
                </a:solidFill>
              </a:rPr>
              <a:t>Und viele Völker und mächtige Nationen werden kommen, um Jahwe der Heerscharen in Jerusalem zu suchen und Jahwe anzuflehen.</a:t>
            </a:r>
            <a:r>
              <a:rPr lang="de-DE" sz="2100" dirty="0"/>
              <a:t>‘ So spricht Jahwe der Heerscharen: ‚In jenen Tagen, da werden zehn Männer aus Nationen mit ganz verschiedenen Sprachen zugreifen, ja, sie werden den Rockzipfel eines jüdischen Mannes ergreifen und sagen: </a:t>
            </a:r>
            <a:r>
              <a:rPr lang="de-DE" sz="2100" dirty="0">
                <a:solidFill>
                  <a:srgbClr val="0070C0"/>
                </a:solidFill>
              </a:rPr>
              <a:t>Wir wollen mit euch gehen, denn wir haben gehört, dass Gott mit euch ist.</a:t>
            </a:r>
            <a:r>
              <a:rPr lang="de-DE" sz="2100" dirty="0"/>
              <a:t>‘“</a:t>
            </a:r>
          </a:p>
        </p:txBody>
      </p:sp>
    </p:spTree>
    <p:extLst>
      <p:ext uri="{BB962C8B-B14F-4D97-AF65-F5344CB8AC3E}">
        <p14:creationId xmlns:p14="http://schemas.microsoft.com/office/powerpoint/2010/main" val="3383203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26313-DC07-394A-B046-EC8B9ED7E764}"/>
              </a:ext>
            </a:extLst>
          </p:cNvPr>
          <p:cNvSpPr>
            <a:spLocks noGrp="1"/>
          </p:cNvSpPr>
          <p:nvPr>
            <p:ph type="title"/>
          </p:nvPr>
        </p:nvSpPr>
        <p:spPr>
          <a:xfrm>
            <a:off x="832208" y="25673"/>
            <a:ext cx="11206500" cy="559954"/>
          </a:xfrm>
        </p:spPr>
        <p:txBody>
          <a:bodyPr/>
          <a:lstStyle/>
          <a:p>
            <a:r>
              <a:rPr lang="de-DE" dirty="0"/>
              <a:t>Die Totengebeine werden lebendig</a:t>
            </a:r>
          </a:p>
        </p:txBody>
      </p:sp>
      <p:sp>
        <p:nvSpPr>
          <p:cNvPr id="3" name="Inhaltsplatzhalter 2">
            <a:extLst>
              <a:ext uri="{FF2B5EF4-FFF2-40B4-BE49-F238E27FC236}">
                <a16:creationId xmlns:a16="http://schemas.microsoft.com/office/drawing/2014/main" id="{514E6A6D-B944-BE47-B230-5601BA7E86E1}"/>
              </a:ext>
            </a:extLst>
          </p:cNvPr>
          <p:cNvSpPr>
            <a:spLocks noGrp="1"/>
          </p:cNvSpPr>
          <p:nvPr>
            <p:ph idx="1"/>
          </p:nvPr>
        </p:nvSpPr>
        <p:spPr>
          <a:xfrm>
            <a:off x="182880" y="821932"/>
            <a:ext cx="11854339" cy="5152147"/>
          </a:xfrm>
        </p:spPr>
        <p:txBody>
          <a:bodyPr/>
          <a:lstStyle/>
          <a:p>
            <a:pPr marL="457200" indent="-457200">
              <a:lnSpc>
                <a:spcPts val="3460"/>
              </a:lnSpc>
              <a:buFont typeface="Arial" panose="020B0604020202020204" pitchFamily="34" charset="0"/>
              <a:buChar char="•"/>
            </a:pPr>
            <a:r>
              <a:rPr lang="de-DE" sz="2800" dirty="0" err="1"/>
              <a:t>Hes</a:t>
            </a:r>
            <a:r>
              <a:rPr lang="de-DE" sz="2800" dirty="0"/>
              <a:t> 37,11-14: „Und er sprach zu mir: ‚Du Menschenkind, diese </a:t>
            </a:r>
            <a:r>
              <a:rPr lang="de-DE" sz="2800" dirty="0" err="1"/>
              <a:t>Gebei</a:t>
            </a:r>
            <a:r>
              <a:rPr lang="de-DE" sz="2800" dirty="0"/>
              <a:t>-ne sind das ganze Haus Israel. Siehe, jetzt sprechen sie: ‚</a:t>
            </a:r>
            <a:r>
              <a:rPr lang="de-DE" sz="2800" dirty="0">
                <a:solidFill>
                  <a:srgbClr val="0070C0"/>
                </a:solidFill>
              </a:rPr>
              <a:t>Unsere </a:t>
            </a:r>
            <a:r>
              <a:rPr lang="de-DE" sz="2800" dirty="0" err="1">
                <a:solidFill>
                  <a:srgbClr val="0070C0"/>
                </a:solidFill>
              </a:rPr>
              <a:t>Ge</a:t>
            </a:r>
            <a:r>
              <a:rPr lang="de-DE" sz="2800" dirty="0">
                <a:solidFill>
                  <a:srgbClr val="0070C0"/>
                </a:solidFill>
              </a:rPr>
              <a:t>-beine sind verdorrt, und unsere Hoffnung ist verloren, und es ist aus mit uns</a:t>
            </a:r>
            <a:r>
              <a:rPr lang="de-DE" sz="2800" dirty="0"/>
              <a:t>.‘ Darum weissage und sprich zu ihnen: ‚</a:t>
            </a:r>
            <a:r>
              <a:rPr lang="de-DE" sz="2800" dirty="0">
                <a:solidFill>
                  <a:srgbClr val="0070C0"/>
                </a:solidFill>
              </a:rPr>
              <a:t>So spricht Gott Jahwe: Siehe, ich will eure Gräber auftun und hole euch, mein Volk, aus euren Gräbern herauf und bringe euch ins Land Israels. </a:t>
            </a:r>
            <a:r>
              <a:rPr lang="de-DE" sz="2800" dirty="0"/>
              <a:t>Und ihr sollt erfahren, dass ich Jahwe bin, wenn ich eure Gräber öffne und euch, mein Volk, aus euren Gräbern heraufhole. Und ich will meinen Odem in euch geben, dass ihr wieder leben sollt, </a:t>
            </a:r>
            <a:r>
              <a:rPr lang="de-DE" sz="2800" dirty="0">
                <a:solidFill>
                  <a:srgbClr val="0070C0"/>
                </a:solidFill>
              </a:rPr>
              <a:t>und will euch in euer Land setzen, und ihr sollt erfahren, dass ich Jahwe bin</a:t>
            </a:r>
            <a:r>
              <a:rPr lang="de-DE" sz="2800" dirty="0"/>
              <a:t>. Ich rede es und tue es auch‘, spricht Jahwe.“</a:t>
            </a:r>
          </a:p>
        </p:txBody>
      </p:sp>
    </p:spTree>
    <p:extLst>
      <p:ext uri="{BB962C8B-B14F-4D97-AF65-F5344CB8AC3E}">
        <p14:creationId xmlns:p14="http://schemas.microsoft.com/office/powerpoint/2010/main" val="36753130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515AD-8060-5942-85D1-6930020EB786}"/>
              </a:ext>
            </a:extLst>
          </p:cNvPr>
          <p:cNvSpPr>
            <a:spLocks noGrp="1"/>
          </p:cNvSpPr>
          <p:nvPr>
            <p:ph type="title"/>
          </p:nvPr>
        </p:nvSpPr>
        <p:spPr>
          <a:xfrm>
            <a:off x="719192" y="25673"/>
            <a:ext cx="11319516" cy="559954"/>
          </a:xfrm>
        </p:spPr>
        <p:txBody>
          <a:bodyPr/>
          <a:lstStyle/>
          <a:p>
            <a:r>
              <a:rPr lang="de-DE" dirty="0"/>
              <a:t>Die Totengebeine werden lebendig</a:t>
            </a:r>
          </a:p>
        </p:txBody>
      </p:sp>
      <p:sp>
        <p:nvSpPr>
          <p:cNvPr id="4" name="Inhaltsplatzhalter 3">
            <a:extLst>
              <a:ext uri="{FF2B5EF4-FFF2-40B4-BE49-F238E27FC236}">
                <a16:creationId xmlns:a16="http://schemas.microsoft.com/office/drawing/2014/main" id="{AAAC9A69-C18E-BA4E-BC56-8214E4D4A911}"/>
              </a:ext>
            </a:extLst>
          </p:cNvPr>
          <p:cNvSpPr>
            <a:spLocks noGrp="1"/>
          </p:cNvSpPr>
          <p:nvPr>
            <p:ph idx="1"/>
          </p:nvPr>
        </p:nvSpPr>
        <p:spPr>
          <a:xfrm>
            <a:off x="248478" y="755374"/>
            <a:ext cx="11788741" cy="5148469"/>
          </a:xfrm>
        </p:spPr>
        <p:txBody>
          <a:bodyPr/>
          <a:lstStyle/>
          <a:p>
            <a:pPr>
              <a:lnSpc>
                <a:spcPts val="3280"/>
              </a:lnSpc>
              <a:buFont typeface="Arial" panose="020B0604020202020204" pitchFamily="34" charset="0"/>
              <a:buChar char="•"/>
            </a:pPr>
            <a:r>
              <a:rPr lang="de-DE" sz="2700" dirty="0" err="1"/>
              <a:t>Hes</a:t>
            </a:r>
            <a:r>
              <a:rPr lang="de-DE" sz="2700" dirty="0"/>
              <a:t> 37,24-28: „Und mein Knecht David soll ihr König sein und der einzige Hirte für sie alle. Und sie sollen in meinen Rechten wandeln und meine Gebote halten und danach tun. </a:t>
            </a:r>
            <a:r>
              <a:rPr lang="de-DE" sz="2700" dirty="0">
                <a:solidFill>
                  <a:srgbClr val="0070C0"/>
                </a:solidFill>
              </a:rPr>
              <a:t>Und sie sollen wieder in dem Land </a:t>
            </a:r>
            <a:r>
              <a:rPr lang="de-DE" sz="2700" dirty="0" err="1">
                <a:solidFill>
                  <a:srgbClr val="0070C0"/>
                </a:solidFill>
              </a:rPr>
              <a:t>woh-nen</a:t>
            </a:r>
            <a:r>
              <a:rPr lang="de-DE" sz="2700" dirty="0">
                <a:solidFill>
                  <a:srgbClr val="0070C0"/>
                </a:solidFill>
              </a:rPr>
              <a:t>, das ich meinem Knecht Jakob gegeben habe, in dem eure Väter gewohnt haben.</a:t>
            </a:r>
            <a:r>
              <a:rPr lang="de-DE" sz="2700" dirty="0"/>
              <a:t> </a:t>
            </a:r>
            <a:r>
              <a:rPr lang="de-DE" sz="2700" dirty="0">
                <a:solidFill>
                  <a:srgbClr val="0070C0"/>
                </a:solidFill>
              </a:rPr>
              <a:t>Sie und ihre Kinder und Kindeskinder sollen darin für immer wohnen, </a:t>
            </a:r>
            <a:r>
              <a:rPr lang="de-DE" sz="2700" dirty="0"/>
              <a:t>und mein Knecht David soll für immer ihr Fürst sein. </a:t>
            </a:r>
            <a:r>
              <a:rPr lang="de-DE" sz="2700" dirty="0">
                <a:solidFill>
                  <a:srgbClr val="0070C0"/>
                </a:solidFill>
              </a:rPr>
              <a:t>Und ich will mit ihnen einen Bund des Friedens schließen, der soll ein ewiger Bund mit ihnen sein. </a:t>
            </a:r>
            <a:r>
              <a:rPr lang="de-DE" sz="2700" dirty="0"/>
              <a:t>Und ich will sie erhalten und mehren, und mein Heiligtum soll für immer unter ihnen sein. </a:t>
            </a:r>
            <a:r>
              <a:rPr lang="de-DE" sz="2700" dirty="0">
                <a:solidFill>
                  <a:srgbClr val="0070C0"/>
                </a:solidFill>
              </a:rPr>
              <a:t>Ich will unter ihnen wohnen und will ihr Gott sein, und sie sollen mein Volk sein, damit auch die Heiden erfahren, dass ich Jahwe bin, der Israel heilig macht, wenn mein Heiligtum für immer unter ihnen sein wird.</a:t>
            </a:r>
            <a:r>
              <a:rPr lang="de-DE" sz="2700" dirty="0"/>
              <a:t>“</a:t>
            </a:r>
          </a:p>
          <a:p>
            <a:pPr>
              <a:buFont typeface="Arial" panose="020B0604020202020204" pitchFamily="34" charset="0"/>
              <a:buChar char="•"/>
            </a:pPr>
            <a:endParaRPr lang="de-DE" sz="2700" dirty="0"/>
          </a:p>
        </p:txBody>
      </p:sp>
    </p:spTree>
    <p:extLst>
      <p:ext uri="{BB962C8B-B14F-4D97-AF65-F5344CB8AC3E}">
        <p14:creationId xmlns:p14="http://schemas.microsoft.com/office/powerpoint/2010/main" val="18443667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B4676-C92F-7A48-8CE6-5AF4065AA3D6}"/>
              </a:ext>
            </a:extLst>
          </p:cNvPr>
          <p:cNvSpPr>
            <a:spLocks noGrp="1"/>
          </p:cNvSpPr>
          <p:nvPr>
            <p:ph type="title"/>
          </p:nvPr>
        </p:nvSpPr>
        <p:spPr>
          <a:xfrm>
            <a:off x="606174" y="25673"/>
            <a:ext cx="11432533" cy="488035"/>
          </a:xfrm>
        </p:spPr>
        <p:txBody>
          <a:bodyPr/>
          <a:lstStyle/>
          <a:p>
            <a:br>
              <a:rPr lang="de-DE" dirty="0"/>
            </a:br>
            <a:endParaRPr lang="de-DE" dirty="0"/>
          </a:p>
        </p:txBody>
      </p:sp>
      <p:sp>
        <p:nvSpPr>
          <p:cNvPr id="4" name="Inhaltsplatzhalter 3">
            <a:extLst>
              <a:ext uri="{FF2B5EF4-FFF2-40B4-BE49-F238E27FC236}">
                <a16:creationId xmlns:a16="http://schemas.microsoft.com/office/drawing/2014/main" id="{6A5DBE61-2E11-364F-9711-681042F9A1CA}"/>
              </a:ext>
            </a:extLst>
          </p:cNvPr>
          <p:cNvSpPr>
            <a:spLocks noGrp="1"/>
          </p:cNvSpPr>
          <p:nvPr>
            <p:ph idx="1"/>
          </p:nvPr>
        </p:nvSpPr>
        <p:spPr>
          <a:xfrm>
            <a:off x="0" y="735724"/>
            <a:ext cx="12192000" cy="5278996"/>
          </a:xfrm>
        </p:spPr>
        <p:txBody>
          <a:bodyPr/>
          <a:lstStyle/>
          <a:p>
            <a:pPr>
              <a:lnSpc>
                <a:spcPts val="2600"/>
              </a:lnSpc>
              <a:buFont typeface="Arial" panose="020B0604020202020204" pitchFamily="34" charset="0"/>
              <a:buChar char="•"/>
            </a:pPr>
            <a:r>
              <a:rPr lang="de-DE" sz="2000" dirty="0" err="1"/>
              <a:t>Jes</a:t>
            </a:r>
            <a:r>
              <a:rPr lang="de-DE" sz="2000" dirty="0"/>
              <a:t> 35,1-10: „</a:t>
            </a:r>
            <a:r>
              <a:rPr lang="de-DE" sz="2000" dirty="0">
                <a:solidFill>
                  <a:srgbClr val="0070C0"/>
                </a:solidFill>
              </a:rPr>
              <a:t>Freuen werden sich die Wüste und das dürre Land, frohlocken wird die Steppe und aufblühen wie eine Narzisse.</a:t>
            </a:r>
            <a:r>
              <a:rPr lang="de-DE" sz="2000" dirty="0"/>
              <a:t> Sie wird in voller Blüte stehen und frohlocken, ja, frohlockend und jubelnd. Die Herrlichkeit des Libanon ist ihr gegeben, die Pracht von </a:t>
            </a:r>
            <a:r>
              <a:rPr lang="de-DE" sz="2000" dirty="0" err="1"/>
              <a:t>Karmel</a:t>
            </a:r>
            <a:r>
              <a:rPr lang="de-DE" sz="2000" dirty="0"/>
              <a:t> und Scharon: </a:t>
            </a:r>
            <a:r>
              <a:rPr lang="de-DE" sz="2000" dirty="0">
                <a:solidFill>
                  <a:srgbClr val="0070C0"/>
                </a:solidFill>
              </a:rPr>
              <a:t>Sehen werden sie die Herrlichkeit Jahwes, die Pracht unseres Gottes. </a:t>
            </a:r>
            <a:r>
              <a:rPr lang="de-DE" sz="2000" dirty="0"/>
              <a:t>Stärkt die schlaffen Hände und festigt die wankenden Knie! Sagt zu denen, die ein ängstliches Herz haben: ‚Seid stark, fürchtet euch nicht!‘ Siehe, [da ist] euer Gott, Rache kommt, die Vergeltung Gottes! </a:t>
            </a:r>
            <a:r>
              <a:rPr lang="de-DE" sz="2000" dirty="0">
                <a:solidFill>
                  <a:srgbClr val="0070C0"/>
                </a:solidFill>
              </a:rPr>
              <a:t>Er selbst kommt und wird euch retten. </a:t>
            </a:r>
            <a:r>
              <a:rPr lang="de-DE" sz="2000" dirty="0"/>
              <a:t>Dann werden die Augen der Blinden aufgetan und die Ohren der Tauben geöffnet. Dann wird der Lahme springen wie ein Hirsch, und jauchzen wird die Zunge des Stummen. </a:t>
            </a:r>
            <a:r>
              <a:rPr lang="de-DE" sz="2000" dirty="0">
                <a:solidFill>
                  <a:srgbClr val="0070C0"/>
                </a:solidFill>
              </a:rPr>
              <a:t>Denn in der Wüste brechen Wasser hervor und Bäche in der Steppe. Und die Wüstenglut wird zum Teich und das dürre Land zu Wasserquellen. </a:t>
            </a:r>
            <a:r>
              <a:rPr lang="de-DE" sz="2000" dirty="0"/>
              <a:t>An der Stelle, wo die Schakale lagerten, wird Gras sowie Rohr und Schilf sein. </a:t>
            </a:r>
            <a:r>
              <a:rPr lang="de-DE" sz="2000" dirty="0">
                <a:solidFill>
                  <a:srgbClr val="0070C0"/>
                </a:solidFill>
              </a:rPr>
              <a:t>Und dort wird eine Straße sein und ein Weg, und er wird der heilige Weg genannt werden. Kein Unreiner wird darüber hinziehen, sondern er wird für sie sein. Wer auf dem Weg geht – selbst Einfältige werden nicht irregehen</a:t>
            </a:r>
            <a:r>
              <a:rPr lang="de-DE" sz="2000" dirty="0"/>
              <a:t>. Kein Löwe wird dort sein, und kein reißendes Tier wird [auf ihm] hinaufgehen noch dort gefunden werden, sondern die Erlösten werden darauf gehen. </a:t>
            </a:r>
            <a:r>
              <a:rPr lang="de-DE" sz="2000" dirty="0">
                <a:solidFill>
                  <a:srgbClr val="0070C0"/>
                </a:solidFill>
              </a:rPr>
              <a:t>Und die Befreiten Jahwe werden zurückkehren und mit Jubel nach Zion kommen, und ewige Freude wird über ihrem Haupt sein. </a:t>
            </a:r>
            <a:r>
              <a:rPr lang="de-DE" sz="2000" dirty="0"/>
              <a:t>Sie werden Wonne und Freude erlangen, und Kummer und Seufzen werden entfliehen.“</a:t>
            </a:r>
          </a:p>
        </p:txBody>
      </p:sp>
      <p:sp>
        <p:nvSpPr>
          <p:cNvPr id="3" name="Textfeld 2">
            <a:extLst>
              <a:ext uri="{FF2B5EF4-FFF2-40B4-BE49-F238E27FC236}">
                <a16:creationId xmlns:a16="http://schemas.microsoft.com/office/drawing/2014/main" id="{4006BBCC-A56C-564B-BB2B-520CB8D33CFD}"/>
              </a:ext>
            </a:extLst>
          </p:cNvPr>
          <p:cNvSpPr txBox="1"/>
          <p:nvPr/>
        </p:nvSpPr>
        <p:spPr>
          <a:xfrm>
            <a:off x="678093" y="102742"/>
            <a:ext cx="7335749" cy="461665"/>
          </a:xfrm>
          <a:prstGeom prst="rect">
            <a:avLst/>
          </a:prstGeom>
          <a:noFill/>
        </p:spPr>
        <p:txBody>
          <a:bodyPr wrap="square" rtlCol="0">
            <a:spAutoFit/>
          </a:bodyPr>
          <a:lstStyle/>
          <a:p>
            <a:r>
              <a:rPr lang="de-DE" sz="2400" dirty="0">
                <a:solidFill>
                  <a:schemeClr val="bg1"/>
                </a:solidFill>
                <a:latin typeface="Arial" panose="020B0604020202020204" pitchFamily="34" charset="0"/>
                <a:cs typeface="Arial" panose="020B0604020202020204" pitchFamily="34" charset="0"/>
              </a:rPr>
              <a:t>Das Land bekommt seine Pracht zurück </a:t>
            </a:r>
          </a:p>
        </p:txBody>
      </p:sp>
    </p:spTree>
    <p:extLst>
      <p:ext uri="{BB962C8B-B14F-4D97-AF65-F5344CB8AC3E}">
        <p14:creationId xmlns:p14="http://schemas.microsoft.com/office/powerpoint/2010/main" val="26602000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2ADA-EB29-6641-81CF-E10F53A38A47}"/>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3A15D6C5-1F3F-EB4F-8D2C-4672D7BBD095}"/>
              </a:ext>
            </a:extLst>
          </p:cNvPr>
          <p:cNvSpPr>
            <a:spLocks noGrp="1"/>
          </p:cNvSpPr>
          <p:nvPr>
            <p:ph idx="1"/>
          </p:nvPr>
        </p:nvSpPr>
        <p:spPr/>
        <p:txBody>
          <a:bodyPr/>
          <a:lstStyle/>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0" indent="0" algn="ctr"/>
            <a:r>
              <a:rPr lang="de-DE" dirty="0"/>
              <a:t>3. Die Landverheißung und das Neue Testament</a:t>
            </a:r>
          </a:p>
        </p:txBody>
      </p:sp>
    </p:spTree>
    <p:extLst>
      <p:ext uri="{BB962C8B-B14F-4D97-AF65-F5344CB8AC3E}">
        <p14:creationId xmlns:p14="http://schemas.microsoft.com/office/powerpoint/2010/main" val="25002950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AFA36-4D8E-A648-8E7A-931CCF25A173}"/>
              </a:ext>
            </a:extLst>
          </p:cNvPr>
          <p:cNvSpPr>
            <a:spLocks noGrp="1"/>
          </p:cNvSpPr>
          <p:nvPr>
            <p:ph type="title"/>
          </p:nvPr>
        </p:nvSpPr>
        <p:spPr>
          <a:xfrm>
            <a:off x="815008" y="25673"/>
            <a:ext cx="11223699" cy="580614"/>
          </a:xfrm>
        </p:spPr>
        <p:txBody>
          <a:bodyPr/>
          <a:lstStyle/>
          <a:p>
            <a:r>
              <a:rPr lang="de-DE" dirty="0"/>
              <a:t>Paulus im Römerbrief</a:t>
            </a:r>
          </a:p>
        </p:txBody>
      </p:sp>
      <p:sp>
        <p:nvSpPr>
          <p:cNvPr id="3" name="Inhaltsplatzhalter 2">
            <a:extLst>
              <a:ext uri="{FF2B5EF4-FFF2-40B4-BE49-F238E27FC236}">
                <a16:creationId xmlns:a16="http://schemas.microsoft.com/office/drawing/2014/main" id="{E403D06B-DAB3-094F-BF6E-CBBA9F95CF73}"/>
              </a:ext>
            </a:extLst>
          </p:cNvPr>
          <p:cNvSpPr>
            <a:spLocks noGrp="1"/>
          </p:cNvSpPr>
          <p:nvPr>
            <p:ph idx="1"/>
          </p:nvPr>
        </p:nvSpPr>
        <p:spPr>
          <a:xfrm>
            <a:off x="189186" y="756746"/>
            <a:ext cx="11848033" cy="5266368"/>
          </a:xfrm>
        </p:spPr>
        <p:txBody>
          <a:bodyPr/>
          <a:lstStyle/>
          <a:p>
            <a:pPr marL="457200" indent="-457200">
              <a:buFont typeface="Arial" panose="020B0604020202020204" pitchFamily="34" charset="0"/>
              <a:buChar char="•"/>
            </a:pPr>
            <a:r>
              <a:rPr lang="de-DE" sz="2700" dirty="0" err="1"/>
              <a:t>Röm</a:t>
            </a:r>
            <a:r>
              <a:rPr lang="de-DE" sz="2700" dirty="0"/>
              <a:t> 9,4: „… </a:t>
            </a:r>
            <a:r>
              <a:rPr lang="de-DE" sz="2700" dirty="0">
                <a:solidFill>
                  <a:srgbClr val="0070C0"/>
                </a:solidFill>
              </a:rPr>
              <a:t>die Israeliten sind</a:t>
            </a:r>
            <a:r>
              <a:rPr lang="de-DE" sz="2700" dirty="0"/>
              <a:t>, deren die Sohnschaft ist und die Herrlichkeit und </a:t>
            </a:r>
            <a:r>
              <a:rPr lang="de-DE" sz="2700" dirty="0">
                <a:solidFill>
                  <a:srgbClr val="0070C0"/>
                </a:solidFill>
              </a:rPr>
              <a:t>die Bündnisse </a:t>
            </a:r>
            <a:r>
              <a:rPr lang="de-DE" sz="2700" dirty="0"/>
              <a:t>und die Gesetzgebung und der Dienst </a:t>
            </a:r>
            <a:r>
              <a:rPr lang="de-DE" sz="2700" dirty="0">
                <a:solidFill>
                  <a:srgbClr val="0070C0"/>
                </a:solidFill>
              </a:rPr>
              <a:t>und die Verheißungen </a:t>
            </a:r>
            <a:r>
              <a:rPr lang="de-DE" sz="2700" dirty="0"/>
              <a:t>…</a:t>
            </a:r>
          </a:p>
          <a:p>
            <a:pPr marL="457200" indent="-457200">
              <a:buFont typeface="Arial" panose="020B0604020202020204" pitchFamily="34" charset="0"/>
              <a:buChar char="•"/>
            </a:pPr>
            <a:endParaRPr lang="de-DE" sz="2700" dirty="0"/>
          </a:p>
          <a:p>
            <a:pPr marL="457200" indent="-457200">
              <a:buFont typeface="Arial" panose="020B0604020202020204" pitchFamily="34" charset="0"/>
              <a:buChar char="•"/>
            </a:pPr>
            <a:r>
              <a:rPr lang="de-DE" sz="2700" dirty="0" err="1"/>
              <a:t>Röm</a:t>
            </a:r>
            <a:r>
              <a:rPr lang="de-DE" sz="2700" dirty="0"/>
              <a:t> 11,12-15: „Wenn aber ihr Fall der </a:t>
            </a:r>
            <a:r>
              <a:rPr lang="de-DE" sz="2700" dirty="0">
                <a:solidFill>
                  <a:srgbClr val="0070C0"/>
                </a:solidFill>
              </a:rPr>
              <a:t>Reichtum der Welt </a:t>
            </a:r>
            <a:r>
              <a:rPr lang="de-DE" sz="2700" dirty="0"/>
              <a:t>ist und ihr </a:t>
            </a:r>
            <a:r>
              <a:rPr lang="de-DE" sz="2700" dirty="0" err="1"/>
              <a:t>Ver</a:t>
            </a:r>
            <a:r>
              <a:rPr lang="de-DE" sz="2700" dirty="0"/>
              <a:t>-lust </a:t>
            </a:r>
            <a:r>
              <a:rPr lang="de-DE" sz="2700" dirty="0">
                <a:solidFill>
                  <a:srgbClr val="0070C0"/>
                </a:solidFill>
              </a:rPr>
              <a:t>der Reichtum der Nationen [vgl. </a:t>
            </a:r>
            <a:r>
              <a:rPr lang="de-DE" sz="2700" dirty="0" err="1">
                <a:solidFill>
                  <a:srgbClr val="0070C0"/>
                </a:solidFill>
              </a:rPr>
              <a:t>Jes</a:t>
            </a:r>
            <a:r>
              <a:rPr lang="de-DE" sz="2700" dirty="0">
                <a:solidFill>
                  <a:srgbClr val="0070C0"/>
                </a:solidFill>
              </a:rPr>
              <a:t> 60,5.11; 61,6]</a:t>
            </a:r>
            <a:r>
              <a:rPr lang="de-DE" sz="2700" dirty="0"/>
              <a:t>, </a:t>
            </a:r>
            <a:r>
              <a:rPr lang="de-DE" sz="2700" dirty="0">
                <a:solidFill>
                  <a:srgbClr val="0070C0"/>
                </a:solidFill>
              </a:rPr>
              <a:t>wieviel mehr ihre Fülle</a:t>
            </a:r>
            <a:r>
              <a:rPr lang="de-DE" sz="2700" dirty="0"/>
              <a:t>! Denn ich sage euch, den Nationen: Insofern ich nun der Nationen Apostel bin, bringe ich meinen Dienst zu Ehren, ob ich auf irgendeine Weise sie, die mein Fleisch sind, zur Eifersucht reizen und einige aus ihnen erretten möge. </a:t>
            </a:r>
            <a:r>
              <a:rPr lang="de-DE" sz="2700" dirty="0">
                <a:solidFill>
                  <a:srgbClr val="0070C0"/>
                </a:solidFill>
              </a:rPr>
              <a:t>Denn wenn ihre Verwerfung die Versöhnung der Welt ist, was wird die Annahme anders sein als Leben aus den Toten?</a:t>
            </a:r>
            <a:r>
              <a:rPr lang="de-DE" sz="2700" dirty="0"/>
              <a:t>“</a:t>
            </a:r>
          </a:p>
          <a:p>
            <a:endParaRPr lang="de-DE" dirty="0"/>
          </a:p>
        </p:txBody>
      </p:sp>
    </p:spTree>
    <p:extLst>
      <p:ext uri="{BB962C8B-B14F-4D97-AF65-F5344CB8AC3E}">
        <p14:creationId xmlns:p14="http://schemas.microsoft.com/office/powerpoint/2010/main" val="34495525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045A0-E3D2-B64F-994B-4E40DDED995C}"/>
              </a:ext>
            </a:extLst>
          </p:cNvPr>
          <p:cNvSpPr>
            <a:spLocks noGrp="1"/>
          </p:cNvSpPr>
          <p:nvPr>
            <p:ph type="title"/>
          </p:nvPr>
        </p:nvSpPr>
        <p:spPr/>
        <p:txBody>
          <a:bodyPr/>
          <a:lstStyle/>
          <a:p>
            <a:r>
              <a:rPr lang="de-DE" dirty="0"/>
              <a:t>Jesus zur „Wiedergeburt“ Israels</a:t>
            </a:r>
          </a:p>
        </p:txBody>
      </p:sp>
      <p:sp>
        <p:nvSpPr>
          <p:cNvPr id="3" name="Inhaltsplatzhalter 2">
            <a:extLst>
              <a:ext uri="{FF2B5EF4-FFF2-40B4-BE49-F238E27FC236}">
                <a16:creationId xmlns:a16="http://schemas.microsoft.com/office/drawing/2014/main" id="{AE5677A7-2E06-8A49-ADCA-3351BA73F324}"/>
              </a:ext>
            </a:extLst>
          </p:cNvPr>
          <p:cNvSpPr>
            <a:spLocks noGrp="1"/>
          </p:cNvSpPr>
          <p:nvPr>
            <p:ph idx="1"/>
          </p:nvPr>
        </p:nvSpPr>
        <p:spPr/>
        <p:txBody>
          <a:bodyPr/>
          <a:lstStyle/>
          <a:p>
            <a:pPr marL="457200" indent="-457200">
              <a:lnSpc>
                <a:spcPts val="3640"/>
              </a:lnSpc>
              <a:spcBef>
                <a:spcPts val="1303"/>
              </a:spcBef>
              <a:spcAft>
                <a:spcPts val="1200"/>
              </a:spcAft>
              <a:buFont typeface="Arial" panose="020B0604020202020204" pitchFamily="34" charset="0"/>
              <a:buChar char="•"/>
            </a:pPr>
            <a:r>
              <a:rPr lang="de-DE" sz="2800" dirty="0" err="1"/>
              <a:t>Mt</a:t>
            </a:r>
            <a:r>
              <a:rPr lang="de-DE" sz="2800" dirty="0"/>
              <a:t> 19,28: „Ihr, die ihr mir nachgefolgt seid, ihr werdet </a:t>
            </a:r>
            <a:r>
              <a:rPr lang="de-DE" sz="2800" dirty="0">
                <a:solidFill>
                  <a:srgbClr val="0070C0"/>
                </a:solidFill>
              </a:rPr>
              <a:t>bei der Wiedergeburt</a:t>
            </a:r>
            <a:r>
              <a:rPr lang="de-DE" sz="2800" dirty="0"/>
              <a:t>, wenn der Sohn des Menschen auf seinem Thron der Herrlichkeit sitzen wird, auf zwölf Thronen sitzen und die zwölf Stämme Israels richten.“</a:t>
            </a:r>
          </a:p>
          <a:p>
            <a:pPr marL="457200" indent="-457200">
              <a:lnSpc>
                <a:spcPts val="3640"/>
              </a:lnSpc>
              <a:spcBef>
                <a:spcPts val="1303"/>
              </a:spcBef>
              <a:spcAft>
                <a:spcPts val="1200"/>
              </a:spcAft>
              <a:buFont typeface="Arial" panose="020B0604020202020204" pitchFamily="34" charset="0"/>
              <a:buChar char="•"/>
            </a:pPr>
            <a:r>
              <a:rPr lang="de-DE" sz="2800" dirty="0" err="1"/>
              <a:t>Lk</a:t>
            </a:r>
            <a:r>
              <a:rPr lang="de-DE" sz="2800" dirty="0"/>
              <a:t> 22,29-30: „</a:t>
            </a:r>
            <a:r>
              <a:rPr lang="de-CH" sz="2800" dirty="0"/>
              <a:t>Und </a:t>
            </a:r>
            <a:r>
              <a:rPr lang="de-CH" sz="2800" dirty="0">
                <a:solidFill>
                  <a:srgbClr val="0070C0"/>
                </a:solidFill>
              </a:rPr>
              <a:t>ich verordne euch, wie mein Vater mir verordnet hat, ein Reich/eine Königsherrschaft</a:t>
            </a:r>
            <a:r>
              <a:rPr lang="de-CH" sz="2800" dirty="0"/>
              <a:t>, dass ihr esst und trinkt an meinem Tisch in meinem Reich </a:t>
            </a:r>
            <a:r>
              <a:rPr lang="de-CH" sz="2800" dirty="0">
                <a:solidFill>
                  <a:srgbClr val="0070C0"/>
                </a:solidFill>
              </a:rPr>
              <a:t>und auf Thronen sitzt, die zwölf Stämme Israels zu richten</a:t>
            </a:r>
            <a:r>
              <a:rPr lang="de-CH" sz="2800" dirty="0"/>
              <a:t>.</a:t>
            </a:r>
            <a:r>
              <a:rPr lang="de-DE" sz="2800" dirty="0"/>
              <a:t>“</a:t>
            </a:r>
          </a:p>
          <a:p>
            <a:pPr marL="457200" indent="-457200">
              <a:lnSpc>
                <a:spcPts val="3640"/>
              </a:lnSpc>
              <a:spcBef>
                <a:spcPts val="1303"/>
              </a:spcBef>
              <a:spcAft>
                <a:spcPts val="1200"/>
              </a:spcAft>
              <a:buFont typeface="Arial" panose="020B0604020202020204" pitchFamily="34" charset="0"/>
              <a:buChar char="•"/>
            </a:pPr>
            <a:r>
              <a:rPr lang="de-DE" sz="2800" dirty="0"/>
              <a:t>Vgl. </a:t>
            </a:r>
            <a:r>
              <a:rPr lang="de-DE" sz="2800" dirty="0" err="1"/>
              <a:t>Lk</a:t>
            </a:r>
            <a:r>
              <a:rPr lang="de-DE" sz="2800" dirty="0"/>
              <a:t> 19,11ff.; </a:t>
            </a:r>
            <a:r>
              <a:rPr lang="de-DE" sz="2800" dirty="0" err="1"/>
              <a:t>Apg</a:t>
            </a:r>
            <a:r>
              <a:rPr lang="de-DE" sz="2800" dirty="0"/>
              <a:t> 1,6-8; 3,19-21; </a:t>
            </a:r>
            <a:r>
              <a:rPr lang="de-DE" sz="2800" dirty="0" err="1"/>
              <a:t>Offb</a:t>
            </a:r>
            <a:r>
              <a:rPr lang="de-DE" sz="2800" dirty="0"/>
              <a:t> 20,1-6.</a:t>
            </a:r>
          </a:p>
        </p:txBody>
      </p:sp>
    </p:spTree>
    <p:extLst>
      <p:ext uri="{BB962C8B-B14F-4D97-AF65-F5344CB8AC3E}">
        <p14:creationId xmlns:p14="http://schemas.microsoft.com/office/powerpoint/2010/main" val="38333759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6A169-2438-8C46-9AB4-35CF1E363566}"/>
              </a:ext>
            </a:extLst>
          </p:cNvPr>
          <p:cNvSpPr>
            <a:spLocks noGrp="1"/>
          </p:cNvSpPr>
          <p:nvPr>
            <p:ph type="title"/>
          </p:nvPr>
        </p:nvSpPr>
        <p:spPr>
          <a:xfrm>
            <a:off x="182880" y="616448"/>
            <a:ext cx="8098091" cy="5515202"/>
          </a:xfrm>
        </p:spPr>
        <p:txBody>
          <a:bodyPr/>
          <a:lstStyle/>
          <a:p>
            <a:pPr marL="457200" indent="-457200">
              <a:buFont typeface="Arial" panose="020B0604020202020204" pitchFamily="34" charset="0"/>
              <a:buChar char="•"/>
            </a:pPr>
            <a:r>
              <a:rPr lang="de-DE" sz="3200" dirty="0">
                <a:solidFill>
                  <a:schemeClr val="tx1"/>
                </a:solidFill>
              </a:rPr>
              <a:t>Jacob Thiessen, Auf Jesu Spuren im Heiligen Land. Ein historischer und theologischer Reisebegleiter, Ansbach: Logos Editions, Juni 2018, 224 Seiten, Euro 19.95/CHF 24.9</a:t>
            </a:r>
            <a:r>
              <a:rPr lang="de-CH" sz="3200" dirty="0">
                <a:solidFill>
                  <a:schemeClr val="tx1"/>
                </a:solidFill>
              </a:rPr>
              <a:t>0</a:t>
            </a:r>
            <a:endParaRPr lang="de-DE" sz="3200" dirty="0">
              <a:solidFill>
                <a:schemeClr val="tx1"/>
              </a:solidFill>
            </a:endParaRPr>
          </a:p>
        </p:txBody>
      </p:sp>
      <p:pic>
        <p:nvPicPr>
          <p:cNvPr id="5" name="Inhaltsplatzhalter 4">
            <a:extLst>
              <a:ext uri="{FF2B5EF4-FFF2-40B4-BE49-F238E27FC236}">
                <a16:creationId xmlns:a16="http://schemas.microsoft.com/office/drawing/2014/main" id="{D89A93C3-536F-1B41-BDD4-82E32D14AF2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80971" y="576465"/>
            <a:ext cx="3911029" cy="5555185"/>
          </a:xfrm>
        </p:spPr>
      </p:pic>
      <p:sp>
        <p:nvSpPr>
          <p:cNvPr id="6" name="Textfeld 5">
            <a:extLst>
              <a:ext uri="{FF2B5EF4-FFF2-40B4-BE49-F238E27FC236}">
                <a16:creationId xmlns:a16="http://schemas.microsoft.com/office/drawing/2014/main" id="{CF0656DD-23F2-0843-B234-687D945C2925}"/>
              </a:ext>
            </a:extLst>
          </p:cNvPr>
          <p:cNvSpPr txBox="1"/>
          <p:nvPr/>
        </p:nvSpPr>
        <p:spPr>
          <a:xfrm>
            <a:off x="462337" y="0"/>
            <a:ext cx="4500081" cy="523220"/>
          </a:xfrm>
          <a:prstGeom prst="rect">
            <a:avLst/>
          </a:prstGeom>
          <a:noFill/>
        </p:spPr>
        <p:txBody>
          <a:bodyPr wrap="square" rtlCol="0">
            <a:spAutoFit/>
          </a:bodyPr>
          <a:lstStyle/>
          <a:p>
            <a:r>
              <a:rPr lang="de-DE" sz="2800" dirty="0">
                <a:solidFill>
                  <a:schemeClr val="bg1"/>
                </a:solidFill>
                <a:latin typeface="Arial" panose="020B0604020202020204" pitchFamily="34" charset="0"/>
                <a:cs typeface="Arial" panose="020B0604020202020204" pitchFamily="34" charset="0"/>
              </a:rPr>
              <a:t>Buchhinweis</a:t>
            </a:r>
          </a:p>
        </p:txBody>
      </p:sp>
    </p:spTree>
    <p:extLst>
      <p:ext uri="{BB962C8B-B14F-4D97-AF65-F5344CB8AC3E}">
        <p14:creationId xmlns:p14="http://schemas.microsoft.com/office/powerpoint/2010/main" val="6064486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2ADA-EB29-6641-81CF-E10F53A38A47}"/>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3A15D6C5-1F3F-EB4F-8D2C-4672D7BBD095}"/>
              </a:ext>
            </a:extLst>
          </p:cNvPr>
          <p:cNvSpPr>
            <a:spLocks noGrp="1"/>
          </p:cNvSpPr>
          <p:nvPr>
            <p:ph idx="1"/>
          </p:nvPr>
        </p:nvSpPr>
        <p:spPr/>
        <p:txBody>
          <a:bodyPr/>
          <a:lstStyle/>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0" indent="0" algn="ctr"/>
            <a:r>
              <a:rPr lang="de-DE" dirty="0"/>
              <a:t>4. Die Gründung des modernen Staates Israel</a:t>
            </a:r>
          </a:p>
          <a:p>
            <a:pPr marL="0" indent="0" algn="ctr"/>
            <a:r>
              <a:rPr lang="de-DE" dirty="0"/>
              <a:t>und biblische Verheißungen</a:t>
            </a:r>
          </a:p>
        </p:txBody>
      </p:sp>
    </p:spTree>
    <p:extLst>
      <p:ext uri="{BB962C8B-B14F-4D97-AF65-F5344CB8AC3E}">
        <p14:creationId xmlns:p14="http://schemas.microsoft.com/office/powerpoint/2010/main" val="22397107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BFD6B-0068-E849-87C9-ED89FE82C29C}"/>
              </a:ext>
            </a:extLst>
          </p:cNvPr>
          <p:cNvSpPr>
            <a:spLocks noGrp="1"/>
          </p:cNvSpPr>
          <p:nvPr>
            <p:ph type="title"/>
          </p:nvPr>
        </p:nvSpPr>
        <p:spPr>
          <a:xfrm>
            <a:off x="616448" y="25673"/>
            <a:ext cx="11422259" cy="549680"/>
          </a:xfrm>
        </p:spPr>
        <p:txBody>
          <a:bodyPr/>
          <a:lstStyle/>
          <a:p>
            <a:r>
              <a:rPr lang="de-DE" dirty="0"/>
              <a:t>Unabhängigkeitserklärung Israels 1948</a:t>
            </a:r>
          </a:p>
        </p:txBody>
      </p:sp>
      <p:sp>
        <p:nvSpPr>
          <p:cNvPr id="3" name="Inhaltsplatzhalter 2">
            <a:extLst>
              <a:ext uri="{FF2B5EF4-FFF2-40B4-BE49-F238E27FC236}">
                <a16:creationId xmlns:a16="http://schemas.microsoft.com/office/drawing/2014/main" id="{0FBE1CB7-9063-FC46-B9CF-987742787909}"/>
              </a:ext>
            </a:extLst>
          </p:cNvPr>
          <p:cNvSpPr>
            <a:spLocks noGrp="1"/>
          </p:cNvSpPr>
          <p:nvPr>
            <p:ph idx="1"/>
          </p:nvPr>
        </p:nvSpPr>
        <p:spPr>
          <a:xfrm>
            <a:off x="115615" y="770563"/>
            <a:ext cx="11921604" cy="5209824"/>
          </a:xfrm>
        </p:spPr>
        <p:txBody>
          <a:bodyPr/>
          <a:lstStyle/>
          <a:p>
            <a:pPr marL="457200" indent="-457200">
              <a:lnSpc>
                <a:spcPts val="3460"/>
              </a:lnSpc>
              <a:spcAft>
                <a:spcPts val="600"/>
              </a:spcAft>
              <a:buFont typeface="Arial" panose="020B0604020202020204" pitchFamily="34" charset="0"/>
              <a:buChar char="•"/>
            </a:pPr>
            <a:r>
              <a:rPr lang="de-DE" sz="2800" dirty="0">
                <a:solidFill>
                  <a:srgbClr val="0070C0"/>
                </a:solidFill>
              </a:rPr>
              <a:t>Unabhängigkeitserklärung</a:t>
            </a:r>
            <a:r>
              <a:rPr lang="de-DE" sz="2800" dirty="0"/>
              <a:t>: Israel soll „</a:t>
            </a:r>
            <a:r>
              <a:rPr lang="de-DE" sz="2800" dirty="0">
                <a:solidFill>
                  <a:srgbClr val="0070C0"/>
                </a:solidFill>
              </a:rPr>
              <a:t>ein Staat wie alle anderen</a:t>
            </a:r>
            <a:r>
              <a:rPr lang="de-DE" sz="2800" dirty="0"/>
              <a:t>“ (d. h. ein demokratischer Staat) sein.</a:t>
            </a:r>
          </a:p>
          <a:p>
            <a:pPr marL="457200" indent="-457200">
              <a:lnSpc>
                <a:spcPts val="3460"/>
              </a:lnSpc>
              <a:spcAft>
                <a:spcPts val="600"/>
              </a:spcAft>
              <a:buFont typeface="Arial" panose="020B0604020202020204" pitchFamily="34" charset="0"/>
              <a:buChar char="•"/>
            </a:pPr>
            <a:endParaRPr lang="de-DE" sz="2800" dirty="0"/>
          </a:p>
          <a:p>
            <a:pPr marL="457200" indent="-457200">
              <a:lnSpc>
                <a:spcPts val="3460"/>
              </a:lnSpc>
              <a:spcAft>
                <a:spcPts val="600"/>
              </a:spcAft>
              <a:buFont typeface="Arial" panose="020B0604020202020204" pitchFamily="34" charset="0"/>
              <a:buChar char="•"/>
            </a:pPr>
            <a:r>
              <a:rPr lang="de-DE" sz="2800" dirty="0">
                <a:solidFill>
                  <a:srgbClr val="0070C0"/>
                </a:solidFill>
              </a:rPr>
              <a:t>Der Staat Israel </a:t>
            </a:r>
            <a:r>
              <a:rPr lang="de-DE" sz="2800" dirty="0"/>
              <a:t>„wird auf Freiheit, Gerechtigkeit und Frieden im Sinne der Visionen der Propheten Israels gestützt sein. </a:t>
            </a:r>
            <a:r>
              <a:rPr lang="de-DE" sz="2800" dirty="0">
                <a:solidFill>
                  <a:srgbClr val="0070C0"/>
                </a:solidFill>
              </a:rPr>
              <a:t>Er wird all seinen Bürgern ohne Unterschied von Religion, Rasse und Geschlecht, soziale und politische Gleichberechtigung verbürgen. </a:t>
            </a:r>
            <a:r>
              <a:rPr lang="de-DE" sz="2800" dirty="0"/>
              <a:t>Er wird Glaubens- und Gewissensfreiheit, Freiheit der Sprache, Erziehung und Kultur gewähr-leisten, die Heiligen Stätten unter seinen Schutz nehmen und den Grundsätzen der Charta der Vereinigten Nationen treu bleiben.“</a:t>
            </a:r>
          </a:p>
        </p:txBody>
      </p:sp>
    </p:spTree>
    <p:extLst>
      <p:ext uri="{BB962C8B-B14F-4D97-AF65-F5344CB8AC3E}">
        <p14:creationId xmlns:p14="http://schemas.microsoft.com/office/powerpoint/2010/main" val="34635421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7B9BE-BA3E-CF4B-B4BE-332143870327}"/>
              </a:ext>
            </a:extLst>
          </p:cNvPr>
          <p:cNvSpPr>
            <a:spLocks noGrp="1"/>
          </p:cNvSpPr>
          <p:nvPr>
            <p:ph type="title"/>
          </p:nvPr>
        </p:nvSpPr>
        <p:spPr>
          <a:xfrm>
            <a:off x="811658" y="25673"/>
            <a:ext cx="11227050" cy="549680"/>
          </a:xfrm>
        </p:spPr>
        <p:txBody>
          <a:bodyPr/>
          <a:lstStyle/>
          <a:p>
            <a:r>
              <a:rPr lang="de-DE" dirty="0"/>
              <a:t>Ben Gurions Aussage über den modernen Staat Israel</a:t>
            </a:r>
          </a:p>
        </p:txBody>
      </p:sp>
      <p:sp>
        <p:nvSpPr>
          <p:cNvPr id="3" name="Inhaltsplatzhalter 2">
            <a:extLst>
              <a:ext uri="{FF2B5EF4-FFF2-40B4-BE49-F238E27FC236}">
                <a16:creationId xmlns:a16="http://schemas.microsoft.com/office/drawing/2014/main" id="{5E2D1052-7E0B-6E43-97BC-62BB11C923EB}"/>
              </a:ext>
            </a:extLst>
          </p:cNvPr>
          <p:cNvSpPr>
            <a:spLocks noGrp="1"/>
          </p:cNvSpPr>
          <p:nvPr>
            <p:ph idx="1"/>
          </p:nvPr>
        </p:nvSpPr>
        <p:spPr>
          <a:xfrm>
            <a:off x="195209" y="801384"/>
            <a:ext cx="11842010" cy="5003515"/>
          </a:xfrm>
        </p:spPr>
        <p:txBody>
          <a:bodyPr/>
          <a:lstStyle/>
          <a:p>
            <a:pPr marL="457200" indent="-457200">
              <a:lnSpc>
                <a:spcPts val="3660"/>
              </a:lnSpc>
              <a:buFont typeface="Arial" panose="020B0604020202020204" pitchFamily="34" charset="0"/>
              <a:buChar char="•"/>
            </a:pPr>
            <a:r>
              <a:rPr lang="de-DE" sz="2800" dirty="0"/>
              <a:t>„</a:t>
            </a:r>
            <a:r>
              <a:rPr lang="de-DE" sz="2800" dirty="0">
                <a:solidFill>
                  <a:srgbClr val="0070C0"/>
                </a:solidFill>
              </a:rPr>
              <a:t>Die Wiedergeburt Israels war niemals und wird niemals auf die Wiedererlangung der Souveränität durch die jüdische Nation in lokalem Sinne eingeengt werden. </a:t>
            </a:r>
            <a:r>
              <a:rPr lang="de-DE" sz="2800" dirty="0"/>
              <a:t>Sie wird ihren vollständigen und wichtigsten Ausdruck in der Offenbarung ihres ewigen Geistes und in der Erfüllung ihrer historischen Mission für die Erlösung der gesamten Menschheit erhalten … </a:t>
            </a:r>
            <a:r>
              <a:rPr lang="de-DE" sz="2800" dirty="0">
                <a:solidFill>
                  <a:srgbClr val="0070C0"/>
                </a:solidFill>
              </a:rPr>
              <a:t>Wir bauen einen Staat mit prophetischer Vision und mit messianischer Sehnsucht, als ein Beispiel und ein Modell für alle Menschen.</a:t>
            </a:r>
            <a:r>
              <a:rPr lang="de-DE" sz="2800" dirty="0"/>
              <a:t> </a:t>
            </a:r>
            <a:r>
              <a:rPr lang="de-DE" sz="2800" dirty="0">
                <a:solidFill>
                  <a:srgbClr val="0070C0"/>
                </a:solidFill>
              </a:rPr>
              <a:t>Die Worte des Propheten sind für uns immer Wahrheit: ‚Ich werde dich zu einem Licht unter den Völkern machen, auf dass du meine Erlösung bis zum Ende der Welt sein wirst‘ [</a:t>
            </a:r>
            <a:r>
              <a:rPr lang="de-DE" sz="2800" dirty="0" err="1">
                <a:solidFill>
                  <a:srgbClr val="0070C0"/>
                </a:solidFill>
              </a:rPr>
              <a:t>Jes</a:t>
            </a:r>
            <a:r>
              <a:rPr lang="de-DE" sz="2800" dirty="0">
                <a:solidFill>
                  <a:srgbClr val="0070C0"/>
                </a:solidFill>
              </a:rPr>
              <a:t> 49,6].</a:t>
            </a:r>
            <a:r>
              <a:rPr lang="de-DE" sz="2800" dirty="0"/>
              <a:t>“</a:t>
            </a:r>
          </a:p>
        </p:txBody>
      </p:sp>
    </p:spTree>
    <p:extLst>
      <p:ext uri="{BB962C8B-B14F-4D97-AF65-F5344CB8AC3E}">
        <p14:creationId xmlns:p14="http://schemas.microsoft.com/office/powerpoint/2010/main" val="33649632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045A0-E3D2-B64F-994B-4E40DDED995C}"/>
              </a:ext>
            </a:extLst>
          </p:cNvPr>
          <p:cNvSpPr>
            <a:spLocks noGrp="1"/>
          </p:cNvSpPr>
          <p:nvPr>
            <p:ph type="title"/>
          </p:nvPr>
        </p:nvSpPr>
        <p:spPr/>
        <p:txBody>
          <a:bodyPr/>
          <a:lstStyle/>
          <a:p>
            <a:r>
              <a:rPr lang="de-DE" dirty="0"/>
              <a:t>Jesus zur „Wiedergeburt“ Israels</a:t>
            </a:r>
          </a:p>
        </p:txBody>
      </p:sp>
      <p:sp>
        <p:nvSpPr>
          <p:cNvPr id="3" name="Inhaltsplatzhalter 2">
            <a:extLst>
              <a:ext uri="{FF2B5EF4-FFF2-40B4-BE49-F238E27FC236}">
                <a16:creationId xmlns:a16="http://schemas.microsoft.com/office/drawing/2014/main" id="{AE5677A7-2E06-8A49-ADCA-3351BA73F324}"/>
              </a:ext>
            </a:extLst>
          </p:cNvPr>
          <p:cNvSpPr>
            <a:spLocks noGrp="1"/>
          </p:cNvSpPr>
          <p:nvPr>
            <p:ph idx="1"/>
          </p:nvPr>
        </p:nvSpPr>
        <p:spPr>
          <a:xfrm>
            <a:off x="440531" y="1328057"/>
            <a:ext cx="11596688" cy="4413732"/>
          </a:xfrm>
        </p:spPr>
        <p:txBody>
          <a:bodyPr/>
          <a:lstStyle/>
          <a:p>
            <a:pPr marL="457200" indent="-457200">
              <a:lnSpc>
                <a:spcPts val="4540"/>
              </a:lnSpc>
              <a:spcBef>
                <a:spcPts val="1303"/>
              </a:spcBef>
              <a:spcAft>
                <a:spcPts val="1800"/>
              </a:spcAft>
              <a:buFont typeface="Arial" panose="020B0604020202020204" pitchFamily="34" charset="0"/>
              <a:buChar char="•"/>
            </a:pPr>
            <a:r>
              <a:rPr lang="de-DE" sz="3600" dirty="0" err="1"/>
              <a:t>Mt</a:t>
            </a:r>
            <a:r>
              <a:rPr lang="de-DE" sz="3600" dirty="0"/>
              <a:t> 19,28: „Ihr, die ihr mir nachgefolgt seid, ihr werdet </a:t>
            </a:r>
            <a:r>
              <a:rPr lang="de-DE" sz="3600" dirty="0">
                <a:solidFill>
                  <a:srgbClr val="0070C0"/>
                </a:solidFill>
              </a:rPr>
              <a:t>bei der Wiedergeburt</a:t>
            </a:r>
            <a:r>
              <a:rPr lang="de-DE" sz="3600" dirty="0"/>
              <a:t>, wenn der Sohn des Menschen auf seinem Thron der Herrlichkeit sitzen wird, auf zwölf Thronen sitzen und die zwölf Stämme Israels richten.“</a:t>
            </a:r>
          </a:p>
        </p:txBody>
      </p:sp>
    </p:spTree>
    <p:extLst>
      <p:ext uri="{BB962C8B-B14F-4D97-AF65-F5344CB8AC3E}">
        <p14:creationId xmlns:p14="http://schemas.microsoft.com/office/powerpoint/2010/main" val="26583307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2ADA-EB29-6641-81CF-E10F53A38A47}"/>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3A15D6C5-1F3F-EB4F-8D2C-4672D7BBD095}"/>
              </a:ext>
            </a:extLst>
          </p:cNvPr>
          <p:cNvSpPr>
            <a:spLocks noGrp="1"/>
          </p:cNvSpPr>
          <p:nvPr>
            <p:ph idx="1"/>
          </p:nvPr>
        </p:nvSpPr>
        <p:spPr/>
        <p:txBody>
          <a:bodyPr/>
          <a:lstStyle/>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0" indent="0" algn="ctr"/>
            <a:r>
              <a:rPr lang="de-DE" dirty="0"/>
              <a:t>5. Israel und „Palästina“ heute</a:t>
            </a:r>
          </a:p>
          <a:p>
            <a:pPr marL="0" indent="0" algn="ctr"/>
            <a:endParaRPr lang="de-DE" dirty="0"/>
          </a:p>
          <a:p>
            <a:pPr marL="0" indent="0" algn="ctr"/>
            <a:r>
              <a:rPr lang="de-DE" sz="2800" dirty="0"/>
              <a:t>(</a:t>
            </a:r>
            <a:r>
              <a:rPr lang="de-DE" sz="2600" dirty="0"/>
              <a:t>Karten aus: Michael Wolffsohn, Wem gehört das Heilige Land?</a:t>
            </a:r>
          </a:p>
          <a:p>
            <a:pPr marL="0" indent="0" algn="ctr"/>
            <a:r>
              <a:rPr lang="de-DE" sz="2600" dirty="0"/>
              <a:t>Wie Wurzeln des Streits zwischen Juden und Arabern,</a:t>
            </a:r>
          </a:p>
          <a:p>
            <a:pPr marL="0" indent="0" algn="ctr"/>
            <a:r>
              <a:rPr lang="de-DE" sz="2600" dirty="0"/>
              <a:t>München: Piper, 14. Aufl. 2018)</a:t>
            </a:r>
          </a:p>
          <a:p>
            <a:pPr marL="0" indent="0" algn="ctr"/>
            <a:r>
              <a:rPr lang="de-DE" dirty="0"/>
              <a:t> </a:t>
            </a:r>
          </a:p>
        </p:txBody>
      </p:sp>
    </p:spTree>
    <p:extLst>
      <p:ext uri="{BB962C8B-B14F-4D97-AF65-F5344CB8AC3E}">
        <p14:creationId xmlns:p14="http://schemas.microsoft.com/office/powerpoint/2010/main" val="21125977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E02C4-2A19-6043-9CFF-A64848CEF5F1}"/>
              </a:ext>
            </a:extLst>
          </p:cNvPr>
          <p:cNvSpPr>
            <a:spLocks noGrp="1"/>
          </p:cNvSpPr>
          <p:nvPr>
            <p:ph type="title"/>
          </p:nvPr>
        </p:nvSpPr>
        <p:spPr>
          <a:xfrm>
            <a:off x="0" y="676776"/>
            <a:ext cx="7646926" cy="4284915"/>
          </a:xfrm>
        </p:spPr>
        <p:txBody>
          <a:bodyPr>
            <a:normAutofit/>
          </a:bodyPr>
          <a:lstStyle/>
          <a:p>
            <a:pPr algn="ctr"/>
            <a:r>
              <a:rPr lang="de-DE" sz="5400" b="1" dirty="0">
                <a:solidFill>
                  <a:schemeClr val="tx1"/>
                </a:solidFill>
              </a:rPr>
              <a:t>Religion in Israel</a:t>
            </a:r>
            <a:br>
              <a:rPr lang="de-DE" sz="5400" b="1" dirty="0">
                <a:solidFill>
                  <a:schemeClr val="tx1"/>
                </a:solidFill>
              </a:rPr>
            </a:br>
            <a:br>
              <a:rPr lang="de-DE" sz="5400" b="1" dirty="0">
                <a:solidFill>
                  <a:schemeClr val="tx1"/>
                </a:solidFill>
              </a:rPr>
            </a:br>
            <a:r>
              <a:rPr lang="de-DE" dirty="0">
                <a:solidFill>
                  <a:schemeClr val="tx1"/>
                </a:solidFill>
              </a:rPr>
              <a:t>Im „C-Gebiet“ in der Westbank leben zudem 900 000 jüdische „Siedler“</a:t>
            </a:r>
          </a:p>
        </p:txBody>
      </p:sp>
      <p:pic>
        <p:nvPicPr>
          <p:cNvPr id="7" name="Inhaltsplatzhalter 6">
            <a:extLst>
              <a:ext uri="{FF2B5EF4-FFF2-40B4-BE49-F238E27FC236}">
                <a16:creationId xmlns:a16="http://schemas.microsoft.com/office/drawing/2014/main" id="{EBBF3919-E0BD-5940-A181-A6DF37E4B2B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61386" y="593236"/>
            <a:ext cx="4630616" cy="5510917"/>
          </a:xfrm>
        </p:spPr>
      </p:pic>
    </p:spTree>
    <p:extLst>
      <p:ext uri="{BB962C8B-B14F-4D97-AF65-F5344CB8AC3E}">
        <p14:creationId xmlns:p14="http://schemas.microsoft.com/office/powerpoint/2010/main" val="21187371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AE578-A79E-814C-B13F-02A477D49E92}"/>
              </a:ext>
            </a:extLst>
          </p:cNvPr>
          <p:cNvSpPr>
            <a:spLocks noGrp="1"/>
          </p:cNvSpPr>
          <p:nvPr>
            <p:ph type="title"/>
          </p:nvPr>
        </p:nvSpPr>
        <p:spPr>
          <a:xfrm>
            <a:off x="4519290" y="785446"/>
            <a:ext cx="3827542" cy="4970586"/>
          </a:xfrm>
        </p:spPr>
        <p:txBody>
          <a:bodyPr>
            <a:normAutofit/>
          </a:bodyPr>
          <a:lstStyle/>
          <a:p>
            <a:pPr algn="ctr"/>
            <a:r>
              <a:rPr lang="de-DE" b="1" dirty="0">
                <a:solidFill>
                  <a:schemeClr val="tx1"/>
                </a:solidFill>
              </a:rPr>
              <a:t>Einwohnerzahlen und wirtschaftliche Situation</a:t>
            </a:r>
          </a:p>
        </p:txBody>
      </p:sp>
      <p:pic>
        <p:nvPicPr>
          <p:cNvPr id="6" name="Grafik 5">
            <a:extLst>
              <a:ext uri="{FF2B5EF4-FFF2-40B4-BE49-F238E27FC236}">
                <a16:creationId xmlns:a16="http://schemas.microsoft.com/office/drawing/2014/main" id="{A8340725-615B-7945-9195-64D5154ABF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170" y="584334"/>
            <a:ext cx="4120120" cy="5521593"/>
          </a:xfrm>
          <a:prstGeom prst="rect">
            <a:avLst/>
          </a:prstGeom>
        </p:spPr>
      </p:pic>
      <p:pic>
        <p:nvPicPr>
          <p:cNvPr id="10" name="Inhaltsplatzhalter 9">
            <a:extLst>
              <a:ext uri="{FF2B5EF4-FFF2-40B4-BE49-F238E27FC236}">
                <a16:creationId xmlns:a16="http://schemas.microsoft.com/office/drawing/2014/main" id="{DDECC652-D001-FD42-80AD-72A45478432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46832" y="673100"/>
            <a:ext cx="3774830" cy="5433314"/>
          </a:xfrm>
        </p:spPr>
      </p:pic>
    </p:spTree>
    <p:extLst>
      <p:ext uri="{BB962C8B-B14F-4D97-AF65-F5344CB8AC3E}">
        <p14:creationId xmlns:p14="http://schemas.microsoft.com/office/powerpoint/2010/main" val="7275652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79CF5-1CD6-9545-AB7B-BA69A9B521E9}"/>
              </a:ext>
            </a:extLst>
          </p:cNvPr>
          <p:cNvSpPr>
            <a:spLocks noGrp="1"/>
          </p:cNvSpPr>
          <p:nvPr>
            <p:ph type="title"/>
          </p:nvPr>
        </p:nvSpPr>
        <p:spPr>
          <a:xfrm>
            <a:off x="93786" y="656493"/>
            <a:ext cx="7866184" cy="5404338"/>
          </a:xfrm>
        </p:spPr>
        <p:txBody>
          <a:bodyPr>
            <a:normAutofit fontScale="90000"/>
          </a:bodyPr>
          <a:lstStyle/>
          <a:p>
            <a:pPr algn="ctr"/>
            <a:r>
              <a:rPr lang="de-DE" sz="6000" b="1" dirty="0">
                <a:solidFill>
                  <a:schemeClr val="tx1"/>
                </a:solidFill>
              </a:rPr>
              <a:t>Britisches Mandat </a:t>
            </a:r>
            <a:br>
              <a:rPr lang="de-DE" sz="6000" dirty="0">
                <a:solidFill>
                  <a:schemeClr val="tx1"/>
                </a:solidFill>
              </a:rPr>
            </a:br>
            <a:r>
              <a:rPr lang="de-DE" sz="6000" dirty="0">
                <a:solidFill>
                  <a:schemeClr val="tx1"/>
                </a:solidFill>
              </a:rPr>
              <a:t>ab 1919</a:t>
            </a:r>
            <a:br>
              <a:rPr lang="de-DE" sz="6000" dirty="0">
                <a:solidFill>
                  <a:schemeClr val="tx1"/>
                </a:solidFill>
              </a:rPr>
            </a:br>
            <a:br>
              <a:rPr lang="de-DE" sz="6000" dirty="0">
                <a:solidFill>
                  <a:schemeClr val="tx1"/>
                </a:solidFill>
              </a:rPr>
            </a:br>
            <a:r>
              <a:rPr lang="de-DE" sz="3000" b="1" dirty="0">
                <a:solidFill>
                  <a:schemeClr val="tx1"/>
                </a:solidFill>
              </a:rPr>
              <a:t>Jüdische „</a:t>
            </a:r>
            <a:r>
              <a:rPr lang="de-DE" sz="3000" b="1" dirty="0" err="1">
                <a:solidFill>
                  <a:schemeClr val="tx1"/>
                </a:solidFill>
              </a:rPr>
              <a:t>Alijah</a:t>
            </a:r>
            <a:r>
              <a:rPr lang="de-DE" sz="3000" b="1" dirty="0">
                <a:solidFill>
                  <a:schemeClr val="tx1"/>
                </a:solidFill>
              </a:rPr>
              <a:t>“ (Einwanderung) in das Land </a:t>
            </a:r>
            <a:br>
              <a:rPr lang="de-DE" sz="3000" dirty="0">
                <a:solidFill>
                  <a:schemeClr val="tx1"/>
                </a:solidFill>
              </a:rPr>
            </a:br>
            <a:r>
              <a:rPr lang="de-DE" sz="3000" dirty="0">
                <a:solidFill>
                  <a:schemeClr val="tx1"/>
                </a:solidFill>
              </a:rPr>
              <a:t>1. </a:t>
            </a:r>
            <a:r>
              <a:rPr lang="de-DE" sz="3000" dirty="0" err="1">
                <a:solidFill>
                  <a:schemeClr val="tx1"/>
                </a:solidFill>
              </a:rPr>
              <a:t>Alijah</a:t>
            </a:r>
            <a:r>
              <a:rPr lang="de-DE" sz="3000" dirty="0">
                <a:solidFill>
                  <a:schemeClr val="tx1"/>
                </a:solidFill>
              </a:rPr>
              <a:t>: 1882–1903 (ca. 25 000).</a:t>
            </a:r>
            <a:br>
              <a:rPr lang="de-DE" sz="3000" dirty="0">
                <a:solidFill>
                  <a:schemeClr val="tx1"/>
                </a:solidFill>
              </a:rPr>
            </a:br>
            <a:r>
              <a:rPr lang="de-DE" sz="3000" dirty="0">
                <a:solidFill>
                  <a:schemeClr val="tx1"/>
                </a:solidFill>
              </a:rPr>
              <a:t>2. </a:t>
            </a:r>
            <a:r>
              <a:rPr lang="de-DE" sz="3000" dirty="0" err="1">
                <a:solidFill>
                  <a:schemeClr val="tx1"/>
                </a:solidFill>
              </a:rPr>
              <a:t>Alijah</a:t>
            </a:r>
            <a:r>
              <a:rPr lang="de-DE" sz="3000" dirty="0">
                <a:solidFill>
                  <a:schemeClr val="tx1"/>
                </a:solidFill>
              </a:rPr>
              <a:t>: 1904–1914 (ca. 40 000).</a:t>
            </a:r>
            <a:br>
              <a:rPr lang="de-DE" sz="3000" dirty="0">
                <a:solidFill>
                  <a:schemeClr val="tx1"/>
                </a:solidFill>
              </a:rPr>
            </a:br>
            <a:r>
              <a:rPr lang="de-DE" sz="3000" dirty="0">
                <a:solidFill>
                  <a:schemeClr val="tx1"/>
                </a:solidFill>
              </a:rPr>
              <a:t>3. </a:t>
            </a:r>
            <a:r>
              <a:rPr lang="de-DE" sz="3000" dirty="0" err="1">
                <a:solidFill>
                  <a:schemeClr val="tx1"/>
                </a:solidFill>
              </a:rPr>
              <a:t>Alijah</a:t>
            </a:r>
            <a:r>
              <a:rPr lang="de-DE" sz="3000" dirty="0">
                <a:solidFill>
                  <a:schemeClr val="tx1"/>
                </a:solidFill>
              </a:rPr>
              <a:t>: 1919–1923 (ca. 35 000).</a:t>
            </a:r>
            <a:br>
              <a:rPr lang="de-DE" sz="3000" dirty="0">
                <a:solidFill>
                  <a:schemeClr val="tx1"/>
                </a:solidFill>
              </a:rPr>
            </a:br>
            <a:r>
              <a:rPr lang="de-DE" sz="3000" dirty="0">
                <a:solidFill>
                  <a:schemeClr val="tx1"/>
                </a:solidFill>
              </a:rPr>
              <a:t>4. </a:t>
            </a:r>
            <a:r>
              <a:rPr lang="de-DE" sz="3000" dirty="0" err="1">
                <a:solidFill>
                  <a:schemeClr val="tx1"/>
                </a:solidFill>
              </a:rPr>
              <a:t>Alijah</a:t>
            </a:r>
            <a:r>
              <a:rPr lang="de-DE" sz="3000" dirty="0">
                <a:solidFill>
                  <a:schemeClr val="tx1"/>
                </a:solidFill>
              </a:rPr>
              <a:t>: 1924–1927 (67 000).</a:t>
            </a:r>
            <a:br>
              <a:rPr lang="de-DE" sz="6000" dirty="0">
                <a:solidFill>
                  <a:schemeClr val="tx1"/>
                </a:solidFill>
              </a:rPr>
            </a:br>
            <a:endParaRPr lang="de-DE" sz="6000" dirty="0">
              <a:solidFill>
                <a:schemeClr val="tx1"/>
              </a:solidFill>
            </a:endParaRPr>
          </a:p>
        </p:txBody>
      </p:sp>
      <p:pic>
        <p:nvPicPr>
          <p:cNvPr id="7" name="Inhaltsplatzhalter 6">
            <a:extLst>
              <a:ext uri="{FF2B5EF4-FFF2-40B4-BE49-F238E27FC236}">
                <a16:creationId xmlns:a16="http://schemas.microsoft.com/office/drawing/2014/main" id="{EEFEEF8C-F370-E647-976B-4DFAFC82101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064863" y="612653"/>
            <a:ext cx="4127137" cy="5492018"/>
          </a:xfrm>
        </p:spPr>
      </p:pic>
    </p:spTree>
    <p:extLst>
      <p:ext uri="{BB962C8B-B14F-4D97-AF65-F5344CB8AC3E}">
        <p14:creationId xmlns:p14="http://schemas.microsoft.com/office/powerpoint/2010/main" val="31951135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DF194-2467-0842-9B7B-AF69BA96000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EEA5069-F4CA-064D-AB50-C5675B310DFE}"/>
              </a:ext>
            </a:extLst>
          </p:cNvPr>
          <p:cNvSpPr>
            <a:spLocks noGrp="1"/>
          </p:cNvSpPr>
          <p:nvPr>
            <p:ph idx="1"/>
          </p:nvPr>
        </p:nvSpPr>
        <p:spPr>
          <a:xfrm>
            <a:off x="135924" y="766120"/>
            <a:ext cx="11901295" cy="4975670"/>
          </a:xfrm>
        </p:spPr>
        <p:txBody>
          <a:bodyPr/>
          <a:lstStyle/>
          <a:p>
            <a:pPr marL="457200" indent="-457200">
              <a:lnSpc>
                <a:spcPts val="3320"/>
              </a:lnSpc>
              <a:buFont typeface="Arial" panose="020B0604020202020204" pitchFamily="34" charset="0"/>
              <a:buChar char="•"/>
            </a:pPr>
            <a:r>
              <a:rPr lang="de-DE" sz="2600" dirty="0" err="1"/>
              <a:t>Jer</a:t>
            </a:r>
            <a:r>
              <a:rPr lang="de-DE" sz="2600" dirty="0"/>
              <a:t> 23,5-8: „‚Siehe, Tage kommen‘, spricht Jahwe, ‚</a:t>
            </a:r>
            <a:r>
              <a:rPr lang="de-DE" sz="2600" dirty="0">
                <a:solidFill>
                  <a:srgbClr val="0070C0"/>
                </a:solidFill>
              </a:rPr>
              <a:t>da werde ich dem David einen gerechten Spross erwecken</a:t>
            </a:r>
            <a:r>
              <a:rPr lang="de-DE" sz="2600" dirty="0"/>
              <a:t>. Der wird als König regieren und </a:t>
            </a:r>
            <a:r>
              <a:rPr lang="de-DE" sz="2600" dirty="0" err="1"/>
              <a:t>verstän-dig</a:t>
            </a:r>
            <a:r>
              <a:rPr lang="de-DE" sz="2600" dirty="0"/>
              <a:t> handeln und Recht und Gerechtigkeit im Land üben. In seinen Tagen wird </a:t>
            </a:r>
            <a:r>
              <a:rPr lang="de-DE" sz="2600" dirty="0" err="1"/>
              <a:t>Juda</a:t>
            </a:r>
            <a:r>
              <a:rPr lang="de-DE" sz="2600" dirty="0"/>
              <a:t> gerettet werden und Israel in Sicherheit wohnen. Und dies wird sein Name sein, mit dem man ihn nennen wird: </a:t>
            </a:r>
            <a:r>
              <a:rPr lang="de-DE" sz="2600" dirty="0">
                <a:solidFill>
                  <a:srgbClr val="0070C0"/>
                </a:solidFill>
              </a:rPr>
              <a:t>Jahwe, unsere </a:t>
            </a:r>
            <a:r>
              <a:rPr lang="de-DE" sz="2600" dirty="0" err="1">
                <a:solidFill>
                  <a:srgbClr val="0070C0"/>
                </a:solidFill>
              </a:rPr>
              <a:t>Gerechtig-keit</a:t>
            </a:r>
            <a:r>
              <a:rPr lang="de-DE" sz="2600" dirty="0">
                <a:solidFill>
                  <a:srgbClr val="0070C0"/>
                </a:solidFill>
              </a:rPr>
              <a:t>.</a:t>
            </a:r>
            <a:r>
              <a:rPr lang="de-DE" sz="2600" dirty="0"/>
              <a:t>‘ ‚Darum siehe, Tage kommen‘, spricht Jahwe, ‚da wird man nicht mehr sagen: So wahr Jahwe lebt, der die Söhne Israel aus dem Land Ägypten heraufgeführt hat (</a:t>
            </a:r>
            <a:r>
              <a:rPr lang="he" sz="2800" dirty="0"/>
              <a:t>הֶעֱלָה</a:t>
            </a:r>
            <a:r>
              <a:rPr lang="de-DE" sz="2600" dirty="0"/>
              <a:t>)! – sondern: </a:t>
            </a:r>
            <a:r>
              <a:rPr lang="de-DE" sz="2600" dirty="0">
                <a:solidFill>
                  <a:srgbClr val="0070C0"/>
                </a:solidFill>
              </a:rPr>
              <a:t>So wahr Jahwe lebt, der die Nach-kommen des Hauses Israel heraufgeführt (</a:t>
            </a:r>
            <a:r>
              <a:rPr lang="he" sz="2800" dirty="0">
                <a:solidFill>
                  <a:srgbClr val="0070C0"/>
                </a:solidFill>
              </a:rPr>
              <a:t>הֶעֱלָה</a:t>
            </a:r>
            <a:r>
              <a:rPr lang="de-DE" sz="2600" dirty="0">
                <a:solidFill>
                  <a:srgbClr val="0070C0"/>
                </a:solidFill>
              </a:rPr>
              <a:t>) und sie aus dem Land des Nordens und aus all den Ländern, wohin ich sie vertrieben hatte, gebracht hat! Und sie sollen in ihrem Land wohnen</a:t>
            </a:r>
            <a:r>
              <a:rPr lang="de-DE" sz="2600" dirty="0"/>
              <a:t>‘“ (vgl. z. B. </a:t>
            </a:r>
            <a:r>
              <a:rPr lang="de-DE" sz="2600" dirty="0" err="1"/>
              <a:t>Jer</a:t>
            </a:r>
            <a:r>
              <a:rPr lang="de-DE" sz="2600" dirty="0"/>
              <a:t> 16,14f.).</a:t>
            </a:r>
          </a:p>
        </p:txBody>
      </p:sp>
    </p:spTree>
    <p:extLst>
      <p:ext uri="{BB962C8B-B14F-4D97-AF65-F5344CB8AC3E}">
        <p14:creationId xmlns:p14="http://schemas.microsoft.com/office/powerpoint/2010/main" val="41322515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B2DB8-CA1B-544E-86FC-04E46449C0CD}"/>
              </a:ext>
            </a:extLst>
          </p:cNvPr>
          <p:cNvSpPr>
            <a:spLocks noGrp="1"/>
          </p:cNvSpPr>
          <p:nvPr>
            <p:ph type="title"/>
          </p:nvPr>
        </p:nvSpPr>
        <p:spPr>
          <a:xfrm>
            <a:off x="178675" y="756744"/>
            <a:ext cx="7394942" cy="3894769"/>
          </a:xfrm>
        </p:spPr>
        <p:txBody>
          <a:bodyPr>
            <a:normAutofit/>
          </a:bodyPr>
          <a:lstStyle/>
          <a:p>
            <a:pPr algn="ctr"/>
            <a:r>
              <a:rPr lang="de-DE" sz="4800" dirty="0">
                <a:solidFill>
                  <a:schemeClr val="tx1"/>
                </a:solidFill>
              </a:rPr>
              <a:t>Verbleibendes britisches Mandatsgebiet nach 1923</a:t>
            </a:r>
            <a:br>
              <a:rPr lang="de-DE" sz="4800" dirty="0">
                <a:solidFill>
                  <a:schemeClr val="tx1"/>
                </a:solidFill>
              </a:rPr>
            </a:br>
            <a:br>
              <a:rPr lang="de-DE" sz="4800" dirty="0">
                <a:solidFill>
                  <a:schemeClr val="tx1"/>
                </a:solidFill>
              </a:rPr>
            </a:br>
            <a:r>
              <a:rPr lang="de-DE" sz="4800" dirty="0">
                <a:solidFill>
                  <a:schemeClr val="tx1"/>
                </a:solidFill>
              </a:rPr>
              <a:t>(Zusagen an Juden und Araber)</a:t>
            </a:r>
          </a:p>
        </p:txBody>
      </p:sp>
      <p:pic>
        <p:nvPicPr>
          <p:cNvPr id="7" name="Inhaltsplatzhalter 6">
            <a:extLst>
              <a:ext uri="{FF2B5EF4-FFF2-40B4-BE49-F238E27FC236}">
                <a16:creationId xmlns:a16="http://schemas.microsoft.com/office/drawing/2014/main" id="{9DB753B7-AEA2-8541-8D7D-E218AE9927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66185" y="615705"/>
            <a:ext cx="4325815" cy="5507555"/>
          </a:xfrm>
        </p:spPr>
      </p:pic>
    </p:spTree>
    <p:extLst>
      <p:ext uri="{BB962C8B-B14F-4D97-AF65-F5344CB8AC3E}">
        <p14:creationId xmlns:p14="http://schemas.microsoft.com/office/powerpoint/2010/main" val="12014412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2ADA-EB29-6641-81CF-E10F53A38A47}"/>
              </a:ext>
            </a:extLst>
          </p:cNvPr>
          <p:cNvSpPr>
            <a:spLocks noGrp="1"/>
          </p:cNvSpPr>
          <p:nvPr>
            <p:ph type="title"/>
          </p:nvPr>
        </p:nvSpPr>
        <p:spPr/>
        <p:txBody>
          <a:bodyPr/>
          <a:lstStyle/>
          <a:p>
            <a:r>
              <a:rPr lang="de-DE" dirty="0"/>
              <a:t>Gliederung</a:t>
            </a:r>
          </a:p>
        </p:txBody>
      </p:sp>
      <p:sp>
        <p:nvSpPr>
          <p:cNvPr id="4" name="Inhaltsplatzhalter 3">
            <a:extLst>
              <a:ext uri="{FF2B5EF4-FFF2-40B4-BE49-F238E27FC236}">
                <a16:creationId xmlns:a16="http://schemas.microsoft.com/office/drawing/2014/main" id="{3A15D6C5-1F3F-EB4F-8D2C-4672D7BBD095}"/>
              </a:ext>
            </a:extLst>
          </p:cNvPr>
          <p:cNvSpPr>
            <a:spLocks noGrp="1"/>
          </p:cNvSpPr>
          <p:nvPr>
            <p:ph idx="1"/>
          </p:nvPr>
        </p:nvSpPr>
        <p:spPr>
          <a:xfrm>
            <a:off x="442020" y="840829"/>
            <a:ext cx="11596688" cy="5090148"/>
          </a:xfrm>
        </p:spPr>
        <p:txBody>
          <a:bodyPr/>
          <a:lstStyle/>
          <a:p>
            <a:pPr marL="457200" indent="-457200">
              <a:lnSpc>
                <a:spcPts val="4050"/>
              </a:lnSpc>
              <a:spcAft>
                <a:spcPts val="1200"/>
              </a:spcAft>
              <a:buFont typeface="Arial" panose="020B0604020202020204" pitchFamily="34" charset="0"/>
              <a:buChar char="•"/>
            </a:pPr>
            <a:r>
              <a:rPr lang="de-DE" dirty="0"/>
              <a:t>1. Gottes Landverheißung an Abraham</a:t>
            </a:r>
          </a:p>
          <a:p>
            <a:pPr marL="457200" indent="-457200">
              <a:lnSpc>
                <a:spcPts val="4050"/>
              </a:lnSpc>
              <a:spcAft>
                <a:spcPts val="1200"/>
              </a:spcAft>
              <a:buFont typeface="Arial" panose="020B0604020202020204" pitchFamily="34" charset="0"/>
              <a:buChar char="•"/>
            </a:pPr>
            <a:r>
              <a:rPr lang="de-DE" dirty="0"/>
              <a:t>2. Die von den Propheten verheißene Rückführung</a:t>
            </a:r>
          </a:p>
          <a:p>
            <a:pPr marL="457200" indent="-457200">
              <a:lnSpc>
                <a:spcPts val="4050"/>
              </a:lnSpc>
              <a:spcAft>
                <a:spcPts val="1200"/>
              </a:spcAft>
              <a:buFont typeface="Arial" panose="020B0604020202020204" pitchFamily="34" charset="0"/>
              <a:buChar char="•"/>
            </a:pPr>
            <a:r>
              <a:rPr lang="de-DE" dirty="0"/>
              <a:t>3. Die Landverheißung und das Neue Testament</a:t>
            </a:r>
          </a:p>
          <a:p>
            <a:pPr marL="457200" indent="-457200">
              <a:lnSpc>
                <a:spcPts val="4050"/>
              </a:lnSpc>
              <a:spcAft>
                <a:spcPts val="1200"/>
              </a:spcAft>
              <a:buFont typeface="Arial" panose="020B0604020202020204" pitchFamily="34" charset="0"/>
              <a:buChar char="•"/>
            </a:pPr>
            <a:r>
              <a:rPr lang="de-DE" dirty="0"/>
              <a:t>4. Die Gründung des modernen Staates Israel und biblische Verheißungen</a:t>
            </a:r>
          </a:p>
          <a:p>
            <a:pPr marL="457200" indent="-457200">
              <a:lnSpc>
                <a:spcPts val="4050"/>
              </a:lnSpc>
              <a:spcAft>
                <a:spcPts val="1200"/>
              </a:spcAft>
              <a:buFont typeface="Arial" panose="020B0604020202020204" pitchFamily="34" charset="0"/>
              <a:buChar char="•"/>
            </a:pPr>
            <a:r>
              <a:rPr lang="de-DE" dirty="0"/>
              <a:t>5. Das „Palästinenser-Problem“ </a:t>
            </a:r>
          </a:p>
          <a:p>
            <a:pPr marL="457200" indent="-457200">
              <a:lnSpc>
                <a:spcPts val="4050"/>
              </a:lnSpc>
              <a:spcAft>
                <a:spcPts val="1200"/>
              </a:spcAft>
              <a:buFont typeface="Arial" panose="020B0604020202020204" pitchFamily="34" charset="0"/>
              <a:buChar char="•"/>
            </a:pPr>
            <a:r>
              <a:rPr lang="de-DE" dirty="0"/>
              <a:t>6. Ein paar Fotos vom Land</a:t>
            </a:r>
          </a:p>
        </p:txBody>
      </p:sp>
    </p:spTree>
    <p:extLst>
      <p:ext uri="{BB962C8B-B14F-4D97-AF65-F5344CB8AC3E}">
        <p14:creationId xmlns:p14="http://schemas.microsoft.com/office/powerpoint/2010/main" val="16818630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75051-ACF9-C94E-A960-C5D61C10E764}"/>
              </a:ext>
            </a:extLst>
          </p:cNvPr>
          <p:cNvSpPr>
            <a:spLocks noGrp="1"/>
          </p:cNvSpPr>
          <p:nvPr>
            <p:ph type="title"/>
          </p:nvPr>
        </p:nvSpPr>
        <p:spPr>
          <a:xfrm>
            <a:off x="274320" y="674370"/>
            <a:ext cx="7120890" cy="5398383"/>
          </a:xfrm>
        </p:spPr>
        <p:txBody>
          <a:bodyPr/>
          <a:lstStyle/>
          <a:p>
            <a:pPr algn="ctr"/>
            <a:r>
              <a:rPr lang="de-DE" sz="4800" b="1" dirty="0">
                <a:solidFill>
                  <a:schemeClr val="tx1"/>
                </a:solidFill>
              </a:rPr>
              <a:t>Teilungsplan 1937</a:t>
            </a:r>
            <a:br>
              <a:rPr lang="de-DE" dirty="0">
                <a:solidFill>
                  <a:schemeClr val="tx1"/>
                </a:solidFill>
              </a:rPr>
            </a:br>
            <a:br>
              <a:rPr lang="de-DE" dirty="0">
                <a:solidFill>
                  <a:schemeClr val="tx1"/>
                </a:solidFill>
              </a:rPr>
            </a:br>
            <a:r>
              <a:rPr lang="de-DE" sz="2400" dirty="0">
                <a:solidFill>
                  <a:schemeClr val="tx1"/>
                </a:solidFill>
              </a:rPr>
              <a:t>Die Araber im Land lehnen ab.</a:t>
            </a:r>
            <a:br>
              <a:rPr lang="de-DE" sz="2400" dirty="0">
                <a:solidFill>
                  <a:schemeClr val="tx1"/>
                </a:solidFill>
              </a:rPr>
            </a:br>
            <a:br>
              <a:rPr lang="de-DE" sz="2400" dirty="0">
                <a:solidFill>
                  <a:schemeClr val="tx1"/>
                </a:solidFill>
              </a:rPr>
            </a:br>
            <a:r>
              <a:rPr lang="de-DE" sz="2400" dirty="0">
                <a:solidFill>
                  <a:srgbClr val="0070C0"/>
                </a:solidFill>
              </a:rPr>
              <a:t>Übrigens spricht der Koran das „Heilige Land“ den Juden zu </a:t>
            </a:r>
            <a:r>
              <a:rPr lang="de-DE" sz="2400" dirty="0">
                <a:solidFill>
                  <a:schemeClr val="tx1"/>
                </a:solidFill>
              </a:rPr>
              <a:t>(vgl. z. B. Sure 5,20f.; 10,94; 14,4-16; 21,72ff.; 24,56; 26,58; vgl. dazu auch u. a. Michael Wolffsohn, Wem gehört das Heilige Land? Wie Wurzeln des Streits zwischen Juden und Arabern, München: Piper, 14. Aufl. 2018, S. 43–47).</a:t>
            </a:r>
            <a:br>
              <a:rPr lang="de-DE" sz="2400" dirty="0">
                <a:solidFill>
                  <a:schemeClr val="tx1"/>
                </a:solidFill>
              </a:rPr>
            </a:br>
            <a:br>
              <a:rPr lang="de-DE" sz="2400" dirty="0">
                <a:solidFill>
                  <a:schemeClr val="tx1"/>
                </a:solidFill>
              </a:rPr>
            </a:br>
            <a:r>
              <a:rPr lang="de-DE" sz="2400" dirty="0">
                <a:solidFill>
                  <a:srgbClr val="0070C0"/>
                </a:solidFill>
              </a:rPr>
              <a:t>Sure 10,94</a:t>
            </a:r>
            <a:r>
              <a:rPr lang="de-DE" sz="2400" dirty="0">
                <a:solidFill>
                  <a:schemeClr val="tx1"/>
                </a:solidFill>
              </a:rPr>
              <a:t>: „</a:t>
            </a:r>
            <a:r>
              <a:rPr lang="de-DE" sz="2400" dirty="0">
                <a:solidFill>
                  <a:srgbClr val="0070C0"/>
                </a:solidFill>
              </a:rPr>
              <a:t>Wir hatten den Kindern Israels eine dauerhafte Wohnung [im Land Kanaan] bereitet</a:t>
            </a:r>
            <a:r>
              <a:rPr lang="de-DE" sz="2400" dirty="0">
                <a:solidFill>
                  <a:schemeClr val="tx1"/>
                </a:solidFill>
              </a:rPr>
              <a:t>.“</a:t>
            </a:r>
          </a:p>
        </p:txBody>
      </p:sp>
      <p:pic>
        <p:nvPicPr>
          <p:cNvPr id="7" name="Inhaltsplatzhalter 6">
            <a:extLst>
              <a:ext uri="{FF2B5EF4-FFF2-40B4-BE49-F238E27FC236}">
                <a16:creationId xmlns:a16="http://schemas.microsoft.com/office/drawing/2014/main" id="{97CF80CE-3269-C54A-92A2-A2089568125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37938" y="593921"/>
            <a:ext cx="4654062" cy="5478832"/>
          </a:xfrm>
        </p:spPr>
      </p:pic>
    </p:spTree>
    <p:extLst>
      <p:ext uri="{BB962C8B-B14F-4D97-AF65-F5344CB8AC3E}">
        <p14:creationId xmlns:p14="http://schemas.microsoft.com/office/powerpoint/2010/main" val="5843462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04924-9F60-4B4C-9F87-55EAB55A3839}"/>
              </a:ext>
            </a:extLst>
          </p:cNvPr>
          <p:cNvSpPr>
            <a:spLocks noGrp="1"/>
          </p:cNvSpPr>
          <p:nvPr>
            <p:ph type="title"/>
          </p:nvPr>
        </p:nvSpPr>
        <p:spPr>
          <a:xfrm>
            <a:off x="123569" y="939113"/>
            <a:ext cx="7297140" cy="3703225"/>
          </a:xfrm>
        </p:spPr>
        <p:txBody>
          <a:bodyPr>
            <a:normAutofit fontScale="90000"/>
          </a:bodyPr>
          <a:lstStyle/>
          <a:p>
            <a:pPr algn="ctr"/>
            <a:r>
              <a:rPr lang="de-DE" sz="5400" b="1">
                <a:solidFill>
                  <a:schemeClr val="tx1"/>
                </a:solidFill>
              </a:rPr>
              <a:t>UN-Teilungsplan </a:t>
            </a:r>
            <a:r>
              <a:rPr lang="de-DE" sz="5400" b="1" dirty="0">
                <a:solidFill>
                  <a:schemeClr val="tx1"/>
                </a:solidFill>
              </a:rPr>
              <a:t>1947</a:t>
            </a:r>
            <a:br>
              <a:rPr lang="de-DE" sz="5400" b="1" dirty="0">
                <a:solidFill>
                  <a:schemeClr val="tx1"/>
                </a:solidFill>
              </a:rPr>
            </a:br>
            <a:br>
              <a:rPr lang="de-DE" dirty="0">
                <a:solidFill>
                  <a:schemeClr val="tx1"/>
                </a:solidFill>
              </a:rPr>
            </a:br>
            <a:r>
              <a:rPr lang="de-DE" dirty="0">
                <a:solidFill>
                  <a:schemeClr val="tx1"/>
                </a:solidFill>
              </a:rPr>
              <a:t>Israel stimmt zu, die Araber lehnen ab.</a:t>
            </a:r>
            <a:br>
              <a:rPr lang="de-DE" dirty="0">
                <a:solidFill>
                  <a:schemeClr val="tx1"/>
                </a:solidFill>
              </a:rPr>
            </a:br>
            <a:br>
              <a:rPr lang="de-DE" dirty="0">
                <a:solidFill>
                  <a:schemeClr val="tx1"/>
                </a:solidFill>
              </a:rPr>
            </a:br>
            <a:r>
              <a:rPr lang="de-DE" dirty="0">
                <a:solidFill>
                  <a:schemeClr val="tx1"/>
                </a:solidFill>
              </a:rPr>
              <a:t>Folge: Unabhängigkeitskrieg (1948/49)</a:t>
            </a:r>
          </a:p>
        </p:txBody>
      </p:sp>
      <p:pic>
        <p:nvPicPr>
          <p:cNvPr id="7" name="Inhaltsplatzhalter 6">
            <a:extLst>
              <a:ext uri="{FF2B5EF4-FFF2-40B4-BE49-F238E27FC236}">
                <a16:creationId xmlns:a16="http://schemas.microsoft.com/office/drawing/2014/main" id="{C157CAA4-C9FE-0C44-AC14-D5B2D7B88FA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13374" y="580152"/>
            <a:ext cx="4496564" cy="5417693"/>
          </a:xfrm>
        </p:spPr>
      </p:pic>
    </p:spTree>
    <p:extLst>
      <p:ext uri="{BB962C8B-B14F-4D97-AF65-F5344CB8AC3E}">
        <p14:creationId xmlns:p14="http://schemas.microsoft.com/office/powerpoint/2010/main" val="5191399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26660-856E-C041-8C09-F88EDB73401E}"/>
              </a:ext>
            </a:extLst>
          </p:cNvPr>
          <p:cNvSpPr>
            <a:spLocks noGrp="1"/>
          </p:cNvSpPr>
          <p:nvPr>
            <p:ph type="title"/>
          </p:nvPr>
        </p:nvSpPr>
        <p:spPr>
          <a:xfrm>
            <a:off x="0" y="812800"/>
            <a:ext cx="7670935" cy="5208435"/>
          </a:xfrm>
        </p:spPr>
        <p:txBody>
          <a:bodyPr>
            <a:normAutofit/>
          </a:bodyPr>
          <a:lstStyle/>
          <a:p>
            <a:pPr algn="ctr">
              <a:lnSpc>
                <a:spcPts val="3420"/>
              </a:lnSpc>
              <a:spcBef>
                <a:spcPts val="1200"/>
              </a:spcBef>
              <a:spcAft>
                <a:spcPts val="1200"/>
              </a:spcAft>
            </a:pPr>
            <a:r>
              <a:rPr lang="de-DE" sz="3600" b="1" dirty="0">
                <a:solidFill>
                  <a:schemeClr val="tx1"/>
                </a:solidFill>
              </a:rPr>
              <a:t>Unabhängigkeitskrieg 1948/49</a:t>
            </a:r>
            <a:br>
              <a:rPr lang="de-DE" sz="2800" b="1" dirty="0">
                <a:solidFill>
                  <a:schemeClr val="tx1"/>
                </a:solidFill>
              </a:rPr>
            </a:br>
            <a:br>
              <a:rPr lang="de-DE" sz="2800" dirty="0">
                <a:solidFill>
                  <a:schemeClr val="tx1"/>
                </a:solidFill>
              </a:rPr>
            </a:br>
            <a:r>
              <a:rPr lang="de-DE" sz="2700" dirty="0">
                <a:solidFill>
                  <a:srgbClr val="0070C0"/>
                </a:solidFill>
              </a:rPr>
              <a:t>Jordanien erobert die Westbank und Ost-Jerusalem </a:t>
            </a:r>
            <a:r>
              <a:rPr lang="de-DE" sz="2700" dirty="0">
                <a:solidFill>
                  <a:schemeClr val="tx1"/>
                </a:solidFill>
              </a:rPr>
              <a:t>(statt den „Palästinensern“ zu helfen).</a:t>
            </a:r>
            <a:br>
              <a:rPr lang="de-DE" sz="2700" dirty="0">
                <a:solidFill>
                  <a:schemeClr val="tx1"/>
                </a:solidFill>
              </a:rPr>
            </a:br>
            <a:br>
              <a:rPr lang="de-DE" sz="2700" dirty="0">
                <a:solidFill>
                  <a:schemeClr val="tx1"/>
                </a:solidFill>
              </a:rPr>
            </a:br>
            <a:r>
              <a:rPr lang="de-DE" sz="2700" dirty="0">
                <a:solidFill>
                  <a:schemeClr val="tx1"/>
                </a:solidFill>
              </a:rPr>
              <a:t>Viele „Palästinenser“ fliehen u. a. nach Jordanien; über 600 000 Juden müssen aus arabischen Ländern fliehen.</a:t>
            </a:r>
            <a:br>
              <a:rPr lang="de-DE" sz="2700" dirty="0">
                <a:solidFill>
                  <a:schemeClr val="tx1"/>
                </a:solidFill>
              </a:rPr>
            </a:br>
            <a:br>
              <a:rPr lang="de-DE" sz="2700" dirty="0">
                <a:solidFill>
                  <a:schemeClr val="tx1"/>
                </a:solidFill>
              </a:rPr>
            </a:br>
            <a:r>
              <a:rPr lang="de-DE" sz="2700" dirty="0">
                <a:solidFill>
                  <a:schemeClr val="tx1"/>
                </a:solidFill>
              </a:rPr>
              <a:t>Waffenstillstandslinie von 1949 = „</a:t>
            </a:r>
            <a:r>
              <a:rPr lang="de-DE" sz="2700" dirty="0">
                <a:solidFill>
                  <a:srgbClr val="0070C0"/>
                </a:solidFill>
              </a:rPr>
              <a:t>Grüne Linie</a:t>
            </a:r>
            <a:r>
              <a:rPr lang="de-DE" sz="2700" dirty="0">
                <a:solidFill>
                  <a:schemeClr val="tx1"/>
                </a:solidFill>
              </a:rPr>
              <a:t>“.</a:t>
            </a:r>
          </a:p>
        </p:txBody>
      </p:sp>
      <p:pic>
        <p:nvPicPr>
          <p:cNvPr id="7" name="Inhaltsplatzhalter 6">
            <a:extLst>
              <a:ext uri="{FF2B5EF4-FFF2-40B4-BE49-F238E27FC236}">
                <a16:creationId xmlns:a16="http://schemas.microsoft.com/office/drawing/2014/main" id="{5F4C8F1D-C4A0-6C41-9757-EBFEED17DD8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88166" y="618010"/>
            <a:ext cx="4353475" cy="5488216"/>
          </a:xfrm>
        </p:spPr>
      </p:pic>
    </p:spTree>
    <p:extLst>
      <p:ext uri="{BB962C8B-B14F-4D97-AF65-F5344CB8AC3E}">
        <p14:creationId xmlns:p14="http://schemas.microsoft.com/office/powerpoint/2010/main" val="38706300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6C363-584B-274F-9BE4-E31F401C98F6}"/>
              </a:ext>
            </a:extLst>
          </p:cNvPr>
          <p:cNvSpPr>
            <a:spLocks noGrp="1"/>
          </p:cNvSpPr>
          <p:nvPr>
            <p:ph type="title"/>
          </p:nvPr>
        </p:nvSpPr>
        <p:spPr>
          <a:xfrm>
            <a:off x="31775" y="713895"/>
            <a:ext cx="7462257" cy="5393828"/>
          </a:xfrm>
        </p:spPr>
        <p:txBody>
          <a:bodyPr>
            <a:noAutofit/>
          </a:bodyPr>
          <a:lstStyle/>
          <a:p>
            <a:pPr algn="ctr"/>
            <a:r>
              <a:rPr lang="de-DE" sz="2800" b="1" dirty="0">
                <a:solidFill>
                  <a:schemeClr val="tx1"/>
                </a:solidFill>
              </a:rPr>
              <a:t>Sechstagekrieg 1967</a:t>
            </a:r>
            <a:br>
              <a:rPr lang="de-DE" sz="2200" b="1" dirty="0">
                <a:solidFill>
                  <a:schemeClr val="tx1"/>
                </a:solidFill>
              </a:rPr>
            </a:br>
            <a:r>
              <a:rPr lang="de-DE" sz="2200" dirty="0">
                <a:solidFill>
                  <a:srgbClr val="0070C0"/>
                </a:solidFill>
              </a:rPr>
              <a:t>Israel erobert </a:t>
            </a:r>
            <a:r>
              <a:rPr lang="de-DE" sz="2200" dirty="0">
                <a:solidFill>
                  <a:schemeClr val="tx1"/>
                </a:solidFill>
              </a:rPr>
              <a:t>den </a:t>
            </a:r>
            <a:r>
              <a:rPr lang="de-DE" sz="2200" dirty="0">
                <a:solidFill>
                  <a:srgbClr val="0070C0"/>
                </a:solidFill>
              </a:rPr>
              <a:t>Gazastreifen</a:t>
            </a:r>
            <a:r>
              <a:rPr lang="de-DE" sz="2200" dirty="0">
                <a:solidFill>
                  <a:schemeClr val="tx1"/>
                </a:solidFill>
              </a:rPr>
              <a:t>, den </a:t>
            </a:r>
            <a:r>
              <a:rPr lang="de-DE" sz="2200" dirty="0">
                <a:solidFill>
                  <a:srgbClr val="0070C0"/>
                </a:solidFill>
              </a:rPr>
              <a:t>Sinai</a:t>
            </a:r>
            <a:r>
              <a:rPr lang="de-DE" sz="2200" dirty="0">
                <a:solidFill>
                  <a:schemeClr val="tx1"/>
                </a:solidFill>
              </a:rPr>
              <a:t> (Ägypten), die </a:t>
            </a:r>
            <a:r>
              <a:rPr lang="de-DE" sz="2200" dirty="0">
                <a:solidFill>
                  <a:srgbClr val="0070C0"/>
                </a:solidFill>
              </a:rPr>
              <a:t>Westbank</a:t>
            </a:r>
            <a:r>
              <a:rPr lang="de-DE" sz="2200" dirty="0">
                <a:solidFill>
                  <a:schemeClr val="tx1"/>
                </a:solidFill>
              </a:rPr>
              <a:t>, </a:t>
            </a:r>
            <a:r>
              <a:rPr lang="de-DE" sz="2200" dirty="0">
                <a:solidFill>
                  <a:srgbClr val="0070C0"/>
                </a:solidFill>
              </a:rPr>
              <a:t>Ost-Jerusalem</a:t>
            </a:r>
            <a:r>
              <a:rPr lang="de-DE" sz="2200" dirty="0">
                <a:solidFill>
                  <a:schemeClr val="tx1"/>
                </a:solidFill>
              </a:rPr>
              <a:t> (Jordanien) und den </a:t>
            </a:r>
            <a:r>
              <a:rPr lang="de-DE" sz="2200" dirty="0">
                <a:solidFill>
                  <a:srgbClr val="0070C0"/>
                </a:solidFill>
              </a:rPr>
              <a:t>Golan</a:t>
            </a:r>
            <a:r>
              <a:rPr lang="de-DE" sz="2200" dirty="0">
                <a:solidFill>
                  <a:schemeClr val="tx1"/>
                </a:solidFill>
              </a:rPr>
              <a:t> (Syrien – Annexion des Golan 1981).</a:t>
            </a:r>
            <a:br>
              <a:rPr lang="de-DE" sz="2200" dirty="0">
                <a:solidFill>
                  <a:schemeClr val="tx1"/>
                </a:solidFill>
              </a:rPr>
            </a:br>
            <a:br>
              <a:rPr lang="de-DE" sz="2200" dirty="0">
                <a:solidFill>
                  <a:schemeClr val="tx1"/>
                </a:solidFill>
              </a:rPr>
            </a:br>
            <a:r>
              <a:rPr lang="de-DE" sz="2200" dirty="0">
                <a:solidFill>
                  <a:schemeClr val="tx1"/>
                </a:solidFill>
              </a:rPr>
              <a:t>PLO (1964 begründet) will Israel vernichten.</a:t>
            </a:r>
            <a:br>
              <a:rPr lang="de-DE" sz="2200" dirty="0">
                <a:solidFill>
                  <a:schemeClr val="tx1"/>
                </a:solidFill>
              </a:rPr>
            </a:br>
            <a:br>
              <a:rPr lang="de-DE" sz="2200" dirty="0">
                <a:solidFill>
                  <a:schemeClr val="tx1"/>
                </a:solidFill>
              </a:rPr>
            </a:br>
            <a:r>
              <a:rPr lang="de-DE" sz="2200" dirty="0">
                <a:solidFill>
                  <a:schemeClr val="tx1"/>
                </a:solidFill>
              </a:rPr>
              <a:t>1977: Sieg der </a:t>
            </a:r>
            <a:r>
              <a:rPr lang="de-DE" sz="2200" dirty="0">
                <a:solidFill>
                  <a:srgbClr val="0070C0"/>
                </a:solidFill>
              </a:rPr>
              <a:t>Likud-Partei</a:t>
            </a:r>
            <a:r>
              <a:rPr lang="de-DE" sz="2200" dirty="0">
                <a:solidFill>
                  <a:schemeClr val="tx1"/>
                </a:solidFill>
              </a:rPr>
              <a:t> (1948 als </a:t>
            </a:r>
            <a:r>
              <a:rPr lang="de-DE" sz="2200" i="1" dirty="0" err="1">
                <a:solidFill>
                  <a:schemeClr val="tx1"/>
                </a:solidFill>
              </a:rPr>
              <a:t>Cherut</a:t>
            </a:r>
            <a:r>
              <a:rPr lang="de-DE" sz="2200" i="1" dirty="0">
                <a:solidFill>
                  <a:schemeClr val="tx1"/>
                </a:solidFill>
              </a:rPr>
              <a:t>-</a:t>
            </a:r>
            <a:r>
              <a:rPr lang="de-DE" sz="2200" dirty="0">
                <a:solidFill>
                  <a:schemeClr val="tx1"/>
                </a:solidFill>
              </a:rPr>
              <a:t>/Freiheits-Partei begründet) – Menachem Begin.</a:t>
            </a:r>
            <a:br>
              <a:rPr lang="de-DE" sz="2200" dirty="0">
                <a:solidFill>
                  <a:schemeClr val="tx1"/>
                </a:solidFill>
              </a:rPr>
            </a:br>
            <a:br>
              <a:rPr lang="de-DE" sz="2200" dirty="0">
                <a:solidFill>
                  <a:schemeClr val="tx1"/>
                </a:solidFill>
              </a:rPr>
            </a:br>
            <a:r>
              <a:rPr lang="de-DE" sz="2200" dirty="0">
                <a:solidFill>
                  <a:schemeClr val="tx1"/>
                </a:solidFill>
              </a:rPr>
              <a:t>Jüdische „</a:t>
            </a:r>
            <a:r>
              <a:rPr lang="de-DE" sz="2200" dirty="0">
                <a:solidFill>
                  <a:srgbClr val="0070C0"/>
                </a:solidFill>
              </a:rPr>
              <a:t>Siedlungen</a:t>
            </a:r>
            <a:r>
              <a:rPr lang="de-DE" sz="2200" dirty="0">
                <a:solidFill>
                  <a:schemeClr val="tx1"/>
                </a:solidFill>
              </a:rPr>
              <a:t>“ im „besetzten“ Gebiet</a:t>
            </a:r>
            <a:br>
              <a:rPr lang="de-DE" sz="2200" dirty="0">
                <a:solidFill>
                  <a:schemeClr val="tx1"/>
                </a:solidFill>
              </a:rPr>
            </a:br>
            <a:r>
              <a:rPr lang="de-DE" sz="2200" dirty="0">
                <a:solidFill>
                  <a:schemeClr val="tx1"/>
                </a:solidFill>
              </a:rPr>
              <a:t>(C-Gebiet).</a:t>
            </a:r>
            <a:br>
              <a:rPr lang="de-DE" sz="2200" dirty="0">
                <a:solidFill>
                  <a:schemeClr val="tx1"/>
                </a:solidFill>
              </a:rPr>
            </a:br>
            <a:br>
              <a:rPr lang="de-DE" sz="2200" dirty="0">
                <a:solidFill>
                  <a:schemeClr val="tx1"/>
                </a:solidFill>
              </a:rPr>
            </a:br>
            <a:r>
              <a:rPr lang="de-DE" sz="2200" dirty="0">
                <a:solidFill>
                  <a:schemeClr val="tx1"/>
                </a:solidFill>
              </a:rPr>
              <a:t>1981: Jerusalem als „unteilbaren Hauptstadt“ Israels</a:t>
            </a:r>
            <a:r>
              <a:rPr lang="de-DE" sz="2400" dirty="0">
                <a:solidFill>
                  <a:schemeClr val="tx1"/>
                </a:solidFill>
              </a:rPr>
              <a:t>.</a:t>
            </a:r>
          </a:p>
        </p:txBody>
      </p:sp>
      <p:pic>
        <p:nvPicPr>
          <p:cNvPr id="7" name="Inhaltsplatzhalter 6">
            <a:extLst>
              <a:ext uri="{FF2B5EF4-FFF2-40B4-BE49-F238E27FC236}">
                <a16:creationId xmlns:a16="http://schemas.microsoft.com/office/drawing/2014/main" id="{ED7536F6-AAAA-764B-BDF7-23164C3BC87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94032" y="641943"/>
            <a:ext cx="4697968" cy="5465780"/>
          </a:xfrm>
        </p:spPr>
      </p:pic>
    </p:spTree>
    <p:extLst>
      <p:ext uri="{BB962C8B-B14F-4D97-AF65-F5344CB8AC3E}">
        <p14:creationId xmlns:p14="http://schemas.microsoft.com/office/powerpoint/2010/main" val="21039326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15D56-96D1-EB4A-8EEB-9061857FAB5E}"/>
              </a:ext>
            </a:extLst>
          </p:cNvPr>
          <p:cNvSpPr>
            <a:spLocks noGrp="1"/>
          </p:cNvSpPr>
          <p:nvPr>
            <p:ph type="title"/>
          </p:nvPr>
        </p:nvSpPr>
        <p:spPr>
          <a:xfrm>
            <a:off x="105103" y="672662"/>
            <a:ext cx="7843144" cy="5404878"/>
          </a:xfrm>
        </p:spPr>
        <p:txBody>
          <a:bodyPr>
            <a:normAutofit/>
          </a:bodyPr>
          <a:lstStyle/>
          <a:p>
            <a:pPr algn="ctr"/>
            <a:r>
              <a:rPr lang="de-DE" sz="3200" b="1" dirty="0">
                <a:solidFill>
                  <a:schemeClr val="tx1"/>
                </a:solidFill>
              </a:rPr>
              <a:t>Oslo-Abkommen</a:t>
            </a:r>
            <a:br>
              <a:rPr lang="de-DE" sz="3200" b="1" dirty="0">
                <a:solidFill>
                  <a:schemeClr val="tx1"/>
                </a:solidFill>
              </a:rPr>
            </a:br>
            <a:br>
              <a:rPr lang="de-DE" sz="2400" b="1" dirty="0">
                <a:solidFill>
                  <a:schemeClr val="tx1"/>
                </a:solidFill>
              </a:rPr>
            </a:br>
            <a:r>
              <a:rPr lang="de-DE" sz="2400" dirty="0">
                <a:solidFill>
                  <a:schemeClr val="tx1"/>
                </a:solidFill>
              </a:rPr>
              <a:t>Prinzipienerklärung über die (vorübergehende) </a:t>
            </a:r>
            <a:r>
              <a:rPr lang="de-DE" sz="2400" dirty="0">
                <a:solidFill>
                  <a:srgbClr val="0070C0"/>
                </a:solidFill>
              </a:rPr>
              <a:t>palästinensischer Selbstverwaltung </a:t>
            </a:r>
            <a:r>
              <a:rPr lang="de-DE" sz="2400" dirty="0">
                <a:solidFill>
                  <a:schemeClr val="tx1"/>
                </a:solidFill>
              </a:rPr>
              <a:t>im „Westjordanland“ (1993).</a:t>
            </a:r>
            <a:br>
              <a:rPr lang="de-DE" sz="2400" dirty="0">
                <a:solidFill>
                  <a:schemeClr val="tx1"/>
                </a:solidFill>
              </a:rPr>
            </a:br>
            <a:br>
              <a:rPr lang="de-DE" sz="2400" dirty="0">
                <a:solidFill>
                  <a:schemeClr val="tx1"/>
                </a:solidFill>
              </a:rPr>
            </a:br>
            <a:r>
              <a:rPr lang="de-DE" sz="2400" dirty="0">
                <a:solidFill>
                  <a:srgbClr val="0070C0"/>
                </a:solidFill>
              </a:rPr>
              <a:t>Aufteilung der Westbank </a:t>
            </a:r>
            <a:r>
              <a:rPr lang="de-DE" sz="2400" dirty="0">
                <a:solidFill>
                  <a:schemeClr val="tx1"/>
                </a:solidFill>
              </a:rPr>
              <a:t>in </a:t>
            </a:r>
            <a:r>
              <a:rPr lang="de-DE" sz="2400" dirty="0">
                <a:solidFill>
                  <a:srgbClr val="0070C0"/>
                </a:solidFill>
              </a:rPr>
              <a:t>A-, B- und C-Gebiete</a:t>
            </a:r>
            <a:br>
              <a:rPr lang="de-DE" sz="2400" dirty="0">
                <a:solidFill>
                  <a:schemeClr val="tx1"/>
                </a:solidFill>
              </a:rPr>
            </a:br>
            <a:r>
              <a:rPr lang="de-DE" sz="2400" dirty="0">
                <a:solidFill>
                  <a:schemeClr val="tx1"/>
                </a:solidFill>
              </a:rPr>
              <a:t>(1995 – „Oslo II“).</a:t>
            </a:r>
            <a:br>
              <a:rPr lang="de-DE" sz="2400" dirty="0">
                <a:solidFill>
                  <a:schemeClr val="tx1"/>
                </a:solidFill>
              </a:rPr>
            </a:br>
            <a:br>
              <a:rPr lang="de-DE" sz="2400" dirty="0">
                <a:solidFill>
                  <a:schemeClr val="tx1"/>
                </a:solidFill>
              </a:rPr>
            </a:br>
            <a:r>
              <a:rPr lang="de-DE" sz="2400" dirty="0">
                <a:solidFill>
                  <a:schemeClr val="tx1"/>
                </a:solidFill>
              </a:rPr>
              <a:t>04.11.1995: </a:t>
            </a:r>
            <a:r>
              <a:rPr lang="de-DE" sz="2400" dirty="0">
                <a:solidFill>
                  <a:srgbClr val="0070C0"/>
                </a:solidFill>
              </a:rPr>
              <a:t>Ermordung </a:t>
            </a:r>
            <a:r>
              <a:rPr lang="de-DE" sz="2400" dirty="0" err="1">
                <a:solidFill>
                  <a:srgbClr val="0070C0"/>
                </a:solidFill>
              </a:rPr>
              <a:t>Jitzchak</a:t>
            </a:r>
            <a:r>
              <a:rPr lang="de-DE" sz="2400" dirty="0">
                <a:solidFill>
                  <a:srgbClr val="0070C0"/>
                </a:solidFill>
              </a:rPr>
              <a:t> Rabins</a:t>
            </a:r>
            <a:r>
              <a:rPr lang="de-DE" sz="2400" dirty="0">
                <a:solidFill>
                  <a:schemeClr val="tx1"/>
                </a:solidFill>
              </a:rPr>
              <a:t>.</a:t>
            </a:r>
            <a:br>
              <a:rPr lang="de-DE" sz="2400" dirty="0">
                <a:solidFill>
                  <a:schemeClr val="tx1"/>
                </a:solidFill>
              </a:rPr>
            </a:br>
            <a:br>
              <a:rPr lang="de-DE" sz="2400" dirty="0">
                <a:solidFill>
                  <a:schemeClr val="tx1"/>
                </a:solidFill>
              </a:rPr>
            </a:br>
            <a:r>
              <a:rPr lang="de-DE" sz="2400" dirty="0">
                <a:solidFill>
                  <a:schemeClr val="tx1"/>
                </a:solidFill>
              </a:rPr>
              <a:t>Erste Regierung von </a:t>
            </a:r>
            <a:r>
              <a:rPr lang="de-DE" sz="2400" dirty="0">
                <a:solidFill>
                  <a:srgbClr val="0070C0"/>
                </a:solidFill>
              </a:rPr>
              <a:t>B. Netanyahu </a:t>
            </a:r>
            <a:r>
              <a:rPr lang="de-DE" sz="2400" dirty="0">
                <a:solidFill>
                  <a:schemeClr val="tx1"/>
                </a:solidFill>
              </a:rPr>
              <a:t>(Likud) nach den Wahlen vom 29.05.1996 (bis 1999).</a:t>
            </a:r>
          </a:p>
        </p:txBody>
      </p:sp>
      <p:pic>
        <p:nvPicPr>
          <p:cNvPr id="8" name="Inhaltsplatzhalter 7">
            <a:extLst>
              <a:ext uri="{FF2B5EF4-FFF2-40B4-BE49-F238E27FC236}">
                <a16:creationId xmlns:a16="http://schemas.microsoft.com/office/drawing/2014/main" id="{E8329930-F6C1-AF4A-B684-B65230A5966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948246" y="590665"/>
            <a:ext cx="4243754" cy="5486875"/>
          </a:xfrm>
        </p:spPr>
      </p:pic>
    </p:spTree>
    <p:extLst>
      <p:ext uri="{BB962C8B-B14F-4D97-AF65-F5344CB8AC3E}">
        <p14:creationId xmlns:p14="http://schemas.microsoft.com/office/powerpoint/2010/main" val="40316528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4E432-761B-B548-8C61-EF06051C0C93}"/>
              </a:ext>
            </a:extLst>
          </p:cNvPr>
          <p:cNvSpPr>
            <a:spLocks noGrp="1"/>
          </p:cNvSpPr>
          <p:nvPr>
            <p:ph type="title"/>
          </p:nvPr>
        </p:nvSpPr>
        <p:spPr>
          <a:xfrm>
            <a:off x="1" y="756745"/>
            <a:ext cx="7156997" cy="5361328"/>
          </a:xfrm>
        </p:spPr>
        <p:txBody>
          <a:bodyPr>
            <a:noAutofit/>
          </a:bodyPr>
          <a:lstStyle/>
          <a:p>
            <a:pPr algn="ctr"/>
            <a:r>
              <a:rPr lang="de-DE" sz="2200" dirty="0">
                <a:solidFill>
                  <a:schemeClr val="tx1"/>
                </a:solidFill>
              </a:rPr>
              <a:t>25. Juni 2000: </a:t>
            </a:r>
            <a:br>
              <a:rPr lang="de-DE" sz="2200" dirty="0">
                <a:solidFill>
                  <a:schemeClr val="tx1"/>
                </a:solidFill>
              </a:rPr>
            </a:br>
            <a:r>
              <a:rPr lang="de-DE" sz="2200" dirty="0">
                <a:solidFill>
                  <a:schemeClr val="tx1"/>
                </a:solidFill>
              </a:rPr>
              <a:t>Absichtserklärung zwischen Barak (Israel – IAP) und Arafat (scheitert u. a. an Ost-Jerusalem und den „Siedlungen“).</a:t>
            </a:r>
            <a:br>
              <a:rPr lang="de-DE" sz="2200" dirty="0">
                <a:solidFill>
                  <a:schemeClr val="tx1"/>
                </a:solidFill>
              </a:rPr>
            </a:br>
            <a:br>
              <a:rPr lang="de-DE" sz="2200" dirty="0">
                <a:solidFill>
                  <a:schemeClr val="tx1"/>
                </a:solidFill>
              </a:rPr>
            </a:br>
            <a:r>
              <a:rPr lang="de-DE" sz="2200" dirty="0">
                <a:solidFill>
                  <a:schemeClr val="tx1"/>
                </a:solidFill>
              </a:rPr>
              <a:t>06.02.2001:</a:t>
            </a:r>
            <a:br>
              <a:rPr lang="de-DE" sz="2200" dirty="0">
                <a:solidFill>
                  <a:schemeClr val="tx1"/>
                </a:solidFill>
              </a:rPr>
            </a:br>
            <a:r>
              <a:rPr lang="de-DE" sz="2200" dirty="0">
                <a:solidFill>
                  <a:schemeClr val="tx1"/>
                </a:solidFill>
              </a:rPr>
              <a:t>A. Scharon (Likud) wird Ministerpräsident.</a:t>
            </a:r>
            <a:br>
              <a:rPr lang="de-DE" sz="2200" dirty="0">
                <a:solidFill>
                  <a:schemeClr val="tx1"/>
                </a:solidFill>
              </a:rPr>
            </a:br>
            <a:br>
              <a:rPr lang="de-DE" sz="2200" dirty="0">
                <a:solidFill>
                  <a:schemeClr val="tx1"/>
                </a:solidFill>
              </a:rPr>
            </a:br>
            <a:r>
              <a:rPr lang="de-DE" sz="2200" dirty="0">
                <a:solidFill>
                  <a:schemeClr val="tx1"/>
                </a:solidFill>
              </a:rPr>
              <a:t>04.01.2006:</a:t>
            </a:r>
            <a:br>
              <a:rPr lang="de-DE" sz="2200" dirty="0">
                <a:solidFill>
                  <a:schemeClr val="tx1"/>
                </a:solidFill>
              </a:rPr>
            </a:br>
            <a:r>
              <a:rPr lang="de-DE" sz="2200" dirty="0">
                <a:solidFill>
                  <a:schemeClr val="tx1"/>
                </a:solidFill>
              </a:rPr>
              <a:t>A. Olmert (</a:t>
            </a:r>
            <a:r>
              <a:rPr lang="de-DE" sz="2200" dirty="0" err="1">
                <a:solidFill>
                  <a:schemeClr val="tx1"/>
                </a:solidFill>
              </a:rPr>
              <a:t>Kadima</a:t>
            </a:r>
            <a:r>
              <a:rPr lang="de-DE" sz="2200" dirty="0">
                <a:solidFill>
                  <a:schemeClr val="tx1"/>
                </a:solidFill>
              </a:rPr>
              <a:t>) wird Ministerpräsident.</a:t>
            </a:r>
            <a:br>
              <a:rPr lang="de-DE" sz="2200" dirty="0">
                <a:solidFill>
                  <a:schemeClr val="tx1"/>
                </a:solidFill>
              </a:rPr>
            </a:br>
            <a:br>
              <a:rPr lang="de-DE" sz="2200" dirty="0">
                <a:solidFill>
                  <a:schemeClr val="tx1"/>
                </a:solidFill>
              </a:rPr>
            </a:br>
            <a:r>
              <a:rPr lang="de-DE" sz="2200" dirty="0">
                <a:solidFill>
                  <a:schemeClr val="tx1"/>
                </a:solidFill>
              </a:rPr>
              <a:t>31.03.2009: </a:t>
            </a:r>
            <a:br>
              <a:rPr lang="de-DE" sz="2200" dirty="0">
                <a:solidFill>
                  <a:schemeClr val="tx1"/>
                </a:solidFill>
              </a:rPr>
            </a:br>
            <a:r>
              <a:rPr lang="de-DE" sz="2200" dirty="0">
                <a:solidFill>
                  <a:schemeClr val="tx1"/>
                </a:solidFill>
              </a:rPr>
              <a:t>B. Netanyahu (Likud) wird erneut Ministerpräsident.</a:t>
            </a:r>
            <a:br>
              <a:rPr lang="de-DE" sz="2200" dirty="0">
                <a:solidFill>
                  <a:schemeClr val="tx1"/>
                </a:solidFill>
              </a:rPr>
            </a:br>
            <a:br>
              <a:rPr lang="de-DE" sz="2200" dirty="0">
                <a:solidFill>
                  <a:schemeClr val="tx1"/>
                </a:solidFill>
              </a:rPr>
            </a:br>
            <a:r>
              <a:rPr lang="de-DE" sz="2200" dirty="0">
                <a:solidFill>
                  <a:schemeClr val="tx1"/>
                </a:solidFill>
              </a:rPr>
              <a:t>Heute: </a:t>
            </a:r>
            <a:r>
              <a:rPr lang="de-DE" sz="2200" dirty="0">
                <a:solidFill>
                  <a:srgbClr val="0070C0"/>
                </a:solidFill>
              </a:rPr>
              <a:t>Ca. 900 000 jüdische „Siedler“ im „C-Gebiet“.</a:t>
            </a:r>
          </a:p>
        </p:txBody>
      </p:sp>
      <p:pic>
        <p:nvPicPr>
          <p:cNvPr id="7" name="Inhaltsplatzhalter 6">
            <a:extLst>
              <a:ext uri="{FF2B5EF4-FFF2-40B4-BE49-F238E27FC236}">
                <a16:creationId xmlns:a16="http://schemas.microsoft.com/office/drawing/2014/main" id="{011793F2-1491-BE47-9B97-60ED2EF8DE5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56998" y="586154"/>
            <a:ext cx="5001658" cy="5531919"/>
          </a:xfrm>
        </p:spPr>
      </p:pic>
    </p:spTree>
    <p:extLst>
      <p:ext uri="{BB962C8B-B14F-4D97-AF65-F5344CB8AC3E}">
        <p14:creationId xmlns:p14="http://schemas.microsoft.com/office/powerpoint/2010/main" val="6411555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C606D-13AF-0F41-B7FB-58E7C9BA09D9}"/>
              </a:ext>
            </a:extLst>
          </p:cNvPr>
          <p:cNvSpPr>
            <a:spLocks noGrp="1"/>
          </p:cNvSpPr>
          <p:nvPr>
            <p:ph type="title"/>
          </p:nvPr>
        </p:nvSpPr>
        <p:spPr>
          <a:xfrm>
            <a:off x="433754" y="691662"/>
            <a:ext cx="5427784" cy="5050127"/>
          </a:xfrm>
        </p:spPr>
        <p:txBody>
          <a:bodyPr/>
          <a:lstStyle/>
          <a:p>
            <a:endParaRPr lang="de-DE" dirty="0"/>
          </a:p>
        </p:txBody>
      </p:sp>
      <p:pic>
        <p:nvPicPr>
          <p:cNvPr id="10" name="Grafik 9">
            <a:extLst>
              <a:ext uri="{FF2B5EF4-FFF2-40B4-BE49-F238E27FC236}">
                <a16:creationId xmlns:a16="http://schemas.microsoft.com/office/drawing/2014/main" id="{A4DACB79-60CB-3441-B3EB-A94C15288A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531" y="587824"/>
            <a:ext cx="5206518" cy="5484729"/>
          </a:xfrm>
          <a:prstGeom prst="rect">
            <a:avLst/>
          </a:prstGeom>
        </p:spPr>
      </p:pic>
      <p:pic>
        <p:nvPicPr>
          <p:cNvPr id="12" name="Grafik 11">
            <a:extLst>
              <a:ext uri="{FF2B5EF4-FFF2-40B4-BE49-F238E27FC236}">
                <a16:creationId xmlns:a16="http://schemas.microsoft.com/office/drawing/2014/main" id="{129BB735-6C59-6E4B-97D9-3798B25D65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3818" y="587824"/>
            <a:ext cx="4558182" cy="5484729"/>
          </a:xfrm>
          <a:prstGeom prst="rect">
            <a:avLst/>
          </a:prstGeom>
        </p:spPr>
      </p:pic>
      <p:sp>
        <p:nvSpPr>
          <p:cNvPr id="14" name="Inhaltsplatzhalter 13">
            <a:extLst>
              <a:ext uri="{FF2B5EF4-FFF2-40B4-BE49-F238E27FC236}">
                <a16:creationId xmlns:a16="http://schemas.microsoft.com/office/drawing/2014/main" id="{1E8E1302-8216-934D-B22F-767529C85E7C}"/>
              </a:ext>
            </a:extLst>
          </p:cNvPr>
          <p:cNvSpPr>
            <a:spLocks noGrp="1"/>
          </p:cNvSpPr>
          <p:nvPr>
            <p:ph idx="1"/>
          </p:nvPr>
        </p:nvSpPr>
        <p:spPr/>
        <p:txBody>
          <a:bodyPr/>
          <a:lstStyle/>
          <a:p>
            <a:r>
              <a:rPr lang="de-DE" sz="2400" dirty="0"/>
              <a:t>Altstadt Jerusalem</a:t>
            </a:r>
          </a:p>
        </p:txBody>
      </p:sp>
    </p:spTree>
    <p:extLst>
      <p:ext uri="{BB962C8B-B14F-4D97-AF65-F5344CB8AC3E}">
        <p14:creationId xmlns:p14="http://schemas.microsoft.com/office/powerpoint/2010/main" val="8201190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1A0B7-EDC1-AC4D-8200-BBEE5FF08A2C}"/>
              </a:ext>
            </a:extLst>
          </p:cNvPr>
          <p:cNvSpPr>
            <a:spLocks noGrp="1"/>
          </p:cNvSpPr>
          <p:nvPr>
            <p:ph type="title"/>
          </p:nvPr>
        </p:nvSpPr>
        <p:spPr>
          <a:xfrm>
            <a:off x="1747520" y="25672"/>
            <a:ext cx="10291188" cy="608959"/>
          </a:xfrm>
        </p:spPr>
        <p:txBody>
          <a:bodyPr/>
          <a:lstStyle/>
          <a:p>
            <a:pPr algn="ctr"/>
            <a:r>
              <a:rPr lang="de-DE" dirty="0"/>
              <a:t>http://</a:t>
            </a:r>
            <a:r>
              <a:rPr lang="de-DE" dirty="0" err="1"/>
              <a:t>www.federation.org.il</a:t>
            </a:r>
            <a:r>
              <a:rPr lang="de-DE" dirty="0"/>
              <a:t> – aktuelle Initiative</a:t>
            </a:r>
          </a:p>
        </p:txBody>
      </p:sp>
      <p:pic>
        <p:nvPicPr>
          <p:cNvPr id="7" name="Inhaltsplatzhalter 6">
            <a:extLst>
              <a:ext uri="{FF2B5EF4-FFF2-40B4-BE49-F238E27FC236}">
                <a16:creationId xmlns:a16="http://schemas.microsoft.com/office/drawing/2014/main" id="{C7EA7B5E-83FE-BA4E-8F26-EA632B6A067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84917" y="634632"/>
            <a:ext cx="10207083" cy="6223368"/>
          </a:xfrm>
        </p:spPr>
      </p:pic>
    </p:spTree>
    <p:extLst>
      <p:ext uri="{BB962C8B-B14F-4D97-AF65-F5344CB8AC3E}">
        <p14:creationId xmlns:p14="http://schemas.microsoft.com/office/powerpoint/2010/main" val="34618901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EA412-4636-184A-8BD8-CEB60F91954F}"/>
              </a:ext>
            </a:extLst>
          </p:cNvPr>
          <p:cNvSpPr>
            <a:spLocks noGrp="1"/>
          </p:cNvSpPr>
          <p:nvPr>
            <p:ph type="title"/>
          </p:nvPr>
        </p:nvSpPr>
        <p:spPr>
          <a:xfrm>
            <a:off x="536029" y="1"/>
            <a:ext cx="10817772" cy="588580"/>
          </a:xfrm>
        </p:spPr>
        <p:txBody>
          <a:bodyPr>
            <a:normAutofit fontScale="90000"/>
          </a:bodyPr>
          <a:lstStyle/>
          <a:p>
            <a:r>
              <a:rPr lang="de-DE" dirty="0"/>
              <a:t>Jesaja 66,8-12</a:t>
            </a:r>
          </a:p>
        </p:txBody>
      </p:sp>
      <p:sp>
        <p:nvSpPr>
          <p:cNvPr id="3" name="Inhaltsplatzhalter 2">
            <a:extLst>
              <a:ext uri="{FF2B5EF4-FFF2-40B4-BE49-F238E27FC236}">
                <a16:creationId xmlns:a16="http://schemas.microsoft.com/office/drawing/2014/main" id="{A026E69F-963B-6947-B595-11EFC4A5D191}"/>
              </a:ext>
            </a:extLst>
          </p:cNvPr>
          <p:cNvSpPr>
            <a:spLocks noGrp="1"/>
          </p:cNvSpPr>
          <p:nvPr>
            <p:ph idx="1"/>
          </p:nvPr>
        </p:nvSpPr>
        <p:spPr>
          <a:xfrm>
            <a:off x="451945" y="777766"/>
            <a:ext cx="11300784" cy="5339255"/>
          </a:xfrm>
        </p:spPr>
        <p:txBody>
          <a:bodyPr>
            <a:noAutofit/>
          </a:bodyPr>
          <a:lstStyle/>
          <a:p>
            <a:pPr marL="0" indent="0">
              <a:lnSpc>
                <a:spcPts val="3060"/>
              </a:lnSpc>
              <a:buNone/>
            </a:pPr>
            <a:r>
              <a:rPr lang="de-DE" sz="2400" dirty="0" err="1"/>
              <a:t>Jes</a:t>
            </a:r>
            <a:r>
              <a:rPr lang="de-DE" sz="2400" dirty="0"/>
              <a:t> 66,8-12: „‚</a:t>
            </a:r>
            <a:r>
              <a:rPr lang="de-DE" sz="2400" dirty="0">
                <a:solidFill>
                  <a:srgbClr val="0070C0"/>
                </a:solidFill>
              </a:rPr>
              <a:t>Wer hat so etwas [je] gehört, wer hat dergleichen je gesehen? Wird ein Land an einem einzigen Tag zur Welt gebracht oder eine Nation mit einem Mal geboren?</a:t>
            </a:r>
            <a:r>
              <a:rPr lang="de-DE" sz="2400" dirty="0"/>
              <a:t> Denn Zion bekam Wehen und gebar auch [schon] seine Söhne. Sollte ich zum Durchbruch bringen und [dann] nicht gebären lassen?‘, spricht Jahwe. ‚Oder sollte ich gebären lassen und [dabei den Schoß] verschließen?‘, spricht dein Gott. ‚</a:t>
            </a:r>
            <a:r>
              <a:rPr lang="de-DE" sz="2400" dirty="0">
                <a:solidFill>
                  <a:srgbClr val="0070C0"/>
                </a:solidFill>
              </a:rPr>
              <a:t>Freut euch mit Jerusalem und jubelt über die Stadt, alle, die ihr sie liebt! </a:t>
            </a:r>
            <a:r>
              <a:rPr lang="de-DE" sz="2400" dirty="0"/>
              <a:t>Frohlockt mit ihr in Freude, alle, die ihr über sie getrauert habt! Damit ihr saugt und euch sättigt an der Brust ihrer Tröstungen, damit ihr schlürft und euch labt an der Fülle ihrer Herrlichkeit.‘ </a:t>
            </a:r>
            <a:r>
              <a:rPr lang="de-DE" sz="2400" dirty="0">
                <a:solidFill>
                  <a:srgbClr val="0070C0"/>
                </a:solidFill>
              </a:rPr>
              <a:t>Denn so spricht Jahwe: ‚Siehe, ich wende ihr Frieden zu wie einen Strom und die Herrlichkeit der Nationen wie einen überflutenden Bach. </a:t>
            </a:r>
            <a:r>
              <a:rPr lang="de-DE" sz="2400" dirty="0"/>
              <a:t>Und ihr werdet saugen. Auf den Armen werdet ihr getragen und auf den Knien geliebkost werden.‘“</a:t>
            </a:r>
          </a:p>
        </p:txBody>
      </p:sp>
    </p:spTree>
    <p:extLst>
      <p:ext uri="{BB962C8B-B14F-4D97-AF65-F5344CB8AC3E}">
        <p14:creationId xmlns:p14="http://schemas.microsoft.com/office/powerpoint/2010/main" val="37578618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A3F9C-F128-E64D-960F-FA915975D93C}"/>
              </a:ext>
            </a:extLst>
          </p:cNvPr>
          <p:cNvSpPr>
            <a:spLocks noGrp="1"/>
          </p:cNvSpPr>
          <p:nvPr>
            <p:ph type="title"/>
          </p:nvPr>
        </p:nvSpPr>
        <p:spPr>
          <a:xfrm>
            <a:off x="328774" y="626724"/>
            <a:ext cx="4017196" cy="5115066"/>
          </a:xfrm>
        </p:spPr>
        <p:txBody>
          <a:bodyPr/>
          <a:lstStyle/>
          <a:p>
            <a:endParaRPr lang="de-DE" dirty="0"/>
          </a:p>
        </p:txBody>
      </p:sp>
      <p:sp>
        <p:nvSpPr>
          <p:cNvPr id="3" name="Inhaltsplatzhalter 2">
            <a:extLst>
              <a:ext uri="{FF2B5EF4-FFF2-40B4-BE49-F238E27FC236}">
                <a16:creationId xmlns:a16="http://schemas.microsoft.com/office/drawing/2014/main" id="{B113AF57-5DD4-3A46-9010-57D219B79C11}"/>
              </a:ext>
            </a:extLst>
          </p:cNvPr>
          <p:cNvSpPr>
            <a:spLocks noGrp="1"/>
          </p:cNvSpPr>
          <p:nvPr>
            <p:ph idx="1"/>
          </p:nvPr>
        </p:nvSpPr>
        <p:spPr>
          <a:xfrm>
            <a:off x="5034338" y="1252329"/>
            <a:ext cx="7002882" cy="4305989"/>
          </a:xfrm>
        </p:spPr>
        <p:txBody>
          <a:bodyPr/>
          <a:lstStyle/>
          <a:p>
            <a:pPr>
              <a:lnSpc>
                <a:spcPts val="3660"/>
              </a:lnSpc>
            </a:pPr>
            <a:r>
              <a:rPr lang="de-CH" sz="2800" dirty="0"/>
              <a:t>Solange noch im Herzen</a:t>
            </a:r>
            <a:br>
              <a:rPr lang="de-CH" sz="2800" dirty="0"/>
            </a:br>
            <a:r>
              <a:rPr lang="de-CH" sz="2800" dirty="0"/>
              <a:t>eine jüdische Seele wohnt</a:t>
            </a:r>
            <a:br>
              <a:rPr lang="de-CH" sz="2800" dirty="0"/>
            </a:br>
            <a:r>
              <a:rPr lang="de-CH" sz="2800" dirty="0"/>
              <a:t>und nach Osten hin, vorwärts,</a:t>
            </a:r>
            <a:br>
              <a:rPr lang="de-CH" sz="2800" dirty="0"/>
            </a:br>
            <a:r>
              <a:rPr lang="de-CH" sz="2800" dirty="0"/>
              <a:t>ein Auge nach Zion blickt,</a:t>
            </a:r>
          </a:p>
          <a:p>
            <a:pPr>
              <a:lnSpc>
                <a:spcPts val="3660"/>
              </a:lnSpc>
            </a:pPr>
            <a:r>
              <a:rPr lang="de-CH" sz="2800" dirty="0">
                <a:solidFill>
                  <a:srgbClr val="0070C0"/>
                </a:solidFill>
              </a:rPr>
              <a:t>solange ist unsere Hoffnung nicht verloren,</a:t>
            </a:r>
            <a:br>
              <a:rPr lang="de-CH" sz="2800" dirty="0">
                <a:solidFill>
                  <a:srgbClr val="0070C0"/>
                </a:solidFill>
              </a:rPr>
            </a:br>
            <a:r>
              <a:rPr lang="de-CH" sz="2800" dirty="0"/>
              <a:t>die Hoffnung, zweitausend Jahre alt,</a:t>
            </a:r>
            <a:br>
              <a:rPr lang="de-CH" sz="2800" dirty="0"/>
            </a:br>
            <a:r>
              <a:rPr lang="de-CH" sz="2800" dirty="0"/>
              <a:t>zu sein ein freies Volk, in unserem Land,</a:t>
            </a:r>
            <a:br>
              <a:rPr lang="de-CH" sz="2800" dirty="0"/>
            </a:br>
            <a:r>
              <a:rPr lang="de-CH" sz="2800" dirty="0"/>
              <a:t>im Lande Zion und in Jerusalem!</a:t>
            </a:r>
          </a:p>
        </p:txBody>
      </p:sp>
      <p:pic>
        <p:nvPicPr>
          <p:cNvPr id="5" name="Grafik 4">
            <a:extLst>
              <a:ext uri="{FF2B5EF4-FFF2-40B4-BE49-F238E27FC236}">
                <a16:creationId xmlns:a16="http://schemas.microsoft.com/office/drawing/2014/main" id="{27A107C9-0207-9C49-9869-BD2B603F98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774" y="607030"/>
            <a:ext cx="3328826" cy="5166615"/>
          </a:xfrm>
          <a:prstGeom prst="rect">
            <a:avLst/>
          </a:prstGeom>
        </p:spPr>
      </p:pic>
      <p:sp>
        <p:nvSpPr>
          <p:cNvPr id="6" name="Textfeld 5">
            <a:extLst>
              <a:ext uri="{FF2B5EF4-FFF2-40B4-BE49-F238E27FC236}">
                <a16:creationId xmlns:a16="http://schemas.microsoft.com/office/drawing/2014/main" id="{66C36AA7-8662-E843-A149-F5A4CCF524E7}"/>
              </a:ext>
            </a:extLst>
          </p:cNvPr>
          <p:cNvSpPr txBox="1"/>
          <p:nvPr/>
        </p:nvSpPr>
        <p:spPr>
          <a:xfrm>
            <a:off x="523981" y="1"/>
            <a:ext cx="4510357" cy="461665"/>
          </a:xfrm>
          <a:prstGeom prst="rect">
            <a:avLst/>
          </a:prstGeom>
          <a:noFill/>
        </p:spPr>
        <p:txBody>
          <a:bodyPr wrap="square" rtlCol="0">
            <a:spAutoFit/>
          </a:bodyPr>
          <a:lstStyle/>
          <a:p>
            <a:r>
              <a:rPr lang="de-DE" sz="2400" dirty="0">
                <a:solidFill>
                  <a:schemeClr val="bg1"/>
                </a:solidFill>
                <a:latin typeface="Arial" panose="020B0604020202020204" pitchFamily="34" charset="0"/>
                <a:cs typeface="Arial" panose="020B0604020202020204" pitchFamily="34" charset="0"/>
              </a:rPr>
              <a:t>Israelische Nationalhymne</a:t>
            </a:r>
          </a:p>
        </p:txBody>
      </p:sp>
    </p:spTree>
    <p:extLst>
      <p:ext uri="{BB962C8B-B14F-4D97-AF65-F5344CB8AC3E}">
        <p14:creationId xmlns:p14="http://schemas.microsoft.com/office/powerpoint/2010/main" val="7210465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2ADA-EB29-6641-81CF-E10F53A38A47}"/>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3A15D6C5-1F3F-EB4F-8D2C-4672D7BBD095}"/>
              </a:ext>
            </a:extLst>
          </p:cNvPr>
          <p:cNvSpPr>
            <a:spLocks noGrp="1"/>
          </p:cNvSpPr>
          <p:nvPr>
            <p:ph idx="1"/>
          </p:nvPr>
        </p:nvSpPr>
        <p:spPr/>
        <p:txBody>
          <a:bodyPr/>
          <a:lstStyle/>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0" indent="0" algn="ctr"/>
            <a:r>
              <a:rPr lang="de-DE" dirty="0"/>
              <a:t>1. Gottes Landverheißung an Abraham</a:t>
            </a:r>
          </a:p>
        </p:txBody>
      </p:sp>
    </p:spTree>
    <p:extLst>
      <p:ext uri="{BB962C8B-B14F-4D97-AF65-F5344CB8AC3E}">
        <p14:creationId xmlns:p14="http://schemas.microsoft.com/office/powerpoint/2010/main" val="60222721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7D851-5FE1-8748-A89B-C803550070E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0C8F931-A266-BD43-94D0-9920A8D0BBBD}"/>
              </a:ext>
            </a:extLst>
          </p:cNvPr>
          <p:cNvSpPr>
            <a:spLocks noGrp="1"/>
          </p:cNvSpPr>
          <p:nvPr>
            <p:ph idx="1"/>
          </p:nvPr>
        </p:nvSpPr>
        <p:spPr/>
        <p:txBody>
          <a:bodyPr/>
          <a:lstStyle/>
          <a:p>
            <a:pPr marL="457200" indent="-457200">
              <a:lnSpc>
                <a:spcPts val="3560"/>
              </a:lnSpc>
              <a:buFont typeface="Arial" panose="020B0604020202020204" pitchFamily="34" charset="0"/>
              <a:buChar char="•"/>
            </a:pPr>
            <a:r>
              <a:rPr lang="de-DE" sz="2800" dirty="0"/>
              <a:t>Vgl. </a:t>
            </a:r>
            <a:r>
              <a:rPr lang="de-DE" sz="2800" dirty="0" err="1"/>
              <a:t>Hes</a:t>
            </a:r>
            <a:r>
              <a:rPr lang="de-DE" sz="2800" dirty="0"/>
              <a:t> 37,11b-14: „</a:t>
            </a:r>
            <a:r>
              <a:rPr lang="de-CH" sz="2800" dirty="0"/>
              <a:t>Siehe, sie sagen: ,Unsere Gebeine sind vertrocknet, </a:t>
            </a:r>
            <a:r>
              <a:rPr lang="de-CH" sz="2800" dirty="0">
                <a:solidFill>
                  <a:srgbClr val="0070C0"/>
                </a:solidFill>
              </a:rPr>
              <a:t>und unsere Hoffnung ist verloren</a:t>
            </a:r>
            <a:r>
              <a:rPr lang="de-CH" sz="2800" dirty="0"/>
              <a:t>; es ist aus mit uns.‘ Darum weissage und sprich zu ihnen: ,So spricht der Herr, Jahwe: Siehe, ich öffne eure Gräber und lasse euch aus euren Gräbern heraufkommen als mein Volk und bringe euch ins Land Israel. Und ihr werdet erkennen, dass ich Jahwe bin, wenn ich eure Gräber öffne und euch aus euren Gräbern heraufkommen lasse als mein Volk. </a:t>
            </a:r>
            <a:r>
              <a:rPr lang="de-CH" sz="2800" dirty="0">
                <a:solidFill>
                  <a:srgbClr val="0070C0"/>
                </a:solidFill>
              </a:rPr>
              <a:t>Und ich gebe meinen Geist in euch, dass ihr lebt, und werde euch in euer Land setzen. </a:t>
            </a:r>
            <a:r>
              <a:rPr lang="de-CH" sz="2800" dirty="0"/>
              <a:t>Und ihr werdet erkennen, dass ich, Jahwe, geredet und es getan habe‘, spricht Jahwe.</a:t>
            </a:r>
            <a:r>
              <a:rPr lang="de-DE" sz="2800" dirty="0"/>
              <a:t>“</a:t>
            </a:r>
          </a:p>
        </p:txBody>
      </p:sp>
    </p:spTree>
    <p:extLst>
      <p:ext uri="{BB962C8B-B14F-4D97-AF65-F5344CB8AC3E}">
        <p14:creationId xmlns:p14="http://schemas.microsoft.com/office/powerpoint/2010/main" val="27455034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2ADA-EB29-6641-81CF-E10F53A38A47}"/>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3A15D6C5-1F3F-EB4F-8D2C-4672D7BBD095}"/>
              </a:ext>
            </a:extLst>
          </p:cNvPr>
          <p:cNvSpPr>
            <a:spLocks noGrp="1"/>
          </p:cNvSpPr>
          <p:nvPr>
            <p:ph idx="1"/>
          </p:nvPr>
        </p:nvSpPr>
        <p:spPr/>
        <p:txBody>
          <a:bodyPr/>
          <a:lstStyle/>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0" indent="0" algn="ctr"/>
            <a:endParaRPr lang="de-DE" dirty="0"/>
          </a:p>
          <a:p>
            <a:pPr marL="0" indent="0" algn="ctr"/>
            <a:r>
              <a:rPr lang="de-DE" dirty="0"/>
              <a:t>6. Ein paar Fotos vom Land</a:t>
            </a:r>
          </a:p>
        </p:txBody>
      </p:sp>
    </p:spTree>
    <p:extLst>
      <p:ext uri="{BB962C8B-B14F-4D97-AF65-F5344CB8AC3E}">
        <p14:creationId xmlns:p14="http://schemas.microsoft.com/office/powerpoint/2010/main" val="17090275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36489-C8D5-324E-A76A-C74137462E9F}"/>
              </a:ext>
            </a:extLst>
          </p:cNvPr>
          <p:cNvSpPr>
            <a:spLocks noGrp="1"/>
          </p:cNvSpPr>
          <p:nvPr>
            <p:ph type="title"/>
          </p:nvPr>
        </p:nvSpPr>
        <p:spPr/>
        <p:txBody>
          <a:bodyPr/>
          <a:lstStyle/>
          <a:p>
            <a:r>
              <a:rPr lang="de-DE" dirty="0"/>
              <a:t>Bach </a:t>
            </a:r>
            <a:r>
              <a:rPr lang="de-DE" dirty="0" err="1"/>
              <a:t>Zin</a:t>
            </a:r>
            <a:r>
              <a:rPr lang="de-DE" dirty="0"/>
              <a:t> beim Grab von David Ben Gurion im Negev</a:t>
            </a:r>
          </a:p>
        </p:txBody>
      </p:sp>
      <p:pic>
        <p:nvPicPr>
          <p:cNvPr id="5" name="Inhaltsplatzhalter 4">
            <a:extLst>
              <a:ext uri="{FF2B5EF4-FFF2-40B4-BE49-F238E27FC236}">
                <a16:creationId xmlns:a16="http://schemas.microsoft.com/office/drawing/2014/main" id="{7EB5BEEB-AA40-F141-9A77-59058090CEE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543595"/>
            <a:ext cx="12237265" cy="8145431"/>
          </a:xfrm>
        </p:spPr>
      </p:pic>
    </p:spTree>
    <p:extLst>
      <p:ext uri="{BB962C8B-B14F-4D97-AF65-F5344CB8AC3E}">
        <p14:creationId xmlns:p14="http://schemas.microsoft.com/office/powerpoint/2010/main" val="28041245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FAADC-53A8-3346-A3A5-B8DA168DB6FA}"/>
              </a:ext>
            </a:extLst>
          </p:cNvPr>
          <p:cNvSpPr>
            <a:spLocks noGrp="1"/>
          </p:cNvSpPr>
          <p:nvPr>
            <p:ph type="title"/>
          </p:nvPr>
        </p:nvSpPr>
        <p:spPr/>
        <p:txBody>
          <a:bodyPr/>
          <a:lstStyle/>
          <a:p>
            <a:r>
              <a:rPr lang="de-DE" dirty="0"/>
              <a:t>Westlich von </a:t>
            </a:r>
            <a:r>
              <a:rPr lang="de-DE" dirty="0" err="1"/>
              <a:t>Mazada</a:t>
            </a:r>
            <a:r>
              <a:rPr lang="de-DE" dirty="0"/>
              <a:t> auf der Südseite des Toten Meeres</a:t>
            </a:r>
          </a:p>
        </p:txBody>
      </p:sp>
      <p:pic>
        <p:nvPicPr>
          <p:cNvPr id="5" name="Inhaltsplatzhalter 4">
            <a:extLst>
              <a:ext uri="{FF2B5EF4-FFF2-40B4-BE49-F238E27FC236}">
                <a16:creationId xmlns:a16="http://schemas.microsoft.com/office/drawing/2014/main" id="{64C85D76-B5E5-DC45-8B47-FCF5584C878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543595"/>
            <a:ext cx="12191999" cy="8128000"/>
          </a:xfrm>
        </p:spPr>
      </p:pic>
    </p:spTree>
    <p:extLst>
      <p:ext uri="{BB962C8B-B14F-4D97-AF65-F5344CB8AC3E}">
        <p14:creationId xmlns:p14="http://schemas.microsoft.com/office/powerpoint/2010/main" val="36632926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6FF4F-181A-E443-8043-BA0AED894D39}"/>
              </a:ext>
            </a:extLst>
          </p:cNvPr>
          <p:cNvSpPr>
            <a:spLocks noGrp="1"/>
          </p:cNvSpPr>
          <p:nvPr>
            <p:ph type="title"/>
          </p:nvPr>
        </p:nvSpPr>
        <p:spPr/>
        <p:txBody>
          <a:bodyPr/>
          <a:lstStyle/>
          <a:p>
            <a:r>
              <a:rPr lang="de-DE" dirty="0" err="1"/>
              <a:t>Mazada</a:t>
            </a:r>
            <a:r>
              <a:rPr lang="de-DE" dirty="0"/>
              <a:t> mit Blick auf die Südseite des Toten Meeres</a:t>
            </a:r>
          </a:p>
        </p:txBody>
      </p:sp>
      <p:pic>
        <p:nvPicPr>
          <p:cNvPr id="5" name="Inhaltsplatzhalter 4">
            <a:extLst>
              <a:ext uri="{FF2B5EF4-FFF2-40B4-BE49-F238E27FC236}">
                <a16:creationId xmlns:a16="http://schemas.microsoft.com/office/drawing/2014/main" id="{A4C81B46-DBFE-D840-966F-4D2F1D417F7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98930" y="543595"/>
            <a:ext cx="14189860" cy="7014922"/>
          </a:xfrm>
        </p:spPr>
      </p:pic>
    </p:spTree>
    <p:extLst>
      <p:ext uri="{BB962C8B-B14F-4D97-AF65-F5344CB8AC3E}">
        <p14:creationId xmlns:p14="http://schemas.microsoft.com/office/powerpoint/2010/main" val="7505951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560" y="44624"/>
            <a:ext cx="7388772" cy="576064"/>
          </a:xfrm>
        </p:spPr>
        <p:txBody>
          <a:bodyPr>
            <a:noAutofit/>
          </a:bodyPr>
          <a:lstStyle/>
          <a:p>
            <a:pPr algn="ctr"/>
            <a:r>
              <a:rPr lang="de-DE" sz="2400" dirty="0"/>
              <a:t>Ein </a:t>
            </a:r>
            <a:r>
              <a:rPr lang="de-DE" sz="2400" dirty="0" err="1"/>
              <a:t>Feschcha</a:t>
            </a:r>
            <a:r>
              <a:rPr lang="de-DE" sz="2400" dirty="0"/>
              <a:t>/</a:t>
            </a:r>
            <a:r>
              <a:rPr lang="de-DE" sz="2400" dirty="0" err="1"/>
              <a:t>Einot</a:t>
            </a:r>
            <a:r>
              <a:rPr lang="de-DE" sz="2400" dirty="0"/>
              <a:t> </a:t>
            </a:r>
            <a:r>
              <a:rPr lang="de-DE" sz="2400" dirty="0" err="1"/>
              <a:t>Zukim</a:t>
            </a:r>
            <a:r>
              <a:rPr lang="de-DE" sz="2400" dirty="0"/>
              <a:t> (vgl. </a:t>
            </a:r>
            <a:r>
              <a:rPr lang="de-DE" sz="2400" dirty="0" err="1"/>
              <a:t>Hes</a:t>
            </a:r>
            <a:r>
              <a:rPr lang="de-DE" sz="2400" dirty="0"/>
              <a:t> 47; </a:t>
            </a:r>
            <a:r>
              <a:rPr lang="de-DE" sz="2400" dirty="0" err="1"/>
              <a:t>Jes</a:t>
            </a:r>
            <a:r>
              <a:rPr lang="de-DE" sz="2400" dirty="0"/>
              <a:t> 35)</a:t>
            </a:r>
          </a:p>
        </p:txBody>
      </p:sp>
      <p:pic>
        <p:nvPicPr>
          <p:cNvPr id="4" name="Picture 3" descr="lake2"/>
          <p:cNvPicPr>
            <a:picLocks noGrp="1"/>
          </p:cNvPicPr>
          <p:nvPr>
            <p:ph idx="1"/>
          </p:nvPr>
        </p:nvPicPr>
        <p:blipFill>
          <a:blip r:embed="rId2" cstate="email">
            <a:extLst>
              <a:ext uri="{28A0092B-C50C-407E-A947-70E740481C1C}">
                <a14:useLocalDpi xmlns:a14="http://schemas.microsoft.com/office/drawing/2010/main"/>
              </a:ext>
            </a:extLst>
          </a:blip>
          <a:srcRect t="13373" b="13373"/>
          <a:stretch>
            <a:fillRect/>
          </a:stretch>
        </p:blipFill>
        <p:spPr bwMode="auto">
          <a:xfrm flipH="1" flipV="1">
            <a:off x="2135560" y="6858000"/>
            <a:ext cx="7809186" cy="683172"/>
          </a:xfrm>
          <a:prstGeom prst="rect">
            <a:avLst/>
          </a:prstGeom>
          <a:noFill/>
        </p:spPr>
      </p:pic>
      <p:pic>
        <p:nvPicPr>
          <p:cNvPr id="3" name="Bild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5560" y="570987"/>
            <a:ext cx="7388771" cy="5541578"/>
          </a:xfrm>
          <a:prstGeom prst="rect">
            <a:avLst/>
          </a:prstGeom>
        </p:spPr>
      </p:pic>
    </p:spTree>
    <p:extLst>
      <p:ext uri="{BB962C8B-B14F-4D97-AF65-F5344CB8AC3E}">
        <p14:creationId xmlns:p14="http://schemas.microsoft.com/office/powerpoint/2010/main" val="412112208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B6B5D-316F-2B43-AC1F-79BD223710EC}"/>
              </a:ext>
            </a:extLst>
          </p:cNvPr>
          <p:cNvSpPr>
            <a:spLocks noGrp="1"/>
          </p:cNvSpPr>
          <p:nvPr>
            <p:ph type="title"/>
          </p:nvPr>
        </p:nvSpPr>
        <p:spPr/>
        <p:txBody>
          <a:bodyPr/>
          <a:lstStyle/>
          <a:p>
            <a:r>
              <a:rPr lang="de-DE" sz="2800" dirty="0"/>
              <a:t>Nordseite des Sees Genezareth vom „Berg der Seligpreisungen“</a:t>
            </a:r>
          </a:p>
        </p:txBody>
      </p:sp>
      <p:pic>
        <p:nvPicPr>
          <p:cNvPr id="5" name="Inhaltsplatzhalter 4">
            <a:extLst>
              <a:ext uri="{FF2B5EF4-FFF2-40B4-BE49-F238E27FC236}">
                <a16:creationId xmlns:a16="http://schemas.microsoft.com/office/drawing/2014/main" id="{541ACE6A-8B02-D648-B7F5-4B44393F2765}"/>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3292" y="543595"/>
            <a:ext cx="12192000" cy="9144002"/>
          </a:xfrm>
        </p:spPr>
      </p:pic>
    </p:spTree>
    <p:extLst>
      <p:ext uri="{BB962C8B-B14F-4D97-AF65-F5344CB8AC3E}">
        <p14:creationId xmlns:p14="http://schemas.microsoft.com/office/powerpoint/2010/main" val="116319283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12722-CBB1-0641-A8FB-F39D9BC84471}"/>
              </a:ext>
            </a:extLst>
          </p:cNvPr>
          <p:cNvSpPr>
            <a:spLocks noGrp="1"/>
          </p:cNvSpPr>
          <p:nvPr>
            <p:ph type="title"/>
          </p:nvPr>
        </p:nvSpPr>
        <p:spPr>
          <a:xfrm>
            <a:off x="481739" y="0"/>
            <a:ext cx="10515600" cy="1325563"/>
          </a:xfrm>
        </p:spPr>
        <p:txBody>
          <a:bodyPr/>
          <a:lstStyle/>
          <a:p>
            <a:endParaRPr lang="de-DE" dirty="0"/>
          </a:p>
        </p:txBody>
      </p:sp>
      <p:pic>
        <p:nvPicPr>
          <p:cNvPr id="5" name="Inhaltsplatzhalter 4">
            <a:extLst>
              <a:ext uri="{FF2B5EF4-FFF2-40B4-BE49-F238E27FC236}">
                <a16:creationId xmlns:a16="http://schemas.microsoft.com/office/drawing/2014/main" id="{6FC6696F-565A-3A4F-8822-AF3F1060B37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974384"/>
            <a:ext cx="12191999" cy="8130931"/>
          </a:xfrm>
        </p:spPr>
      </p:pic>
    </p:spTree>
    <p:extLst>
      <p:ext uri="{BB962C8B-B14F-4D97-AF65-F5344CB8AC3E}">
        <p14:creationId xmlns:p14="http://schemas.microsoft.com/office/powerpoint/2010/main" val="23561399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01DFD-D96F-EB4E-9120-4321F6386C7A}"/>
              </a:ext>
            </a:extLst>
          </p:cNvPr>
          <p:cNvSpPr>
            <a:spLocks noGrp="1"/>
          </p:cNvSpPr>
          <p:nvPr>
            <p:ph type="title"/>
          </p:nvPr>
        </p:nvSpPr>
        <p:spPr/>
        <p:txBody>
          <a:bodyPr/>
          <a:lstStyle/>
          <a:p>
            <a:r>
              <a:rPr lang="de-DE" dirty="0" err="1"/>
              <a:t>Jarmuk</a:t>
            </a:r>
            <a:r>
              <a:rPr lang="de-DE" dirty="0"/>
              <a:t>-Tal zwischen Golan-Höhen und Jordanien</a:t>
            </a:r>
          </a:p>
        </p:txBody>
      </p:sp>
      <p:pic>
        <p:nvPicPr>
          <p:cNvPr id="5" name="Inhaltsplatzhalter 4">
            <a:extLst>
              <a:ext uri="{FF2B5EF4-FFF2-40B4-BE49-F238E27FC236}">
                <a16:creationId xmlns:a16="http://schemas.microsoft.com/office/drawing/2014/main" id="{953B4590-15FD-0643-A8F7-BA6928CC5DA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543595"/>
            <a:ext cx="12192000" cy="8124741"/>
          </a:xfrm>
        </p:spPr>
      </p:pic>
    </p:spTree>
    <p:extLst>
      <p:ext uri="{BB962C8B-B14F-4D97-AF65-F5344CB8AC3E}">
        <p14:creationId xmlns:p14="http://schemas.microsoft.com/office/powerpoint/2010/main" val="22775156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94160-2B9E-2049-B898-1C00DCDFA2DD}"/>
              </a:ext>
            </a:extLst>
          </p:cNvPr>
          <p:cNvSpPr>
            <a:spLocks noGrp="1"/>
          </p:cNvSpPr>
          <p:nvPr>
            <p:ph type="title"/>
          </p:nvPr>
        </p:nvSpPr>
        <p:spPr/>
        <p:txBody>
          <a:bodyPr/>
          <a:lstStyle/>
          <a:p>
            <a:r>
              <a:rPr lang="de-DE" dirty="0" err="1"/>
              <a:t>Jesreel</a:t>
            </a:r>
            <a:r>
              <a:rPr lang="de-DE" dirty="0"/>
              <a:t>-Ebene mit dem Berg Tabor im Hintergrund</a:t>
            </a:r>
          </a:p>
        </p:txBody>
      </p:sp>
      <p:pic>
        <p:nvPicPr>
          <p:cNvPr id="7" name="Inhaltsplatzhalter 6">
            <a:extLst>
              <a:ext uri="{FF2B5EF4-FFF2-40B4-BE49-F238E27FC236}">
                <a16:creationId xmlns:a16="http://schemas.microsoft.com/office/drawing/2014/main" id="{0CEC433C-5BDD-E14C-A8B4-2B7074BA5A0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9087" y="543595"/>
            <a:ext cx="12341087" cy="8227391"/>
          </a:xfrm>
        </p:spPr>
      </p:pic>
    </p:spTree>
    <p:extLst>
      <p:ext uri="{BB962C8B-B14F-4D97-AF65-F5344CB8AC3E}">
        <p14:creationId xmlns:p14="http://schemas.microsoft.com/office/powerpoint/2010/main" val="15967181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1BAE-45E4-5F4A-9C33-91AA3850A70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152100-5D93-554A-AFC5-E33EB466A322}"/>
              </a:ext>
            </a:extLst>
          </p:cNvPr>
          <p:cNvSpPr>
            <a:spLocks noGrp="1"/>
          </p:cNvSpPr>
          <p:nvPr>
            <p:ph idx="1"/>
          </p:nvPr>
        </p:nvSpPr>
        <p:spPr/>
        <p:txBody>
          <a:bodyPr/>
          <a:lstStyle/>
          <a:p>
            <a:pPr marL="457200" indent="-457200">
              <a:lnSpc>
                <a:spcPts val="3480"/>
              </a:lnSpc>
              <a:spcAft>
                <a:spcPts val="600"/>
              </a:spcAft>
              <a:buFont typeface="Arial" panose="020B0604020202020204" pitchFamily="34" charset="0"/>
              <a:buChar char="•"/>
            </a:pPr>
            <a:r>
              <a:rPr lang="de-DE" sz="2400" dirty="0"/>
              <a:t>1. Mose 12,1-3: „Und Jahwe sprach zu Abram: ‚</a:t>
            </a:r>
            <a:r>
              <a:rPr lang="de-DE" sz="2400" dirty="0">
                <a:solidFill>
                  <a:srgbClr val="0070C0"/>
                </a:solidFill>
              </a:rPr>
              <a:t>Geh aus deinem Land und aus deiner Verwandtschaft und aus dem Haus deines Vaters in das Land, das ich dir zeigen werde!</a:t>
            </a:r>
            <a:r>
              <a:rPr lang="de-DE" sz="2400" dirty="0"/>
              <a:t> Und ich will dich zu einer großen Nation machen und will dich segnen, und ich will deinen Namen groß machen, und du sollst ein Segen sein! Und ich will segnen, die dich segnen, und wer dir flucht, den werde ich verfluchen; und in dir sollen gesegnet werden alle Geschlechter der Erde!‘“ </a:t>
            </a:r>
          </a:p>
          <a:p>
            <a:pPr marL="457200" indent="-457200">
              <a:lnSpc>
                <a:spcPts val="3480"/>
              </a:lnSpc>
              <a:spcAft>
                <a:spcPts val="600"/>
              </a:spcAft>
              <a:buFont typeface="Arial" panose="020B0604020202020204" pitchFamily="34" charset="0"/>
              <a:buChar char="•"/>
            </a:pPr>
            <a:endParaRPr lang="de-DE" sz="2400" dirty="0"/>
          </a:p>
          <a:p>
            <a:pPr marL="457200" indent="-457200">
              <a:lnSpc>
                <a:spcPts val="3480"/>
              </a:lnSpc>
              <a:spcAft>
                <a:spcPts val="600"/>
              </a:spcAft>
              <a:buFont typeface="Arial" panose="020B0604020202020204" pitchFamily="34" charset="0"/>
              <a:buChar char="•"/>
            </a:pPr>
            <a:r>
              <a:rPr lang="de-DE" sz="2400" dirty="0"/>
              <a:t>1. Mose 15,18: „An jenem Tag </a:t>
            </a:r>
            <a:r>
              <a:rPr lang="de-DE" sz="2400" dirty="0">
                <a:solidFill>
                  <a:srgbClr val="0070C0"/>
                </a:solidFill>
              </a:rPr>
              <a:t>schloss Jahwe einen Bund mit Abram </a:t>
            </a:r>
            <a:r>
              <a:rPr lang="de-DE" sz="2400" dirty="0"/>
              <a:t>und sprach: ‚</a:t>
            </a:r>
            <a:r>
              <a:rPr lang="de-DE" sz="2400" dirty="0">
                <a:solidFill>
                  <a:srgbClr val="0070C0"/>
                </a:solidFill>
              </a:rPr>
              <a:t>Deinen Nachkommen habe ich dieses Land gegeben</a:t>
            </a:r>
            <a:r>
              <a:rPr lang="de-DE" sz="2400" dirty="0"/>
              <a:t>, vom Strom Ägyptens an bis zum großen Strom, dem </a:t>
            </a:r>
            <a:r>
              <a:rPr lang="de-DE" sz="2400" dirty="0" err="1"/>
              <a:t>Euphratstrom</a:t>
            </a:r>
            <a:r>
              <a:rPr lang="de-DE" sz="2400" dirty="0"/>
              <a:t> … </a:t>
            </a:r>
          </a:p>
          <a:p>
            <a:endParaRPr lang="de-DE" sz="2800" dirty="0"/>
          </a:p>
        </p:txBody>
      </p:sp>
    </p:spTree>
    <p:extLst>
      <p:ext uri="{BB962C8B-B14F-4D97-AF65-F5344CB8AC3E}">
        <p14:creationId xmlns:p14="http://schemas.microsoft.com/office/powerpoint/2010/main" val="15028010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C6D38-F76F-6842-8547-3ECB9E0A3218}"/>
              </a:ext>
            </a:extLst>
          </p:cNvPr>
          <p:cNvSpPr>
            <a:spLocks noGrp="1"/>
          </p:cNvSpPr>
          <p:nvPr>
            <p:ph type="title"/>
          </p:nvPr>
        </p:nvSpPr>
        <p:spPr/>
        <p:txBody>
          <a:bodyPr/>
          <a:lstStyle/>
          <a:p>
            <a:r>
              <a:rPr lang="de-DE" sz="2800" dirty="0" err="1"/>
              <a:t>Schaarajim</a:t>
            </a:r>
            <a:r>
              <a:rPr lang="de-DE" sz="2800" dirty="0"/>
              <a:t> (West-Tor) mit </a:t>
            </a:r>
            <a:r>
              <a:rPr lang="de-DE" sz="2800" dirty="0" err="1"/>
              <a:t>Socho</a:t>
            </a:r>
            <a:r>
              <a:rPr lang="de-DE" sz="2800" dirty="0"/>
              <a:t> und </a:t>
            </a:r>
            <a:r>
              <a:rPr lang="de-DE" sz="2800" dirty="0" err="1"/>
              <a:t>Aseka</a:t>
            </a:r>
            <a:r>
              <a:rPr lang="de-DE" sz="2800" dirty="0"/>
              <a:t> im Hintergrund</a:t>
            </a:r>
          </a:p>
        </p:txBody>
      </p:sp>
      <p:pic>
        <p:nvPicPr>
          <p:cNvPr id="13" name="Inhaltsplatzhalter 12">
            <a:extLst>
              <a:ext uri="{FF2B5EF4-FFF2-40B4-BE49-F238E27FC236}">
                <a16:creationId xmlns:a16="http://schemas.microsoft.com/office/drawing/2014/main" id="{F6411795-A6DE-4B46-92A9-E239713EC11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543595"/>
            <a:ext cx="12384064" cy="8250732"/>
          </a:xfrm>
        </p:spPr>
      </p:pic>
    </p:spTree>
    <p:extLst>
      <p:ext uri="{BB962C8B-B14F-4D97-AF65-F5344CB8AC3E}">
        <p14:creationId xmlns:p14="http://schemas.microsoft.com/office/powerpoint/2010/main" val="27066708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5088E-57BE-0C4C-A379-69B80D2140CF}"/>
              </a:ext>
            </a:extLst>
          </p:cNvPr>
          <p:cNvSpPr>
            <a:spLocks noGrp="1"/>
          </p:cNvSpPr>
          <p:nvPr>
            <p:ph type="title"/>
          </p:nvPr>
        </p:nvSpPr>
        <p:spPr/>
        <p:txBody>
          <a:bodyPr/>
          <a:lstStyle/>
          <a:p>
            <a:r>
              <a:rPr lang="de-DE" sz="2800" dirty="0"/>
              <a:t>„Weg der Patriarchen“ zwischen Hebron und Bethlehem (C-Gebiet)</a:t>
            </a:r>
          </a:p>
        </p:txBody>
      </p:sp>
      <p:pic>
        <p:nvPicPr>
          <p:cNvPr id="5" name="Inhaltsplatzhalter 4">
            <a:extLst>
              <a:ext uri="{FF2B5EF4-FFF2-40B4-BE49-F238E27FC236}">
                <a16:creationId xmlns:a16="http://schemas.microsoft.com/office/drawing/2014/main" id="{5FD38135-0A37-CE42-B332-9BF6888459F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543595"/>
            <a:ext cx="12192000" cy="9143999"/>
          </a:xfrm>
        </p:spPr>
      </p:pic>
    </p:spTree>
    <p:extLst>
      <p:ext uri="{BB962C8B-B14F-4D97-AF65-F5344CB8AC3E}">
        <p14:creationId xmlns:p14="http://schemas.microsoft.com/office/powerpoint/2010/main" val="105993119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15BF7-C31A-7047-9ACB-4C2BBE7856ED}"/>
              </a:ext>
            </a:extLst>
          </p:cNvPr>
          <p:cNvSpPr>
            <a:spLocks noGrp="1"/>
          </p:cNvSpPr>
          <p:nvPr>
            <p:ph type="title"/>
          </p:nvPr>
        </p:nvSpPr>
        <p:spPr/>
        <p:txBody>
          <a:bodyPr/>
          <a:lstStyle/>
          <a:p>
            <a:r>
              <a:rPr lang="de-DE" dirty="0"/>
              <a:t>„Siedlungen“ zwischen Hebron und </a:t>
            </a:r>
            <a:r>
              <a:rPr lang="de-DE" dirty="0" err="1"/>
              <a:t>Bethelem</a:t>
            </a:r>
            <a:r>
              <a:rPr lang="de-DE" dirty="0"/>
              <a:t> (C-Gebiet)</a:t>
            </a:r>
          </a:p>
        </p:txBody>
      </p:sp>
      <p:pic>
        <p:nvPicPr>
          <p:cNvPr id="7" name="Inhaltsplatzhalter 6">
            <a:extLst>
              <a:ext uri="{FF2B5EF4-FFF2-40B4-BE49-F238E27FC236}">
                <a16:creationId xmlns:a16="http://schemas.microsoft.com/office/drawing/2014/main" id="{1D52D45D-489F-FF4B-9EC3-AF46E3FC507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543595"/>
            <a:ext cx="12191999" cy="8128000"/>
          </a:xfrm>
        </p:spPr>
      </p:pic>
    </p:spTree>
    <p:extLst>
      <p:ext uri="{BB962C8B-B14F-4D97-AF65-F5344CB8AC3E}">
        <p14:creationId xmlns:p14="http://schemas.microsoft.com/office/powerpoint/2010/main" val="49197758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ADD94-D408-084A-8E8C-DFABD2FFDFB0}"/>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13452D18-5095-8E4E-976E-8C6D51C6D81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706119"/>
            <a:ext cx="12192000" cy="9144000"/>
          </a:xfrm>
        </p:spPr>
      </p:pic>
    </p:spTree>
    <p:extLst>
      <p:ext uri="{BB962C8B-B14F-4D97-AF65-F5344CB8AC3E}">
        <p14:creationId xmlns:p14="http://schemas.microsoft.com/office/powerpoint/2010/main" val="426298012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6FA0D-1BC8-BB49-9CE3-8C227D18E1BC}"/>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77459AEB-F39C-9342-B710-B852F34A1AF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161774"/>
            <a:ext cx="12192000" cy="8123764"/>
          </a:xfrm>
        </p:spPr>
      </p:pic>
    </p:spTree>
    <p:extLst>
      <p:ext uri="{BB962C8B-B14F-4D97-AF65-F5344CB8AC3E}">
        <p14:creationId xmlns:p14="http://schemas.microsoft.com/office/powerpoint/2010/main" val="12253654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33104-63CC-9D40-BC37-0F3483E22A7C}"/>
              </a:ext>
            </a:extLst>
          </p:cNvPr>
          <p:cNvSpPr>
            <a:spLocks noGrp="1"/>
          </p:cNvSpPr>
          <p:nvPr>
            <p:ph type="title"/>
          </p:nvPr>
        </p:nvSpPr>
        <p:spPr/>
        <p:txBody>
          <a:bodyPr/>
          <a:lstStyle/>
          <a:p>
            <a:r>
              <a:rPr lang="de-DE" dirty="0"/>
              <a:t>Jerusalem </a:t>
            </a:r>
            <a:r>
              <a:rPr lang="de-DE"/>
              <a:t>bei Nacht</a:t>
            </a:r>
          </a:p>
        </p:txBody>
      </p:sp>
      <p:pic>
        <p:nvPicPr>
          <p:cNvPr id="5" name="Inhaltsplatzhalter 4">
            <a:extLst>
              <a:ext uri="{FF2B5EF4-FFF2-40B4-BE49-F238E27FC236}">
                <a16:creationId xmlns:a16="http://schemas.microsoft.com/office/drawing/2014/main" id="{5D50BD57-ED43-354B-B03F-2014DCCDD19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25277" y="1076638"/>
            <a:ext cx="15440753" cy="4515191"/>
          </a:xfrm>
        </p:spPr>
      </p:pic>
    </p:spTree>
    <p:extLst>
      <p:ext uri="{BB962C8B-B14F-4D97-AF65-F5344CB8AC3E}">
        <p14:creationId xmlns:p14="http://schemas.microsoft.com/office/powerpoint/2010/main" val="23269976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72AB3-0A4B-044E-8E17-B3C37C58309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BFCB223-B17A-9E42-A5BF-C9BCC6963A6B}"/>
              </a:ext>
            </a:extLst>
          </p:cNvPr>
          <p:cNvSpPr>
            <a:spLocks noGrp="1"/>
          </p:cNvSpPr>
          <p:nvPr>
            <p:ph idx="1"/>
          </p:nvPr>
        </p:nvSpPr>
        <p:spPr>
          <a:xfrm>
            <a:off x="442019" y="803672"/>
            <a:ext cx="11595199" cy="5196436"/>
          </a:xfrm>
        </p:spPr>
        <p:txBody>
          <a:bodyPr/>
          <a:lstStyle/>
          <a:p>
            <a:pPr marL="457200" indent="-457200">
              <a:lnSpc>
                <a:spcPts val="3560"/>
              </a:lnSpc>
              <a:buFont typeface="Arial" panose="020B0604020202020204" pitchFamily="34" charset="0"/>
              <a:buChar char="•"/>
            </a:pPr>
            <a:r>
              <a:rPr lang="de-DE" sz="2800" dirty="0"/>
              <a:t>1. Mose 17,8.13: „Und ich werde dir und deinen Nachkommen nach dir </a:t>
            </a:r>
            <a:r>
              <a:rPr lang="de-DE" sz="2800" dirty="0">
                <a:solidFill>
                  <a:srgbClr val="0070C0"/>
                </a:solidFill>
              </a:rPr>
              <a:t>das Land deiner </a:t>
            </a:r>
            <a:r>
              <a:rPr lang="de-DE" sz="2800" dirty="0" err="1">
                <a:solidFill>
                  <a:srgbClr val="0070C0"/>
                </a:solidFill>
              </a:rPr>
              <a:t>Fremdlingschaft</a:t>
            </a:r>
            <a:r>
              <a:rPr lang="de-DE" sz="2800" dirty="0">
                <a:solidFill>
                  <a:srgbClr val="0070C0"/>
                </a:solidFill>
              </a:rPr>
              <a:t> </a:t>
            </a:r>
            <a:r>
              <a:rPr lang="de-DE" sz="2800" dirty="0"/>
              <a:t>geben, das ganze Land Kanaan, </a:t>
            </a:r>
            <a:r>
              <a:rPr lang="de-DE" sz="2800" dirty="0">
                <a:solidFill>
                  <a:srgbClr val="0070C0"/>
                </a:solidFill>
              </a:rPr>
              <a:t>zum ewigen Besitz</a:t>
            </a:r>
            <a:r>
              <a:rPr lang="de-DE" sz="2800" dirty="0"/>
              <a:t>, und ich werde ihnen Gott sein… </a:t>
            </a:r>
            <a:r>
              <a:rPr lang="de-CH" sz="2800" dirty="0"/>
              <a:t>Beschnitten soll werden alles Gesinde, was dir im Hause geboren oder was gekauft ist. Und so soll mein Bund an eurem Fleisch </a:t>
            </a:r>
            <a:r>
              <a:rPr lang="de-CH" sz="2800" dirty="0">
                <a:solidFill>
                  <a:srgbClr val="0070C0"/>
                </a:solidFill>
              </a:rPr>
              <a:t>zu einem ewigen Bund </a:t>
            </a:r>
            <a:r>
              <a:rPr lang="de-CH" sz="2800" dirty="0"/>
              <a:t>werden.</a:t>
            </a:r>
            <a:r>
              <a:rPr lang="de-DE" sz="2800" dirty="0"/>
              <a:t>“</a:t>
            </a:r>
            <a:br>
              <a:rPr lang="de-DE" sz="2800" dirty="0"/>
            </a:br>
            <a:endParaRPr lang="de-DE" sz="2800" dirty="0"/>
          </a:p>
          <a:p>
            <a:pPr marL="457200" indent="-457200">
              <a:lnSpc>
                <a:spcPts val="3560"/>
              </a:lnSpc>
              <a:buFont typeface="Arial" panose="020B0604020202020204" pitchFamily="34" charset="0"/>
              <a:buChar char="•"/>
            </a:pPr>
            <a:r>
              <a:rPr lang="de-DE" sz="2800" dirty="0"/>
              <a:t>1. Mose 48:4: „Und sprach zu mir [Jakob]: ‚Siehe, ich will dich frucht-bar machen und dich vermehren, </a:t>
            </a:r>
            <a:r>
              <a:rPr lang="de-DE" sz="2800" dirty="0">
                <a:solidFill>
                  <a:srgbClr val="0070C0"/>
                </a:solidFill>
              </a:rPr>
              <a:t>und ich will </a:t>
            </a:r>
            <a:r>
              <a:rPr lang="de-DE" sz="2800" dirty="0"/>
              <a:t>dich zu einer Schar von Völkern machen und </a:t>
            </a:r>
            <a:r>
              <a:rPr lang="de-DE" sz="2800" dirty="0">
                <a:solidFill>
                  <a:srgbClr val="0070C0"/>
                </a:solidFill>
              </a:rPr>
              <a:t>dieses Land deiner Nachkommenschaft nach dir zum ewigen Besitz geben</a:t>
            </a:r>
            <a:r>
              <a:rPr lang="de-DE" sz="2800" dirty="0"/>
              <a:t>.‘“</a:t>
            </a:r>
          </a:p>
        </p:txBody>
      </p:sp>
    </p:spTree>
    <p:extLst>
      <p:ext uri="{BB962C8B-B14F-4D97-AF65-F5344CB8AC3E}">
        <p14:creationId xmlns:p14="http://schemas.microsoft.com/office/powerpoint/2010/main" val="29644018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51745-3D41-EA4F-97A5-092F28EF499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55109BF-0040-7546-AEF2-C206A634349A}"/>
              </a:ext>
            </a:extLst>
          </p:cNvPr>
          <p:cNvSpPr>
            <a:spLocks noGrp="1"/>
          </p:cNvSpPr>
          <p:nvPr>
            <p:ph idx="1"/>
          </p:nvPr>
        </p:nvSpPr>
        <p:spPr>
          <a:xfrm>
            <a:off x="281354" y="803672"/>
            <a:ext cx="11755865" cy="4987528"/>
          </a:xfrm>
        </p:spPr>
        <p:txBody>
          <a:bodyPr/>
          <a:lstStyle/>
          <a:p>
            <a:pPr marL="457200" indent="-457200">
              <a:lnSpc>
                <a:spcPts val="3660"/>
              </a:lnSpc>
              <a:spcBef>
                <a:spcPts val="1903"/>
              </a:spcBef>
              <a:spcAft>
                <a:spcPts val="1800"/>
              </a:spcAft>
              <a:buFont typeface="Arial" panose="020B0604020202020204" pitchFamily="34" charset="0"/>
              <a:buChar char="•"/>
            </a:pPr>
            <a:r>
              <a:rPr lang="de-DE" sz="2800" dirty="0"/>
              <a:t>2. Mose 6,4: „</a:t>
            </a:r>
            <a:r>
              <a:rPr lang="de-DE" sz="2800" dirty="0">
                <a:solidFill>
                  <a:srgbClr val="0070C0"/>
                </a:solidFill>
              </a:rPr>
              <a:t>Auch habe ich meinen Bund mit ihnen aufgerichtet, ihnen das Land Kanaan zu geben</a:t>
            </a:r>
            <a:r>
              <a:rPr lang="de-DE" sz="2800" dirty="0"/>
              <a:t>, das </a:t>
            </a:r>
            <a:r>
              <a:rPr lang="de-DE" sz="2800" dirty="0">
                <a:solidFill>
                  <a:srgbClr val="0070C0"/>
                </a:solidFill>
              </a:rPr>
              <a:t>Land ihrer </a:t>
            </a:r>
            <a:r>
              <a:rPr lang="de-DE" sz="2800" dirty="0" err="1">
                <a:solidFill>
                  <a:srgbClr val="0070C0"/>
                </a:solidFill>
              </a:rPr>
              <a:t>Fremdlingschaft</a:t>
            </a:r>
            <a:r>
              <a:rPr lang="de-DE" sz="2800" dirty="0"/>
              <a:t>, in dem sie sich als Fremdlinge aufgehalten haben.“ </a:t>
            </a:r>
          </a:p>
          <a:p>
            <a:pPr marL="457200" indent="-457200">
              <a:lnSpc>
                <a:spcPts val="3660"/>
              </a:lnSpc>
              <a:spcBef>
                <a:spcPts val="1903"/>
              </a:spcBef>
              <a:spcAft>
                <a:spcPts val="1800"/>
              </a:spcAft>
              <a:buFont typeface="Arial" panose="020B0604020202020204" pitchFamily="34" charset="0"/>
              <a:buChar char="•"/>
            </a:pPr>
            <a:r>
              <a:rPr lang="de-DE" sz="2800" dirty="0"/>
              <a:t>3. Mose 26,44: „Aber selbst auch dann, wenn sie in dem Land ihrer Feinde sind, </a:t>
            </a:r>
            <a:r>
              <a:rPr lang="de-DE" sz="2800" dirty="0">
                <a:solidFill>
                  <a:srgbClr val="0070C0"/>
                </a:solidFill>
              </a:rPr>
              <a:t>werde ich sie nicht verwerfen und sie nicht verabscheuen, ein Ende mit ihnen zu machen, meinen Bund mit ihnen ungültig zu machen</a:t>
            </a:r>
            <a:r>
              <a:rPr lang="de-DE" sz="2800" dirty="0"/>
              <a:t>; </a:t>
            </a:r>
            <a:r>
              <a:rPr lang="de-DE" sz="2800" dirty="0">
                <a:solidFill>
                  <a:srgbClr val="0070C0"/>
                </a:solidFill>
              </a:rPr>
              <a:t>denn ich bin Jahwe, ihr Gott</a:t>
            </a:r>
            <a:r>
              <a:rPr lang="de-DE" sz="2800" dirty="0"/>
              <a:t>.“</a:t>
            </a:r>
          </a:p>
          <a:p>
            <a:pPr marL="457200" indent="-457200">
              <a:lnSpc>
                <a:spcPts val="3660"/>
              </a:lnSpc>
              <a:spcBef>
                <a:spcPts val="1903"/>
              </a:spcBef>
              <a:spcAft>
                <a:spcPts val="1800"/>
              </a:spcAft>
              <a:buFont typeface="Arial" panose="020B0604020202020204" pitchFamily="34" charset="0"/>
              <a:buChar char="•"/>
            </a:pPr>
            <a:r>
              <a:rPr lang="de-DE" sz="2800" dirty="0"/>
              <a:t>Jahwe ist „</a:t>
            </a:r>
            <a:r>
              <a:rPr lang="de-DE" sz="2800" dirty="0">
                <a:solidFill>
                  <a:srgbClr val="0070C0"/>
                </a:solidFill>
              </a:rPr>
              <a:t>der Heilige Israels</a:t>
            </a:r>
            <a:r>
              <a:rPr lang="de-DE" sz="2800" dirty="0"/>
              <a:t>“ (vgl. Jesaja – 25-mal).</a:t>
            </a:r>
          </a:p>
        </p:txBody>
      </p:sp>
    </p:spTree>
    <p:extLst>
      <p:ext uri="{BB962C8B-B14F-4D97-AF65-F5344CB8AC3E}">
        <p14:creationId xmlns:p14="http://schemas.microsoft.com/office/powerpoint/2010/main" val="6460671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2ADA-EB29-6641-81CF-E10F53A38A47}"/>
              </a:ext>
            </a:extLst>
          </p:cNvPr>
          <p:cNvSpPr>
            <a:spLocks noGrp="1"/>
          </p:cNvSpPr>
          <p:nvPr>
            <p:ph type="title"/>
          </p:nvPr>
        </p:nvSpPr>
        <p:spPr/>
        <p:txBody>
          <a:bodyPr/>
          <a:lstStyle/>
          <a:p>
            <a:r>
              <a:rPr lang="de-DE" dirty="0"/>
              <a:t>Gliederung</a:t>
            </a:r>
          </a:p>
        </p:txBody>
      </p:sp>
      <p:sp>
        <p:nvSpPr>
          <p:cNvPr id="4" name="Inhaltsplatzhalter 3">
            <a:extLst>
              <a:ext uri="{FF2B5EF4-FFF2-40B4-BE49-F238E27FC236}">
                <a16:creationId xmlns:a16="http://schemas.microsoft.com/office/drawing/2014/main" id="{3A15D6C5-1F3F-EB4F-8D2C-4672D7BBD095}"/>
              </a:ext>
            </a:extLst>
          </p:cNvPr>
          <p:cNvSpPr>
            <a:spLocks noGrp="1"/>
          </p:cNvSpPr>
          <p:nvPr>
            <p:ph idx="1"/>
          </p:nvPr>
        </p:nvSpPr>
        <p:spPr/>
        <p:txBody>
          <a:bodyPr/>
          <a:lstStyle/>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pPr marL="0" indent="0" algn="ctr"/>
            <a:r>
              <a:rPr lang="de-DE" dirty="0"/>
              <a:t>2. Die von den Propheten verheißene Rückführung</a:t>
            </a:r>
          </a:p>
        </p:txBody>
      </p:sp>
    </p:spTree>
    <p:extLst>
      <p:ext uri="{BB962C8B-B14F-4D97-AF65-F5344CB8AC3E}">
        <p14:creationId xmlns:p14="http://schemas.microsoft.com/office/powerpoint/2010/main" val="16560791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B8226-B0CD-7748-AE1A-73009F251035}"/>
              </a:ext>
            </a:extLst>
          </p:cNvPr>
          <p:cNvSpPr>
            <a:spLocks noGrp="1"/>
          </p:cNvSpPr>
          <p:nvPr>
            <p:ph type="title"/>
          </p:nvPr>
        </p:nvSpPr>
        <p:spPr>
          <a:xfrm>
            <a:off x="729464" y="25673"/>
            <a:ext cx="11309243" cy="508583"/>
          </a:xfrm>
        </p:spPr>
        <p:txBody>
          <a:bodyPr/>
          <a:lstStyle/>
          <a:p>
            <a:r>
              <a:rPr lang="de-DE" dirty="0"/>
              <a:t>Ein ewiger Bund</a:t>
            </a:r>
          </a:p>
        </p:txBody>
      </p:sp>
      <p:sp>
        <p:nvSpPr>
          <p:cNvPr id="3" name="Inhaltsplatzhalter 2">
            <a:extLst>
              <a:ext uri="{FF2B5EF4-FFF2-40B4-BE49-F238E27FC236}">
                <a16:creationId xmlns:a16="http://schemas.microsoft.com/office/drawing/2014/main" id="{004CC233-1AB8-6542-8893-FE05278B848F}"/>
              </a:ext>
            </a:extLst>
          </p:cNvPr>
          <p:cNvSpPr>
            <a:spLocks noGrp="1"/>
          </p:cNvSpPr>
          <p:nvPr>
            <p:ph idx="1"/>
          </p:nvPr>
        </p:nvSpPr>
        <p:spPr>
          <a:xfrm>
            <a:off x="357352" y="803672"/>
            <a:ext cx="11679867" cy="5166204"/>
          </a:xfrm>
        </p:spPr>
        <p:txBody>
          <a:bodyPr/>
          <a:lstStyle/>
          <a:p>
            <a:pPr>
              <a:lnSpc>
                <a:spcPts val="3580"/>
              </a:lnSpc>
              <a:spcBef>
                <a:spcPts val="1303"/>
              </a:spcBef>
              <a:spcAft>
                <a:spcPts val="1800"/>
              </a:spcAft>
              <a:buFont typeface="Arial" panose="020B0604020202020204" pitchFamily="34" charset="0"/>
              <a:buChar char="•"/>
            </a:pPr>
            <a:r>
              <a:rPr lang="de-DE" sz="2800" dirty="0" err="1"/>
              <a:t>Jes</a:t>
            </a:r>
            <a:r>
              <a:rPr lang="de-DE" sz="2800" dirty="0"/>
              <a:t> 24,5: „Und die Erde ist entweiht worden unter ihren Bewohnern. Denn </a:t>
            </a:r>
            <a:r>
              <a:rPr lang="de-DE" sz="2800" dirty="0">
                <a:solidFill>
                  <a:srgbClr val="0070C0"/>
                </a:solidFill>
              </a:rPr>
              <a:t>sie haben die Gesetze übertreten, die Ordnungen überschritten, den ewigen Bund gebrochen</a:t>
            </a:r>
            <a:r>
              <a:rPr lang="de-DE" sz="2800" dirty="0"/>
              <a:t>!“ </a:t>
            </a:r>
          </a:p>
          <a:p>
            <a:pPr>
              <a:lnSpc>
                <a:spcPts val="3580"/>
              </a:lnSpc>
              <a:spcBef>
                <a:spcPts val="1303"/>
              </a:spcBef>
              <a:spcAft>
                <a:spcPts val="1800"/>
              </a:spcAft>
              <a:buFont typeface="Arial" panose="020B0604020202020204" pitchFamily="34" charset="0"/>
              <a:buChar char="•"/>
            </a:pPr>
            <a:r>
              <a:rPr lang="de-DE" sz="2800" dirty="0" err="1"/>
              <a:t>Jes</a:t>
            </a:r>
            <a:r>
              <a:rPr lang="de-DE" sz="2800" dirty="0"/>
              <a:t> 55,3: „Neigt euer Ohr und kommt zu mir! Hört, und eure Seele wird leben! Und </a:t>
            </a:r>
            <a:r>
              <a:rPr lang="de-DE" sz="2800" dirty="0">
                <a:solidFill>
                  <a:srgbClr val="0070C0"/>
                </a:solidFill>
              </a:rPr>
              <a:t>ich will einen ewigen Bund mit euch schließen</a:t>
            </a:r>
            <a:r>
              <a:rPr lang="de-DE" sz="2800" dirty="0"/>
              <a:t>, nach den zuverlässigen Gnadenerweisen an David.“ </a:t>
            </a:r>
          </a:p>
          <a:p>
            <a:pPr>
              <a:lnSpc>
                <a:spcPts val="3580"/>
              </a:lnSpc>
              <a:spcBef>
                <a:spcPts val="1303"/>
              </a:spcBef>
              <a:spcAft>
                <a:spcPts val="1800"/>
              </a:spcAft>
              <a:buFont typeface="Arial" panose="020B0604020202020204" pitchFamily="34" charset="0"/>
              <a:buChar char="•"/>
            </a:pPr>
            <a:r>
              <a:rPr lang="de-DE" sz="2800" dirty="0" err="1"/>
              <a:t>Jes</a:t>
            </a:r>
            <a:r>
              <a:rPr lang="de-DE" sz="2800" dirty="0"/>
              <a:t> 61,8: „Denn ich, Jahwe, liebe das Recht, ich hasse den Raub mitsamt dem Unrecht. Und ich werde ihnen ihren Lohn in Treue geben </a:t>
            </a:r>
            <a:r>
              <a:rPr lang="de-DE" sz="2800" dirty="0">
                <a:solidFill>
                  <a:srgbClr val="0070C0"/>
                </a:solidFill>
              </a:rPr>
              <a:t>und einen ewigen Bund mit ihnen schließen</a:t>
            </a:r>
            <a:r>
              <a:rPr lang="de-DE" sz="2800" dirty="0"/>
              <a:t>.“</a:t>
            </a:r>
          </a:p>
        </p:txBody>
      </p:sp>
    </p:spTree>
    <p:extLst>
      <p:ext uri="{BB962C8B-B14F-4D97-AF65-F5344CB8AC3E}">
        <p14:creationId xmlns:p14="http://schemas.microsoft.com/office/powerpoint/2010/main" val="247315960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sign">
  <a:themeElements>
    <a:clrScheme name="">
      <a:dk1>
        <a:srgbClr val="000000"/>
      </a:dk1>
      <a:lt1>
        <a:srgbClr val="FFFFFF"/>
      </a:lt1>
      <a:dk2>
        <a:srgbClr val="000000"/>
      </a:dk2>
      <a:lt2>
        <a:srgbClr val="808080"/>
      </a:lt2>
      <a:accent1>
        <a:srgbClr val="004174"/>
      </a:accent1>
      <a:accent2>
        <a:srgbClr val="333399"/>
      </a:accent2>
      <a:accent3>
        <a:srgbClr val="FFFFFF"/>
      </a:accent3>
      <a:accent4>
        <a:srgbClr val="000000"/>
      </a:accent4>
      <a:accent5>
        <a:srgbClr val="AAB0BC"/>
      </a:accent5>
      <a:accent6>
        <a:srgbClr val="2D2D8A"/>
      </a:accent6>
      <a:hlink>
        <a:srgbClr val="009999"/>
      </a:hlink>
      <a:folHlink>
        <a:srgbClr val="99CC00"/>
      </a:folHlink>
    </a:clrScheme>
    <a:fontScheme name="Title &amp; Bullets">
      <a:majorFont>
        <a:latin typeface="Frutiger Next Pro Light"/>
        <a:ea typeface=".Aqua かな"/>
        <a:cs typeface=".Aqua かな"/>
      </a:majorFont>
      <a:minorFont>
        <a:latin typeface="Frutiger Next Pro Light"/>
        <a:ea typeface=".Aqua かな"/>
        <a:cs typeface=".Aqua かな"/>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00"/>
            </a:solidFill>
            <a:effectLst/>
            <a:latin typeface="Frutiger Next Pro Light" charset="0"/>
            <a:ea typeface=".Aqua かな" charset="0"/>
            <a:cs typeface=".Aqua かな" charset="0"/>
            <a:sym typeface="Frutiger Next Pro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00"/>
            </a:solidFill>
            <a:effectLst/>
            <a:latin typeface="Frutiger Next Pro Light" charset="0"/>
            <a:ea typeface=".Aqua かな" charset="0"/>
            <a:cs typeface=".Aqua かな" charset="0"/>
            <a:sym typeface="Frutiger Next Pro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Zungenredner_1.Kor 12–14_Thiessen</Template>
  <TotalTime>0</TotalTime>
  <Words>1365</Words>
  <Application>Microsoft Macintosh PowerPoint</Application>
  <PresentationFormat>Breitbild</PresentationFormat>
  <Paragraphs>121</Paragraphs>
  <Slides>55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55</vt:i4>
      </vt:variant>
    </vt:vector>
  </HeadingPairs>
  <TitlesOfParts>
    <vt:vector size="59" baseType="lpstr">
      <vt:lpstr>Arial</vt:lpstr>
      <vt:lpstr>Calibri</vt:lpstr>
      <vt:lpstr>Frutiger Next Pro Light</vt:lpstr>
      <vt:lpstr>Design</vt:lpstr>
      <vt:lpstr>   Die göttliche Landverheißung an Israel, der moderne Staat Israel und das „Palästinenser-Problem“ </vt:lpstr>
      <vt:lpstr>Jacob Thiessen, Auf Jesu Spuren im Heiligen Land. Ein historischer und theologischer Reisebegleiter, Ansbach: Logos Editions, Juni 2018, 224 Seiten, Euro 19.95/CHF 24.90</vt:lpstr>
      <vt:lpstr>Gliederung</vt:lpstr>
      <vt:lpstr>PowerPoint-Präsentation</vt:lpstr>
      <vt:lpstr>PowerPoint-Präsentation</vt:lpstr>
      <vt:lpstr>PowerPoint-Präsentation</vt:lpstr>
      <vt:lpstr>PowerPoint-Präsentation</vt:lpstr>
      <vt:lpstr>Gliederung</vt:lpstr>
      <vt:lpstr>Ein ewiger Bund</vt:lpstr>
      <vt:lpstr>Trümmerstätten werden wieder aufgerichtet</vt:lpstr>
      <vt:lpstr>Ausländer schließen sich an</vt:lpstr>
      <vt:lpstr>Ausländer schließen sich an</vt:lpstr>
      <vt:lpstr>Israel wird ein Segen sein</vt:lpstr>
      <vt:lpstr>Die Totengebeine werden lebendig</vt:lpstr>
      <vt:lpstr>Die Totengebeine werden lebendig</vt:lpstr>
      <vt:lpstr> </vt:lpstr>
      <vt:lpstr>PowerPoint-Präsentation</vt:lpstr>
      <vt:lpstr>Paulus im Römerbrief</vt:lpstr>
      <vt:lpstr>Jesus zur „Wiedergeburt“ Israels</vt:lpstr>
      <vt:lpstr>PowerPoint-Präsentation</vt:lpstr>
      <vt:lpstr>Unabhängigkeitserklärung Israels 1948</vt:lpstr>
      <vt:lpstr>Ben Gurions Aussage über den modernen Staat Israel</vt:lpstr>
      <vt:lpstr>Jesus zur „Wiedergeburt“ Israels</vt:lpstr>
      <vt:lpstr>PowerPoint-Präsentation</vt:lpstr>
      <vt:lpstr>Religion in Israel  Im „C-Gebiet“ in der Westbank leben zudem 900 000 jüdische „Siedler“</vt:lpstr>
      <vt:lpstr>Einwohnerzahlen und wirtschaftliche Situation</vt:lpstr>
      <vt:lpstr>Britisches Mandat  ab 1919  Jüdische „Alijah“ (Einwanderung) in das Land  1. Alijah: 1882–1903 (ca. 25 000). 2. Alijah: 1904–1914 (ca. 40 000). 3. Alijah: 1919–1923 (ca. 35 000). 4. Alijah: 1924–1927 (67 000). </vt:lpstr>
      <vt:lpstr>PowerPoint-Präsentation</vt:lpstr>
      <vt:lpstr>Verbleibendes britisches Mandatsgebiet nach 1923  (Zusagen an Juden und Araber)</vt:lpstr>
      <vt:lpstr>Teilungsplan 1937  Die Araber im Land lehnen ab.  Übrigens spricht der Koran das „Heilige Land“ den Juden zu (vgl. z. B. Sure 5,20f.; 10,94; 14,4-16; 21,72ff.; 24,56; 26,58; vgl. dazu auch u. a. Michael Wolffsohn, Wem gehört das Heilige Land? Wie Wurzeln des Streits zwischen Juden und Arabern, München: Piper, 14. Aufl. 2018, S. 43–47).  Sure 10,94: „Wir hatten den Kindern Israels eine dauerhafte Wohnung [im Land Kanaan] bereitet.“</vt:lpstr>
      <vt:lpstr>UN-Teilungsplan 1947  Israel stimmt zu, die Araber lehnen ab.  Folge: Unabhängigkeitskrieg (1948/49)</vt:lpstr>
      <vt:lpstr>Unabhängigkeitskrieg 1948/49  Jordanien erobert die Westbank und Ost-Jerusalem (statt den „Palästinensern“ zu helfen).  Viele „Palästinenser“ fliehen u. a. nach Jordanien; über 600 000 Juden müssen aus arabischen Ländern fliehen.  Waffenstillstandslinie von 1949 = „Grüne Linie“.</vt:lpstr>
      <vt:lpstr>Sechstagekrieg 1967 Israel erobert den Gazastreifen, den Sinai (Ägypten), die Westbank, Ost-Jerusalem (Jordanien) und den Golan (Syrien – Annexion des Golan 1981).  PLO (1964 begründet) will Israel vernichten.  1977: Sieg der Likud-Partei (1948 als Cherut-/Freiheits-Partei begründet) – Menachem Begin.  Jüdische „Siedlungen“ im „besetzten“ Gebiet (C-Gebiet).  1981: Jerusalem als „unteilbaren Hauptstadt“ Israels.</vt:lpstr>
      <vt:lpstr>Oslo-Abkommen  Prinzipienerklärung über die (vorübergehende) palästinensischer Selbstverwaltung im „Westjordanland“ (1993).  Aufteilung der Westbank in A-, B- und C-Gebiete (1995 – „Oslo II“).  04.11.1995: Ermordung Jitzchak Rabins.  Erste Regierung von B. Netanyahu (Likud) nach den Wahlen vom 29.05.1996 (bis 1999).</vt:lpstr>
      <vt:lpstr>25. Juni 2000:  Absichtserklärung zwischen Barak (Israel – IAP) und Arafat (scheitert u. a. an Ost-Jerusalem und den „Siedlungen“).  06.02.2001: A. Scharon (Likud) wird Ministerpräsident.  04.01.2006: A. Olmert (Kadima) wird Ministerpräsident.  31.03.2009:  B. Netanyahu (Likud) wird erneut Ministerpräsident.  Heute: Ca. 900 000 jüdische „Siedler“ im „C-Gebiet“.</vt:lpstr>
      <vt:lpstr>PowerPoint-Präsentation</vt:lpstr>
      <vt:lpstr>http://www.federation.org.il – aktuelle Initiative</vt:lpstr>
      <vt:lpstr>Jesaja 66,8-12</vt:lpstr>
      <vt:lpstr>PowerPoint-Präsentation</vt:lpstr>
      <vt:lpstr>PowerPoint-Präsentation</vt:lpstr>
      <vt:lpstr>PowerPoint-Präsentation</vt:lpstr>
      <vt:lpstr>Bach Zin beim Grab von David Ben Gurion im Negev</vt:lpstr>
      <vt:lpstr>Westlich von Mazada auf der Südseite des Toten Meeres</vt:lpstr>
      <vt:lpstr>Mazada mit Blick auf die Südseite des Toten Meeres</vt:lpstr>
      <vt:lpstr>Ein Feschcha/Einot Zukim (vgl. Hes 47; Jes 35)</vt:lpstr>
      <vt:lpstr>Nordseite des Sees Genezareth vom „Berg der Seligpreisungen“</vt:lpstr>
      <vt:lpstr>PowerPoint-Präsentation</vt:lpstr>
      <vt:lpstr>Jarmuk-Tal zwischen Golan-Höhen und Jordanien</vt:lpstr>
      <vt:lpstr>Jesreel-Ebene mit dem Berg Tabor im Hintergrund</vt:lpstr>
      <vt:lpstr>Schaarajim (West-Tor) mit Socho und Aseka im Hintergrund</vt:lpstr>
      <vt:lpstr>„Weg der Patriarchen“ zwischen Hebron und Bethlehem (C-Gebiet)</vt:lpstr>
      <vt:lpstr>„Siedlungen“ zwischen Hebron und Bethelem (C-Gebiet)</vt:lpstr>
      <vt:lpstr>PowerPoint-Präsentation</vt:lpstr>
      <vt:lpstr>PowerPoint-Präsentation</vt:lpstr>
      <vt:lpstr>Jerusalem bei Nacht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Israel-Präsentation </dc:title>
  <dc:creator>Jacob Thiessen</dc:creator>
  <cp:lastModifiedBy>Jacob Thiessen</cp:lastModifiedBy>
  <cp:revision>313</cp:revision>
  <cp:lastPrinted>2019-10-17T13:01:45Z</cp:lastPrinted>
  <dcterms:created xsi:type="dcterms:W3CDTF">2018-06-09T17:46:26Z</dcterms:created>
  <dcterms:modified xsi:type="dcterms:W3CDTF">2019-10-17T13:01:51Z</dcterms:modified>
</cp:coreProperties>
</file>