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371" r:id="rId4"/>
    <p:sldId id="305" r:id="rId5"/>
    <p:sldId id="293" r:id="rId6"/>
    <p:sldId id="346" r:id="rId7"/>
    <p:sldId id="259" r:id="rId8"/>
    <p:sldId id="314" r:id="rId9"/>
    <p:sldId id="294" r:id="rId10"/>
    <p:sldId id="315" r:id="rId11"/>
    <p:sldId id="322" r:id="rId12"/>
    <p:sldId id="362" r:id="rId13"/>
    <p:sldId id="352" r:id="rId14"/>
    <p:sldId id="360" r:id="rId15"/>
    <p:sldId id="374" r:id="rId16"/>
    <p:sldId id="351" r:id="rId17"/>
    <p:sldId id="363" r:id="rId18"/>
    <p:sldId id="361" r:id="rId19"/>
    <p:sldId id="376" r:id="rId20"/>
    <p:sldId id="350" r:id="rId21"/>
    <p:sldId id="364" r:id="rId22"/>
    <p:sldId id="378" r:id="rId23"/>
    <p:sldId id="366" r:id="rId24"/>
    <p:sldId id="367" r:id="rId25"/>
    <p:sldId id="368" r:id="rId26"/>
    <p:sldId id="365" r:id="rId27"/>
    <p:sldId id="353" r:id="rId28"/>
    <p:sldId id="359" r:id="rId29"/>
    <p:sldId id="358" r:id="rId30"/>
    <p:sldId id="356" r:id="rId31"/>
    <p:sldId id="354" r:id="rId32"/>
    <p:sldId id="377" r:id="rId33"/>
    <p:sldId id="370" r:id="rId34"/>
    <p:sldId id="357" r:id="rId35"/>
  </p:sldIdLst>
  <p:sldSz cx="9144000" cy="6858000" type="screen4x3"/>
  <p:notesSz cx="6797675" cy="987425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pitchFamily="-12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0B"/>
    <a:srgbClr val="010101"/>
    <a:srgbClr val="070707"/>
    <a:srgbClr val="0202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3"/>
    <p:restoredTop sz="50000" autoAdjust="0"/>
  </p:normalViewPr>
  <p:slideViewPr>
    <p:cSldViewPr>
      <p:cViewPr>
        <p:scale>
          <a:sx n="85" d="100"/>
          <a:sy n="85" d="100"/>
        </p:scale>
        <p:origin x="-2352" y="-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66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23" charset="0"/>
              </a:defRPr>
            </a:lvl1pPr>
          </a:lstStyle>
          <a:p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23" charset="0"/>
              </a:defRPr>
            </a:lvl1pPr>
          </a:lstStyle>
          <a:p>
            <a:endParaRPr lang="de-CH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23" charset="0"/>
              </a:defRPr>
            </a:lvl1pPr>
          </a:lstStyle>
          <a:p>
            <a:endParaRPr lang="de-CH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23" charset="0"/>
              </a:defRPr>
            </a:lvl1pPr>
          </a:lstStyle>
          <a:p>
            <a:fld id="{7EF853B4-F47D-47C6-9C23-7D90AE77A11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048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23" charset="0"/>
              </a:defRPr>
            </a:lvl1pPr>
          </a:lstStyle>
          <a:p>
            <a:endParaRPr lang="de-CH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23" charset="0"/>
              </a:defRPr>
            </a:lvl1pPr>
          </a:lstStyle>
          <a:p>
            <a:endParaRPr lang="de-CH"/>
          </a:p>
        </p:txBody>
      </p:sp>
      <p:sp>
        <p:nvSpPr>
          <p:cNvPr id="2560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23" charset="0"/>
              </a:defRPr>
            </a:lvl1pPr>
          </a:lstStyle>
          <a:p>
            <a:endParaRPr lang="de-CH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23" charset="0"/>
              </a:defRPr>
            </a:lvl1pPr>
          </a:lstStyle>
          <a:p>
            <a:fld id="{A62C4E94-1F37-437F-AF52-FF7A4CC6075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55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C966-D259-45A1-86D8-6B6199166382}" type="slidenum">
              <a:rPr lang="de-CH"/>
              <a:pPr/>
              <a:t>1</a:t>
            </a:fld>
            <a:endParaRPr lang="de-CH"/>
          </a:p>
        </p:txBody>
      </p:sp>
      <p:sp>
        <p:nvSpPr>
          <p:cNvPr id="757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10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11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12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60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13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14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16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18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19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509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20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21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22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25B0-C9BA-454D-A875-BFB773E0CE72}" type="slidenum">
              <a:rPr lang="de-CH"/>
              <a:pPr/>
              <a:t>2</a:t>
            </a:fld>
            <a:endParaRPr lang="de-CH"/>
          </a:p>
        </p:txBody>
      </p:sp>
      <p:sp>
        <p:nvSpPr>
          <p:cNvPr id="266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22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45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27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28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29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30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31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33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301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34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25B0-C9BA-454D-A875-BFB773E0CE72}" type="slidenum">
              <a:rPr lang="de-CH"/>
              <a:pPr/>
              <a:t>3</a:t>
            </a:fld>
            <a:endParaRPr lang="de-CH"/>
          </a:p>
        </p:txBody>
      </p:sp>
      <p:sp>
        <p:nvSpPr>
          <p:cNvPr id="266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1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25B0-C9BA-454D-A875-BFB773E0CE72}" type="slidenum">
              <a:rPr lang="de-CH"/>
              <a:pPr/>
              <a:t>4</a:t>
            </a:fld>
            <a:endParaRPr lang="de-CH"/>
          </a:p>
        </p:txBody>
      </p:sp>
      <p:sp>
        <p:nvSpPr>
          <p:cNvPr id="266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E35B3-3854-4569-BB02-D66461D8C5C1}" type="slidenum">
              <a:rPr lang="de-CH"/>
              <a:pPr/>
              <a:t>5</a:t>
            </a:fld>
            <a:endParaRPr lang="de-CH"/>
          </a:p>
        </p:txBody>
      </p:sp>
      <p:sp>
        <p:nvSpPr>
          <p:cNvPr id="1136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E35B3-3854-4569-BB02-D66461D8C5C1}" type="slidenum">
              <a:rPr lang="de-CH"/>
              <a:pPr/>
              <a:t>6</a:t>
            </a:fld>
            <a:endParaRPr lang="de-CH"/>
          </a:p>
        </p:txBody>
      </p:sp>
      <p:sp>
        <p:nvSpPr>
          <p:cNvPr id="1136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D4591-0B20-4C1D-9798-649B7A7AB48D}" type="slidenum">
              <a:rPr lang="de-CH"/>
              <a:pPr/>
              <a:t>7</a:t>
            </a:fld>
            <a:endParaRPr lang="de-CH"/>
          </a:p>
        </p:txBody>
      </p:sp>
      <p:sp>
        <p:nvSpPr>
          <p:cNvPr id="778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D4591-0B20-4C1D-9798-649B7A7AB48D}" type="slidenum">
              <a:rPr lang="de-CH"/>
              <a:pPr/>
              <a:t>8</a:t>
            </a:fld>
            <a:endParaRPr lang="de-CH"/>
          </a:p>
        </p:txBody>
      </p:sp>
      <p:sp>
        <p:nvSpPr>
          <p:cNvPr id="778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598D9-C8EB-4F9D-A7EF-8806A5EC0DD1}" type="slidenum">
              <a:rPr lang="de-CH"/>
              <a:pPr/>
              <a:t>9</a:t>
            </a:fld>
            <a:endParaRPr lang="de-CH"/>
          </a:p>
        </p:txBody>
      </p:sp>
      <p:sp>
        <p:nvSpPr>
          <p:cNvPr id="1157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6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591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498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441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7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68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559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36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68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663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548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6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>
              <a:lnSpc>
                <a:spcPts val="5880"/>
              </a:lnSpc>
              <a:spcBef>
                <a:spcPts val="1200"/>
              </a:spcBef>
              <a:spcAft>
                <a:spcPts val="1200"/>
              </a:spcAft>
            </a:pPr>
            <a:r>
              <a:rPr lang="de-CH" sz="3600" b="1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/>
            </a:r>
            <a:br>
              <a:rPr lang="de-CH" sz="3600" b="1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CH" sz="3600" b="1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Der </a:t>
            </a:r>
            <a:r>
              <a:rPr lang="de-CH" sz="3600" b="1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Galaterbrief des Apostels Paulus</a:t>
            </a:r>
            <a:br>
              <a:rPr lang="de-CH" sz="3600" b="1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CH" sz="3600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Eine Einführung</a:t>
            </a:r>
            <a:br>
              <a:rPr lang="de-CH" sz="3600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CH" sz="4000" dirty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/>
            </a:r>
            <a:br>
              <a:rPr lang="de-CH" sz="4000" dirty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CH" sz="400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/>
            </a:r>
            <a:br>
              <a:rPr lang="de-CH" sz="400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CH" sz="2400" dirty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/>
            </a:r>
            <a:br>
              <a:rPr lang="de-CH" sz="2400" dirty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</a:br>
            <a:r>
              <a:rPr lang="de-CH" sz="2400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Prof</a:t>
            </a:r>
            <a:r>
              <a:rPr lang="de-CH" sz="2400" dirty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. Dr. Jacob </a:t>
            </a:r>
            <a:r>
              <a:rPr lang="de-CH" sz="2400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Thiessen</a:t>
            </a:r>
            <a:endParaRPr lang="de-CH" sz="2000" dirty="0">
              <a:solidFill>
                <a:schemeClr val="tx2">
                  <a:lumMod val="60000"/>
                  <a:lumOff val="40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2051" name="Placeholder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6165850"/>
            <a:ext cx="6400800" cy="1936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800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06461"/>
            <a:ext cx="1115616" cy="751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8208912" cy="503783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/>
              <a:t>Die Empfänger</a:t>
            </a:r>
            <a:endParaRPr lang="de-CH" sz="2800" b="1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4704"/>
            <a:ext cx="8820472" cy="6093296"/>
          </a:xfrm>
        </p:spPr>
        <p:txBody>
          <a:bodyPr>
            <a:normAutofit/>
          </a:bodyPr>
          <a:lstStyle/>
          <a:p>
            <a:pPr marL="457200" indent="-457200">
              <a:lnSpc>
                <a:spcPts val="3340"/>
              </a:lnSpc>
              <a:spcAft>
                <a:spcPts val="600"/>
              </a:spcAft>
            </a:pP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Argumente für die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südgalatische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Hypothese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  <a:p>
            <a:pPr marL="857250" lvl="1" indent="-457200">
              <a:lnSpc>
                <a:spcPts val="2440"/>
              </a:lnSpc>
              <a:spcBef>
                <a:spcPts val="1080"/>
              </a:spcBef>
              <a:spcAft>
                <a:spcPts val="600"/>
              </a:spcAft>
            </a:pP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Paulus gebraucht allgemein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Provinznamen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(anders Lukas).</a:t>
            </a:r>
          </a:p>
          <a:p>
            <a:pPr marL="857250" lvl="1" indent="-457200">
              <a:lnSpc>
                <a:spcPts val="2440"/>
              </a:lnSpc>
              <a:spcBef>
                <a:spcPts val="1080"/>
              </a:spcBef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Vgl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. 1. Kor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16,1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mit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20,4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Kollekte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für die Christen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Jerusalems –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nur Vertreter aus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Südgalatien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 marL="857250" lvl="1" indent="-457200">
              <a:lnSpc>
                <a:spcPts val="2440"/>
              </a:lnSpc>
              <a:spcBef>
                <a:spcPts val="108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Barnabas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im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Galaterbrief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Gal 2,1.9.13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 –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nur 1. Missionsreise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  <a:p>
            <a:pPr marL="857250" lvl="1" indent="-457200">
              <a:lnSpc>
                <a:spcPts val="2440"/>
              </a:lnSpc>
              <a:spcBef>
                <a:spcPts val="1080"/>
              </a:spcBef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Starke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jüdische Präsenz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– kaum im „hohen Norden“.</a:t>
            </a:r>
          </a:p>
          <a:p>
            <a:pPr marL="857250" lvl="1" indent="-457200">
              <a:lnSpc>
                <a:spcPts val="2440"/>
              </a:lnSpc>
              <a:spcBef>
                <a:spcPts val="1080"/>
              </a:spcBef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Vgl.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2,6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(„… die Angesehenen haben mir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nämlich nichts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zusätz-lich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auferlegt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“) mit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15,28f.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„Denn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es hat dem Heiligen Geist und uns gut geschienen,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keine größere Last auf euch zu legen als diese notwendigen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Stücke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…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“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 marL="857250" lvl="1" indent="-457200">
              <a:lnSpc>
                <a:spcPts val="2440"/>
              </a:lnSpc>
              <a:spcBef>
                <a:spcPts val="108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1,6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(„Ich wunderte mich,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dass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ihr euch so schnell von dem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, der euch durch die Gnade Christi berufen hat,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abwendet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zu einem anderen Evangelium …“) deutet an,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dass die Gemeinde noch nicht vor langer Zeit gegründet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wurde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"/>
            <a:ext cx="7200800" cy="476671"/>
          </a:xfrm>
        </p:spPr>
        <p:txBody>
          <a:bodyPr>
            <a:normAutofit fontScale="90000"/>
          </a:bodyPr>
          <a:lstStyle/>
          <a:p>
            <a:pPr algn="l"/>
            <a:r>
              <a:rPr lang="de-CH" sz="2800" dirty="0" smtClean="0">
                <a:latin typeface="Arial Unicode MS" charset="0"/>
                <a:ea typeface="Arial Unicode MS" charset="0"/>
                <a:cs typeface="Arial Unicode MS" charset="0"/>
              </a:rPr>
              <a:t>Die Empfänger</a:t>
            </a:r>
            <a:endParaRPr lang="de-CH" sz="28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92696"/>
            <a:ext cx="8568952" cy="6048672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de-DE" sz="1800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16,6-9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: „Sie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aber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durchzogen das Phrygien und </a:t>
            </a:r>
            <a:r>
              <a:rPr lang="de-DE" sz="18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galatisches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Land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τὴν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Φρυγίαν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καὶ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Γαλατικὴν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χώραν</a:t>
            </a:r>
            <a:r>
              <a:rPr lang="de-DE" sz="18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[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d. h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.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phrygisch-</a:t>
            </a:r>
            <a:r>
              <a:rPr lang="de-DE" sz="1800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galatische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Gebiet</a:t>
            </a:r>
            <a:r>
              <a:rPr lang="de-DE" sz="18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westlich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von </a:t>
            </a:r>
            <a:r>
              <a:rPr lang="de-DE" sz="1800" dirty="0" err="1">
                <a:latin typeface="Arial Unicode MS" charset="0"/>
                <a:ea typeface="Arial Unicode MS" charset="0"/>
                <a:cs typeface="Arial Unicode MS" charset="0"/>
              </a:rPr>
              <a:t>Lystra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etc.]),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wobei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(nicht: weil) sie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vom Heiligen Geist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gehindert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wurden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Διῆλθον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…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κωλυθέντες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…)</a:t>
            </a:r>
            <a:r>
              <a:rPr lang="de-DE" sz="18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,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 Wort in [die Provinz] Asien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[in Richtung Ephesus im Südwesten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von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Kleinasien; d. h. nach Links]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zu reden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. Und als sie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an </a:t>
            </a:r>
            <a:r>
              <a:rPr lang="de-DE" sz="1800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Mysien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[Nordwesten von Kleinasien]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herangekommen waren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κατὰ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τὴν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 smtClean="0">
                <a:latin typeface="Arial Unicode MS" charset="0"/>
                <a:ea typeface="Arial Unicode MS" charset="0"/>
                <a:cs typeface="Arial Unicode MS" charset="0"/>
              </a:rPr>
              <a:t>Μυσίαν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), versuchten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sie,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in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Bithynien hinein [d. h. nach Rechts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] zu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reisen,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und der Geist Jesu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erlaubte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es ihnen nicht. Sie aber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zogen an </a:t>
            </a:r>
            <a:r>
              <a:rPr lang="de-DE" sz="1800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Mysien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entlang und stiegen hinab nach </a:t>
            </a:r>
            <a:r>
              <a:rPr lang="de-DE" sz="1800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Troas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.“ </a:t>
            </a:r>
            <a:endParaRPr lang="de-DE" sz="18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Vgl. auch </a:t>
            </a:r>
            <a:r>
              <a:rPr lang="de-DE" sz="18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18,23 und 19,1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: „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Und als er einige Zeit dort zugebracht hatte, reiste er ab und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durchzog der Reihe nach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 </a:t>
            </a:r>
            <a:r>
              <a:rPr lang="de-DE" sz="18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galatische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Land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und Phrygien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διερχόμενος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καθεξῆς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τὴν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Γαλατικὴν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χώραν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καὶ</a:t>
            </a:r>
            <a:r>
              <a:rPr lang="el-GR" sz="1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1800" dirty="0" err="1">
                <a:latin typeface="Arial Unicode MS" charset="0"/>
                <a:ea typeface="Arial Unicode MS" charset="0"/>
                <a:cs typeface="Arial Unicode MS" charset="0"/>
              </a:rPr>
              <a:t>Φρυγίαν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) und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befestigte alle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Jünger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 … Es geschah aber, während Apollos in Korinth war, </a:t>
            </a: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dass </a:t>
            </a:r>
            <a:r>
              <a:rPr lang="de-DE" sz="1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Paulus, nachdem er die höher gelegenen Gegenden durchzogen hatte, nach Ephesus kam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.“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de-DE" sz="1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Galatisch-phrygisches Gebiet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(jeweils ein Hendiadyoin, d. h. zwei Ausdrücke, aber eine Einheit) =  Überschneidung der Provinz </a:t>
            </a:r>
            <a:r>
              <a:rPr lang="de-DE" sz="1800" dirty="0" err="1" smtClean="0">
                <a:latin typeface="Arial Unicode MS" charset="0"/>
                <a:ea typeface="Arial Unicode MS" charset="0"/>
                <a:cs typeface="Arial Unicode MS" charset="0"/>
              </a:rPr>
              <a:t>Galatien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 mit der Landschaft Phrygien.</a:t>
            </a:r>
          </a:p>
        </p:txBody>
      </p:sp>
    </p:spTree>
    <p:extLst>
      <p:ext uri="{BB962C8B-B14F-4D97-AF65-F5344CB8AC3E}">
        <p14:creationId xmlns:p14="http://schemas.microsoft.com/office/powerpoint/2010/main" val="25662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"/>
            <a:ext cx="7416824" cy="54868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Römische Provinzen und Straßen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196"/>
            <a:ext cx="9144000" cy="6551914"/>
          </a:xfrm>
        </p:spPr>
      </p:pic>
    </p:spTree>
    <p:extLst>
      <p:ext uri="{BB962C8B-B14F-4D97-AF65-F5344CB8AC3E}">
        <p14:creationId xmlns:p14="http://schemas.microsoft.com/office/powerpoint/2010/main" val="16161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3"/>
            <a:ext cx="7560840" cy="360039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/>
              <a:t>Die Empfänger</a:t>
            </a:r>
            <a:endParaRPr lang="de-CH" sz="2800" b="1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620688"/>
            <a:ext cx="8712968" cy="604867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Fazit: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Von einer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„Missionierung“ in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Nordgalatien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kann weder in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16,6ff. noch in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18,23/19,1 die Rede sein!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Paulus ist nicht durch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Nordgalatien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nach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Troas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(2. Missionsreise) bzw.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nach Ephesus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(3. Missionsreise) gekommen.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Paulus war wahrscheinlich nie in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Nordgalatien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Vgl.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18,23 und 19,1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„Und als er einige Zeit dort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zuge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-bracht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hatte, reiste er ab und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durchzog der Reihe nach die </a:t>
            </a:r>
            <a:r>
              <a:rPr lang="de-DE" sz="2000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galatische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Landschaft und Phrygien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und befestigte alle Jünger … Es geschah aber, während Apollos in Korinth war,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dass Paulus, nachdem er die höher gelegenen Gegenden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(= das phrygische Gebirge) durchzogen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hatte, nach Ephesus kam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.“</a:t>
            </a:r>
          </a:p>
          <a:p>
            <a:pPr lvl="1">
              <a:lnSpc>
                <a:spcPts val="2800"/>
              </a:lnSpc>
              <a:spcAft>
                <a:spcPts val="600"/>
              </a:spcAft>
            </a:pPr>
            <a:endParaRPr lang="de-DE" sz="2200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3"/>
            <a:ext cx="7776864" cy="432047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Hauptstraßen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10"/>
            <a:ext cx="9144000" cy="6706943"/>
          </a:xfrm>
        </p:spPr>
      </p:pic>
    </p:spTree>
    <p:extLst>
      <p:ext uri="{BB962C8B-B14F-4D97-AF65-F5344CB8AC3E}">
        <p14:creationId xmlns:p14="http://schemas.microsoft.com/office/powerpoint/2010/main" val="35206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360040"/>
          </a:xfrm>
        </p:spPr>
        <p:txBody>
          <a:bodyPr>
            <a:noAutofit/>
          </a:bodyPr>
          <a:lstStyle/>
          <a:p>
            <a:r>
              <a:rPr lang="de-DE" sz="2800" dirty="0" smtClean="0"/>
              <a:t>Römische Straßen</a:t>
            </a:r>
            <a:endParaRPr lang="de-DE" sz="28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32" y="476672"/>
            <a:ext cx="9144000" cy="7115089"/>
          </a:xfrm>
        </p:spPr>
      </p:pic>
    </p:spTree>
    <p:extLst>
      <p:ext uri="{BB962C8B-B14F-4D97-AF65-F5344CB8AC3E}">
        <p14:creationId xmlns:p14="http://schemas.microsoft.com/office/powerpoint/2010/main" val="2725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3"/>
            <a:ext cx="7272808" cy="432047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Die 1. Missionsreise des Paulus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12"/>
            <a:ext cx="12174102" cy="8017787"/>
          </a:xfrm>
        </p:spPr>
      </p:pic>
    </p:spTree>
    <p:extLst>
      <p:ext uri="{BB962C8B-B14F-4D97-AF65-F5344CB8AC3E}">
        <p14:creationId xmlns:p14="http://schemas.microsoft.com/office/powerpoint/2010/main" val="10416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Orte und Distanzen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001419"/>
          </a:xfrm>
        </p:spPr>
        <p:txBody>
          <a:bodyPr/>
          <a:lstStyle/>
          <a:p>
            <a:pPr>
              <a:lnSpc>
                <a:spcPts val="3360"/>
              </a:lnSpc>
              <a:spcAft>
                <a:spcPts val="1200"/>
              </a:spcAft>
            </a:pPr>
            <a:r>
              <a:rPr lang="de-DE" sz="2800" dirty="0" err="1" smtClean="0">
                <a:solidFill>
                  <a:srgbClr val="0070C0"/>
                </a:solidFill>
              </a:rPr>
              <a:t>Pisidisches</a:t>
            </a:r>
            <a:r>
              <a:rPr lang="de-DE" sz="2800" dirty="0" smtClean="0">
                <a:solidFill>
                  <a:srgbClr val="0070C0"/>
                </a:solidFill>
              </a:rPr>
              <a:t> Antiochia </a:t>
            </a:r>
            <a:r>
              <a:rPr lang="de-DE" sz="2800" dirty="0" smtClean="0"/>
              <a:t>– über 200 km nördlich von </a:t>
            </a:r>
            <a:r>
              <a:rPr lang="de-DE" sz="2800" dirty="0" err="1" smtClean="0"/>
              <a:t>Perge</a:t>
            </a:r>
            <a:r>
              <a:rPr lang="de-DE" sz="2800" dirty="0" smtClean="0"/>
              <a:t> – Provinz </a:t>
            </a:r>
            <a:r>
              <a:rPr lang="de-DE" sz="2800" dirty="0" err="1" smtClean="0"/>
              <a:t>Galatien</a:t>
            </a:r>
            <a:r>
              <a:rPr lang="de-DE" sz="2800" dirty="0" smtClean="0"/>
              <a:t>, an der Grenze zu </a:t>
            </a:r>
            <a:r>
              <a:rPr lang="de-DE" sz="2800" dirty="0" err="1" smtClean="0"/>
              <a:t>Pisidien</a:t>
            </a:r>
            <a:r>
              <a:rPr lang="de-DE" sz="2800" dirty="0" smtClean="0"/>
              <a:t> – ca. 1000 m ü. M. – römische Kolonie.</a:t>
            </a:r>
          </a:p>
          <a:p>
            <a:pPr>
              <a:lnSpc>
                <a:spcPts val="3360"/>
              </a:lnSpc>
              <a:spcAft>
                <a:spcPts val="1200"/>
              </a:spcAft>
            </a:pPr>
            <a:r>
              <a:rPr lang="de-DE" sz="2800" dirty="0" err="1" smtClean="0">
                <a:solidFill>
                  <a:srgbClr val="0070C0"/>
                </a:solidFill>
              </a:rPr>
              <a:t>Ikonion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smtClean="0"/>
              <a:t>– ca. 140 km südöstlich vom </a:t>
            </a:r>
            <a:r>
              <a:rPr lang="de-DE" sz="2800" dirty="0" err="1" smtClean="0"/>
              <a:t>pisidischen</a:t>
            </a:r>
            <a:r>
              <a:rPr lang="de-DE" sz="2800" dirty="0" smtClean="0"/>
              <a:t> Antiochia – erreichbar über die </a:t>
            </a:r>
            <a:r>
              <a:rPr lang="de-DE" sz="2800" i="1" dirty="0" smtClean="0"/>
              <a:t>Via </a:t>
            </a:r>
            <a:r>
              <a:rPr lang="de-DE" sz="2800" i="1" dirty="0" err="1" smtClean="0"/>
              <a:t>Sebaste</a:t>
            </a:r>
            <a:r>
              <a:rPr lang="de-DE" sz="2800" dirty="0" smtClean="0"/>
              <a:t>.</a:t>
            </a:r>
          </a:p>
          <a:p>
            <a:pPr>
              <a:lnSpc>
                <a:spcPts val="3360"/>
              </a:lnSpc>
              <a:spcAft>
                <a:spcPts val="1200"/>
              </a:spcAft>
            </a:pPr>
            <a:r>
              <a:rPr lang="de-DE" sz="2800" dirty="0" err="1" smtClean="0">
                <a:solidFill>
                  <a:srgbClr val="0070C0"/>
                </a:solidFill>
              </a:rPr>
              <a:t>Lystra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smtClean="0"/>
              <a:t>– ca. 30 km </a:t>
            </a:r>
            <a:r>
              <a:rPr lang="de-DE" sz="2800" dirty="0"/>
              <a:t>südwestlich </a:t>
            </a:r>
            <a:r>
              <a:rPr lang="de-DE" sz="2800" dirty="0" smtClean="0"/>
              <a:t>von </a:t>
            </a:r>
            <a:r>
              <a:rPr lang="de-DE" sz="2800" dirty="0" err="1" smtClean="0"/>
              <a:t>Ikonion</a:t>
            </a:r>
            <a:r>
              <a:rPr lang="de-DE" sz="2800" dirty="0"/>
              <a:t> </a:t>
            </a:r>
            <a:r>
              <a:rPr lang="de-DE" sz="2800" dirty="0" smtClean="0"/>
              <a:t>– römische Kolonie.</a:t>
            </a:r>
          </a:p>
          <a:p>
            <a:pPr>
              <a:lnSpc>
                <a:spcPts val="3360"/>
              </a:lnSpc>
              <a:spcAft>
                <a:spcPts val="1200"/>
              </a:spcAft>
            </a:pPr>
            <a:r>
              <a:rPr lang="de-DE" sz="2800" dirty="0" smtClean="0">
                <a:solidFill>
                  <a:srgbClr val="0070C0"/>
                </a:solidFill>
              </a:rPr>
              <a:t>Derbe</a:t>
            </a:r>
            <a:r>
              <a:rPr lang="de-DE" sz="2800" dirty="0" smtClean="0"/>
              <a:t> – rund 100 km </a:t>
            </a:r>
            <a:r>
              <a:rPr lang="de-DE" sz="2800" dirty="0"/>
              <a:t>südöstlich </a:t>
            </a:r>
            <a:r>
              <a:rPr lang="de-DE" sz="2800" dirty="0" smtClean="0"/>
              <a:t>von </a:t>
            </a:r>
            <a:r>
              <a:rPr lang="de-DE" sz="2800" dirty="0" err="1" smtClean="0"/>
              <a:t>Lystra</a:t>
            </a:r>
            <a:r>
              <a:rPr lang="de-DE" sz="2800" dirty="0" smtClean="0"/>
              <a:t>.</a:t>
            </a: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208912" cy="476672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1. Missionsreise – Straßen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672"/>
            <a:ext cx="9144000" cy="6964263"/>
          </a:xfrm>
        </p:spPr>
      </p:pic>
    </p:spTree>
    <p:extLst>
      <p:ext uri="{BB962C8B-B14F-4D97-AF65-F5344CB8AC3E}">
        <p14:creationId xmlns:p14="http://schemas.microsoft.com/office/powerpoint/2010/main" val="9595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208912" cy="402417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1. Missionsreise – Straßen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1986"/>
            <a:ext cx="899592" cy="606014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44" y="402418"/>
            <a:ext cx="9176543" cy="5833071"/>
          </a:xfrm>
        </p:spPr>
      </p:pic>
    </p:spTree>
    <p:extLst>
      <p:ext uri="{BB962C8B-B14F-4D97-AF65-F5344CB8AC3E}">
        <p14:creationId xmlns:p14="http://schemas.microsoft.com/office/powerpoint/2010/main" val="2464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8064896" cy="791815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Galater 1,1-5</a:t>
            </a:r>
            <a:endParaRPr lang="de-CH" sz="2800" dirty="0"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424936" cy="5616624"/>
          </a:xfrm>
        </p:spPr>
        <p:txBody>
          <a:bodyPr>
            <a:normAutofit/>
          </a:bodyPr>
          <a:lstStyle/>
          <a:p>
            <a:pPr marL="0" indent="0">
              <a:lnSpc>
                <a:spcPts val="3080"/>
              </a:lnSpc>
              <a:buNone/>
            </a:pP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„Paulus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, ein Apostel nicht von Menschen, auch nicht durch einen Menschen, sondern durch Jesus Christus und Gott, den Vater, der ihn auferweckt hat von den Toten, 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und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alle Brüder, die bei mir sind, an die Gemeinden in </a:t>
            </a:r>
            <a:r>
              <a:rPr lang="de-DE" sz="2400" dirty="0" err="1" smtClean="0">
                <a:latin typeface="Arial Unicode MS" charset="0"/>
                <a:ea typeface="Arial Unicode MS" charset="0"/>
                <a:cs typeface="Arial Unicode MS" charset="0"/>
              </a:rPr>
              <a:t>Galatien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: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Gnade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sei mit euch und Friede von Gott, unserm Vater, und dem Herrn Jesus Christus, 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der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sich selbst für unsre Sünden 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dahingegeben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hat, dass er uns errette von dieser gegenwärtigen, bösen Welt nach dem Willen Gottes, unseres Vaters; 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dem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sei Ehre von Ewigkeit zu Ewigkeit! Amen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.“</a:t>
            </a:r>
            <a:endParaRPr lang="de-DE" sz="24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"/>
            <a:ext cx="7416824" cy="404663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Die 2. Missionsreise des Paulus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7032470"/>
          </a:xfrm>
        </p:spPr>
      </p:pic>
    </p:spTree>
    <p:extLst>
      <p:ext uri="{BB962C8B-B14F-4D97-AF65-F5344CB8AC3E}">
        <p14:creationId xmlns:p14="http://schemas.microsoft.com/office/powerpoint/2010/main" val="39304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344816" cy="332655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Die 2. Missionsreise des Paulus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586"/>
            <a:ext cx="9144000" cy="7101191"/>
          </a:xfrm>
        </p:spPr>
      </p:pic>
    </p:spTree>
    <p:extLst>
      <p:ext uri="{BB962C8B-B14F-4D97-AF65-F5344CB8AC3E}">
        <p14:creationId xmlns:p14="http://schemas.microsoft.com/office/powerpoint/2010/main" val="14681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272808" cy="54868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Die 3. Missionsreise des Paulus</a:t>
            </a:r>
            <a:endParaRPr lang="de-CH" sz="2800" b="1" dirty="0">
              <a:latin typeface="Arial Rounded MT Bold" pitchFamily="-123" charset="0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18" y="524363"/>
            <a:ext cx="9162256" cy="5568933"/>
          </a:xfr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566316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Agora </a:t>
            </a:r>
            <a:r>
              <a:rPr lang="de-DE" sz="3200" dirty="0" smtClean="0"/>
              <a:t>von </a:t>
            </a:r>
            <a:r>
              <a:rPr lang="de-DE" sz="3200" dirty="0" err="1" smtClean="0"/>
              <a:t>Perge</a:t>
            </a:r>
            <a:r>
              <a:rPr lang="de-DE" sz="3200" dirty="0" smtClean="0"/>
              <a:t> – phrygisches Gebirge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16372"/>
            <a:ext cx="12197511" cy="6861100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325543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Pisidisches</a:t>
            </a:r>
            <a:r>
              <a:rPr lang="de-DE" sz="3200" dirty="0" smtClean="0"/>
              <a:t> Antiochia – Augustus-Tempel</a:t>
            </a:r>
            <a:endParaRPr lang="de-DE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2175"/>
            <a:ext cx="11016891" cy="8243409"/>
          </a:xfrm>
        </p:spPr>
      </p:pic>
    </p:spTree>
    <p:extLst>
      <p:ext uri="{BB962C8B-B14F-4D97-AF65-F5344CB8AC3E}">
        <p14:creationId xmlns:p14="http://schemas.microsoft.com/office/powerpoint/2010/main" val="2329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325543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Pisidisches</a:t>
            </a:r>
            <a:r>
              <a:rPr lang="de-DE" sz="3200" dirty="0" smtClean="0"/>
              <a:t> Antiochia – Paulus-Kirche</a:t>
            </a:r>
            <a:endParaRPr lang="de-DE" sz="3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088" y="548680"/>
            <a:ext cx="10780220" cy="7632848"/>
          </a:xfrm>
        </p:spPr>
      </p:pic>
    </p:spTree>
    <p:extLst>
      <p:ext uri="{BB962C8B-B14F-4D97-AF65-F5344CB8AC3E}">
        <p14:creationId xmlns:p14="http://schemas.microsoft.com/office/powerpoint/2010/main" val="5318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432048"/>
          </a:xfrm>
        </p:spPr>
        <p:txBody>
          <a:bodyPr>
            <a:normAutofit fontScale="90000"/>
          </a:bodyPr>
          <a:lstStyle/>
          <a:p>
            <a:r>
              <a:rPr lang="de-DE" smtClean="0"/>
              <a:t>Phrygisches Gebirge</a:t>
            </a:r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9029"/>
            <a:ext cx="12189215" cy="6856435"/>
          </a:xfr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3"/>
            <a:ext cx="7272808" cy="432047"/>
          </a:xfrm>
        </p:spPr>
        <p:txBody>
          <a:bodyPr>
            <a:normAutofit fontScale="90000"/>
          </a:bodyPr>
          <a:lstStyle/>
          <a:p>
            <a:pPr algn="l"/>
            <a:endParaRPr lang="de-CH" sz="2800" b="1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 smtClean="0"/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/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 smtClean="0"/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/>
          </a:p>
          <a:p>
            <a:pPr marL="0" indent="0" algn="ctr">
              <a:lnSpc>
                <a:spcPts val="2800"/>
              </a:lnSpc>
              <a:spcAft>
                <a:spcPts val="600"/>
              </a:spcAft>
              <a:buNone/>
            </a:pPr>
            <a:r>
              <a:rPr lang="de-DE" sz="5400" dirty="0" smtClean="0"/>
              <a:t>Datierung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632848" cy="360039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 smtClean="0"/>
              <a:t>Datierung</a:t>
            </a:r>
            <a:endParaRPr lang="de-CH" sz="2800" b="1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836712"/>
            <a:ext cx="8424936" cy="5904656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Ist mit dem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Verständnis von </a:t>
            </a:r>
            <a:r>
              <a:rPr lang="de-DE" sz="2200" i="1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to</a:t>
            </a:r>
            <a:r>
              <a:rPr lang="de-DE" sz="2200" i="1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i="1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proteron</a:t>
            </a:r>
            <a:r>
              <a:rPr lang="de-DE" sz="2200" i="1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in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 4,13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verbunden.</a:t>
            </a:r>
          </a:p>
          <a:p>
            <a:pPr lvl="1">
              <a:lnSpc>
                <a:spcPts val="2700"/>
              </a:lnSpc>
              <a:spcAft>
                <a:spcPts val="1200"/>
              </a:spcAft>
            </a:pPr>
            <a:r>
              <a:rPr lang="de-DE" sz="2200" i="1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to</a:t>
            </a:r>
            <a:r>
              <a:rPr lang="de-DE" sz="2200" i="1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i="1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proteron</a:t>
            </a:r>
            <a:r>
              <a:rPr lang="de-DE" sz="2200" i="1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= „zum ersten Mal“?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Dann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müsste der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Brief  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frühestens auf der 2.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(bei </a:t>
            </a:r>
            <a:r>
              <a:rPr lang="de-DE" sz="2200" dirty="0" err="1" smtClean="0">
                <a:latin typeface="Arial Unicode MS" charset="0"/>
                <a:ea typeface="Arial Unicode MS" charset="0"/>
                <a:cs typeface="Arial Unicode MS" charset="0"/>
              </a:rPr>
              <a:t>südgalatischer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 Hypothese) 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oder der 3. Missionsreise</a:t>
            </a:r>
            <a:r>
              <a:rPr lang="de-DE" sz="22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(bei </a:t>
            </a:r>
            <a:r>
              <a:rPr lang="de-DE" sz="2200" dirty="0" err="1" smtClean="0">
                <a:latin typeface="Arial Unicode MS" charset="0"/>
                <a:ea typeface="Arial Unicode MS" charset="0"/>
                <a:cs typeface="Arial Unicode MS" charset="0"/>
              </a:rPr>
              <a:t>nordgalatischer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 Hypothese) geschrieben worden sein.</a:t>
            </a:r>
          </a:p>
          <a:p>
            <a:pPr lvl="1">
              <a:lnSpc>
                <a:spcPts val="2700"/>
              </a:lnSpc>
              <a:spcAft>
                <a:spcPts val="1200"/>
              </a:spcAft>
            </a:pPr>
            <a:r>
              <a:rPr lang="de-DE" sz="2200" i="1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to</a:t>
            </a:r>
            <a:r>
              <a:rPr lang="de-DE" sz="2200" i="1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i="1" dirty="0" err="1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proteron</a:t>
            </a:r>
            <a:r>
              <a:rPr lang="de-DE" sz="2200" i="1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= „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früher, vorher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“ (vgl. z. B. </a:t>
            </a:r>
            <a:r>
              <a:rPr lang="de-DE" sz="22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Joh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9,8!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Bei </a:t>
            </a:r>
            <a:r>
              <a:rPr lang="de-DE" sz="22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nordgalatischer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Hypothese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wird oft 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Ephesus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als Abfassungsort gesehen (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52–55 n. Chr.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Vor dem Apostelkonzil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in Antiochia von Syrien – Beschlüsse des Konzils werden nicht erwähnt (vgl. auch z. B. 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1,6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Auch die </a:t>
            </a: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Nicht-Erwähnung des Timotheus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im Brief spricht für eine Frühdatierung.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3"/>
            <a:ext cx="7272808" cy="432047"/>
          </a:xfrm>
        </p:spPr>
        <p:txBody>
          <a:bodyPr>
            <a:normAutofit fontScale="90000"/>
          </a:bodyPr>
          <a:lstStyle/>
          <a:p>
            <a:pPr algn="l"/>
            <a:endParaRPr lang="de-CH" sz="2800" b="1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 smtClean="0"/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/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 smtClean="0"/>
          </a:p>
          <a:p>
            <a:pPr>
              <a:lnSpc>
                <a:spcPts val="2800"/>
              </a:lnSpc>
              <a:spcAft>
                <a:spcPts val="600"/>
              </a:spcAft>
            </a:pPr>
            <a:endParaRPr lang="de-DE" sz="2000" dirty="0"/>
          </a:p>
          <a:p>
            <a:pPr marL="0" indent="0" algn="ctr">
              <a:lnSpc>
                <a:spcPts val="2800"/>
              </a:lnSpc>
              <a:spcAft>
                <a:spcPts val="600"/>
              </a:spcAft>
              <a:buNone/>
            </a:pPr>
            <a:r>
              <a:rPr lang="de-DE" dirty="0" smtClean="0"/>
              <a:t>Umstände, Ziel und Schwerpunkte der </a:t>
            </a:r>
            <a:r>
              <a:rPr lang="de-DE" dirty="0"/>
              <a:t>Abfassung </a:t>
            </a:r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920880" cy="35976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 smtClean="0"/>
              <a:t>Allgemeines</a:t>
            </a:r>
            <a:endParaRPr lang="de-CH" sz="2800" dirty="0"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92696"/>
            <a:ext cx="8424936" cy="6165304"/>
          </a:xfrm>
        </p:spPr>
        <p:txBody>
          <a:bodyPr>
            <a:normAutofit/>
          </a:bodyPr>
          <a:lstStyle/>
          <a:p>
            <a:pPr lvl="0">
              <a:lnSpc>
                <a:spcPts val="2440"/>
              </a:lnSpc>
              <a:spcBef>
                <a:spcPts val="9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Schlüsselwort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„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Freiheit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“ (Gal 2,4; 5,1.13; vgl. Gal 4,22-31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  <a:endParaRPr lang="de-DE" sz="2000" dirty="0">
              <a:latin typeface="Arial Unicode MS" charset="0"/>
              <a:ea typeface="Arial Unicode MS" charset="0"/>
              <a:cs typeface="Arial Unicode MS" charset="0"/>
            </a:endParaRPr>
          </a:p>
          <a:p>
            <a:pPr lvl="0">
              <a:lnSpc>
                <a:spcPts val="2440"/>
              </a:lnSpc>
              <a:spcBef>
                <a:spcPts val="9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Schlüsselverse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 „Denn ich bin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durch das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Gesetz [dem] Gesetz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ge-storben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, damit ich Gott lebe; ich bin mit Christus gekreuzigt,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und nicht mehr lebe ich, sondern Christus lebt in mir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; was ich aber jetzt im Fleisch lebe, lebe ich im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Glauben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an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den Sohn Gottes, der mich geliebt und sich selbst für mich hingegeben hat“ (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 2,19-20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>
              <a:lnSpc>
                <a:spcPts val="2440"/>
              </a:lnSpc>
              <a:spcBef>
                <a:spcPts val="900"/>
              </a:spcBef>
              <a:spcAft>
                <a:spcPts val="600"/>
              </a:spcAft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Thema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Rechtfertigung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durch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Glauben –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nicht aus „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Gesetzeswerken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“ (vgl. Gal 2,16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>
              <a:lnSpc>
                <a:spcPts val="2440"/>
              </a:lnSpc>
              <a:spcBef>
                <a:spcPts val="900"/>
              </a:spcBef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Vgl. auch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 2,16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: „Weil wir aber wir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wissen,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dass ein Mensch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nicht aus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Gesetzeswerken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gerechtfertigt wird, sondern nur durch den </a:t>
            </a:r>
            <a:r>
              <a:rPr lang="de-DE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Glau-ben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an Christus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Jesus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(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διὰ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πίστεως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Ἰησοῦ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Χριστοῦ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), sind auch wir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an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Christus Jesus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gläubig geworden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εἰς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Χριστὸν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Ἰησοῦν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ἐπιστεύσαμεν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),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damit wir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aus Glauben an Christus</a:t>
            </a:r>
            <a:r>
              <a:rPr lang="de-DE" sz="2000" dirty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ἐκ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πίστεως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Χριστοῦ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gerechtfertigt werden und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nicht aus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Gesetzeswerken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ἐξ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>
                <a:latin typeface="Arial Unicode MS" charset="0"/>
                <a:ea typeface="Arial Unicode MS" charset="0"/>
                <a:cs typeface="Arial Unicode MS" charset="0"/>
              </a:rPr>
              <a:t>ἔργων</a:t>
            </a:r>
            <a:r>
              <a:rPr lang="el-GR" sz="2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νόμου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weil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aus Gesetzeswerken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kein Fleisch gerechtfertigt wird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.“</a:t>
            </a:r>
            <a:endParaRPr lang="de-DE" sz="2000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272808" cy="432047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ts val="2800"/>
              </a:lnSpc>
              <a:spcAft>
                <a:spcPts val="600"/>
              </a:spcAft>
            </a:pPr>
            <a:r>
              <a:rPr lang="de-DE" sz="2800" dirty="0" smtClean="0"/>
              <a:t>Umstände, Ziel und Schwerpunkte der </a:t>
            </a:r>
            <a:r>
              <a:rPr lang="de-DE" sz="2800" dirty="0"/>
              <a:t>Abfassung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640960" cy="5976664"/>
          </a:xfrm>
        </p:spPr>
        <p:txBody>
          <a:bodyPr>
            <a:noAutofit/>
          </a:bodyPr>
          <a:lstStyle/>
          <a:p>
            <a:pPr lvl="0"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Drei Schwerpunkte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: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a) apologetischer Teil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 1,6–2,21)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b) lehrhafter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Teil (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 3,1–5,12)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c)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ermahnender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Teil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 5,13–6,10)</a:t>
            </a:r>
          </a:p>
          <a:p>
            <a:pPr>
              <a:lnSpc>
                <a:spcPts val="2640"/>
              </a:lnSpc>
              <a:spcBef>
                <a:spcPts val="1800"/>
              </a:spcBef>
              <a:spcAft>
                <a:spcPts val="1200"/>
              </a:spcAft>
            </a:pP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Scharfer Ton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(vgl. z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. B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. Gal 1,6-9; 3,1ff.; 5,12.15). </a:t>
            </a:r>
            <a:endParaRPr lang="de-DE" sz="22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Danksagung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fehlt in der Einleitung.</a:t>
            </a:r>
          </a:p>
          <a:p>
            <a:pPr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An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eine </a:t>
            </a: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Gruppe von Gemeinden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gerichtet.</a:t>
            </a:r>
          </a:p>
          <a:p>
            <a:pPr>
              <a:lnSpc>
                <a:spcPts val="26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Gesetz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 (mit Beschneidung und Festen; vgl. auch Gal 4,10)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als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„</a:t>
            </a: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Zuchtmeister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“ (</a:t>
            </a:r>
            <a:r>
              <a:rPr lang="el-GR" sz="2200" dirty="0" err="1">
                <a:latin typeface="Arial Unicode MS" charset="0"/>
                <a:ea typeface="Arial Unicode MS" charset="0"/>
                <a:cs typeface="Arial Unicode MS" charset="0"/>
              </a:rPr>
              <a:t>παιδαγωγός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 = „Erzieher“) – gehört zu den „Elementen der Welt“ (vgl. Gal 4,3.9; vgl. auch Kol 2,8.20).</a:t>
            </a:r>
          </a:p>
          <a:p>
            <a:pPr>
              <a:lnSpc>
                <a:spcPts val="2940"/>
              </a:lnSpc>
              <a:spcBef>
                <a:spcPts val="600"/>
              </a:spcBef>
              <a:spcAft>
                <a:spcPts val="1200"/>
              </a:spcAft>
            </a:pPr>
            <a:endParaRPr lang="el-GR" sz="2400" dirty="0"/>
          </a:p>
          <a:p>
            <a:pPr>
              <a:lnSpc>
                <a:spcPts val="29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200" dirty="0" smtClean="0"/>
              <a:t>).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488832" cy="360039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ts val="2800"/>
              </a:lnSpc>
              <a:spcAft>
                <a:spcPts val="600"/>
              </a:spcAft>
            </a:pPr>
            <a:r>
              <a:rPr lang="de-DE" sz="2800" dirty="0"/>
              <a:t>Umstände, Ziel und Schwerpunkte der Abfassung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92696"/>
            <a:ext cx="8748464" cy="561662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728"/>
              </a:spcBef>
              <a:spcAft>
                <a:spcPts val="1800"/>
              </a:spcAft>
            </a:pP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Vgl. </a:t>
            </a:r>
            <a:r>
              <a:rPr lang="de-DE" sz="24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1,6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: „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Ich wunderte mich, </a:t>
            </a:r>
            <a:r>
              <a:rPr lang="de-DE" sz="24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dass ihr euch so schnell von dem, der euch durch die Gnade Christi berufen hat, abwendet zu einem anderen Evangelium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 …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“</a:t>
            </a:r>
          </a:p>
          <a:p>
            <a:pPr>
              <a:lnSpc>
                <a:spcPts val="3000"/>
              </a:lnSpc>
              <a:spcBef>
                <a:spcPts val="1728"/>
              </a:spcBef>
              <a:spcAft>
                <a:spcPts val="1800"/>
              </a:spcAft>
            </a:pP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Die Galater haben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im Geist angefangen und stehen in </a:t>
            </a:r>
            <a:r>
              <a:rPr lang="de-DE" sz="24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Gefahr, </a:t>
            </a:r>
            <a:r>
              <a:rPr lang="de-DE" sz="24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„im Fleisch“ zu enden</a:t>
            </a:r>
            <a:r>
              <a:rPr lang="de-DE" sz="24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vgl. Gal 3,3). </a:t>
            </a:r>
            <a:endParaRPr lang="de-DE" sz="24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3000"/>
              </a:lnSpc>
              <a:spcBef>
                <a:spcPts val="1728"/>
              </a:spcBef>
              <a:spcAft>
                <a:spcPts val="1800"/>
              </a:spcAft>
            </a:pP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So wollen durch „</a:t>
            </a:r>
            <a:r>
              <a:rPr lang="de-DE" sz="24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Werke des Gesetzes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“ bzw. durch das „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Gesetz“ (Thora) gerecht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werden (vgl. z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. B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. Gal 2,16.21; 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3,2.10.11.21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; 5,4), wobei die </a:t>
            </a:r>
            <a:r>
              <a:rPr lang="de-DE" sz="24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Beschneidung 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im Zentrum stand (vgl. z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. B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. Gal 2,3ff.; 5,2f.; 6,12f.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)</a:t>
            </a:r>
            <a:r>
              <a:rPr lang="de-DE" sz="24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– vgl. auch Gal 4,3 („</a:t>
            </a:r>
            <a:r>
              <a:rPr lang="de-DE" sz="24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die Elemente der Welt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“) und 4,9 („</a:t>
            </a:r>
            <a:r>
              <a:rPr lang="de-DE" sz="24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die armseligen Elemente</a:t>
            </a:r>
            <a:r>
              <a:rPr lang="de-DE" sz="2400" dirty="0" smtClean="0">
                <a:latin typeface="Arial Unicode MS" charset="0"/>
                <a:ea typeface="Arial Unicode MS" charset="0"/>
                <a:cs typeface="Arial Unicode MS" charset="0"/>
              </a:rPr>
              <a:t>“).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Umstände, Ziel und Schwerpunkte der Abfassung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417638"/>
            <a:ext cx="8064896" cy="4891682"/>
          </a:xfrm>
        </p:spPr>
        <p:txBody>
          <a:bodyPr>
            <a:normAutofit/>
          </a:bodyPr>
          <a:lstStyle/>
          <a:p>
            <a:pPr>
              <a:lnSpc>
                <a:spcPts val="3560"/>
              </a:lnSpc>
            </a:pPr>
            <a:r>
              <a:rPr lang="de-DE" sz="2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Vgl. Kol 2,8.20</a:t>
            </a:r>
            <a:r>
              <a:rPr lang="de-DE" sz="2800" b="1" dirty="0" smtClean="0">
                <a:latin typeface="Arial Unicode MS" charset="0"/>
                <a:ea typeface="Arial Unicode MS" charset="0"/>
                <a:cs typeface="Arial Unicode MS" charset="0"/>
              </a:rPr>
              <a:t>: „</a:t>
            </a:r>
            <a:r>
              <a:rPr lang="de-DE" sz="2800" dirty="0" smtClean="0">
                <a:latin typeface="Arial Unicode MS" charset="0"/>
                <a:ea typeface="Arial Unicode MS" charset="0"/>
                <a:cs typeface="Arial Unicode MS" charset="0"/>
              </a:rPr>
              <a:t>Seht </a:t>
            </a:r>
            <a:r>
              <a:rPr lang="de-DE" sz="2800" dirty="0">
                <a:latin typeface="Arial Unicode MS" charset="0"/>
                <a:ea typeface="Arial Unicode MS" charset="0"/>
                <a:cs typeface="Arial Unicode MS" charset="0"/>
              </a:rPr>
              <a:t>zu, </a:t>
            </a:r>
            <a:r>
              <a:rPr lang="de-DE" sz="2800" dirty="0" smtClean="0">
                <a:latin typeface="Arial Unicode MS" charset="0"/>
                <a:ea typeface="Arial Unicode MS" charset="0"/>
                <a:cs typeface="Arial Unicode MS" charset="0"/>
              </a:rPr>
              <a:t>dass </a:t>
            </a:r>
            <a:r>
              <a:rPr lang="de-DE" sz="2800" dirty="0">
                <a:latin typeface="Arial Unicode MS" charset="0"/>
                <a:ea typeface="Arial Unicode MS" charset="0"/>
                <a:cs typeface="Arial Unicode MS" charset="0"/>
              </a:rPr>
              <a:t>niemand euch einfange durch die Philosophie und leeren Betrug </a:t>
            </a:r>
            <a:r>
              <a:rPr lang="de-DE" sz="2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nach der Überlieferung der Menschen, nach den Elementen der Welt </a:t>
            </a:r>
            <a:r>
              <a:rPr lang="de-DE" sz="2800" dirty="0">
                <a:latin typeface="Arial Unicode MS" charset="0"/>
                <a:ea typeface="Arial Unicode MS" charset="0"/>
                <a:cs typeface="Arial Unicode MS" charset="0"/>
              </a:rPr>
              <a:t>und nicht </a:t>
            </a:r>
            <a:r>
              <a:rPr lang="de-DE" sz="2800" dirty="0" smtClean="0">
                <a:latin typeface="Arial Unicode MS" charset="0"/>
                <a:ea typeface="Arial Unicode MS" charset="0"/>
                <a:cs typeface="Arial Unicode MS" charset="0"/>
              </a:rPr>
              <a:t>Christus gemäß</a:t>
            </a:r>
            <a:r>
              <a:rPr lang="de-DE" sz="28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800" dirty="0" smtClean="0">
                <a:latin typeface="Arial Unicode MS" charset="0"/>
                <a:ea typeface="Arial Unicode MS" charset="0"/>
                <a:cs typeface="Arial Unicode MS" charset="0"/>
              </a:rPr>
              <a:t>…</a:t>
            </a:r>
            <a:r>
              <a:rPr lang="de-DE" sz="2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 Wenn ihr mit Christus den Elementen der Welt </a:t>
            </a:r>
            <a:r>
              <a:rPr lang="de-DE" sz="2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gestorben </a:t>
            </a:r>
            <a:r>
              <a:rPr lang="de-DE" sz="2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seid, was unterwerft ihr euch </a:t>
            </a:r>
            <a:r>
              <a:rPr lang="de-DE" sz="2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Satzungen</a:t>
            </a:r>
            <a:r>
              <a:rPr lang="de-DE" sz="28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, als lebtet ihr noch in der Welt</a:t>
            </a:r>
            <a:r>
              <a:rPr lang="de-DE" sz="28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?</a:t>
            </a:r>
            <a:r>
              <a:rPr lang="de-DE" sz="2800" dirty="0" smtClean="0">
                <a:latin typeface="Arial Unicode MS" charset="0"/>
                <a:ea typeface="Arial Unicode MS" charset="0"/>
                <a:cs typeface="Arial Unicode MS" charset="0"/>
              </a:rPr>
              <a:t>“</a:t>
            </a:r>
            <a:endParaRPr lang="de-DE" sz="2800" dirty="0">
              <a:latin typeface="Arial Unicode MS" charset="0"/>
              <a:ea typeface="Arial Unicode MS" charset="0"/>
              <a:cs typeface="Arial Unicode MS" charset="0"/>
            </a:endParaRP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488832" cy="360039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ts val="2800"/>
              </a:lnSpc>
              <a:spcAft>
                <a:spcPts val="600"/>
              </a:spcAft>
            </a:pPr>
            <a:r>
              <a:rPr lang="de-DE" sz="2800" dirty="0"/>
              <a:t>Umstände, Ziel und Schwerpunkte der Abfassung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92696"/>
            <a:ext cx="8784976" cy="6165304"/>
          </a:xfrm>
        </p:spPr>
        <p:txBody>
          <a:bodyPr>
            <a:noAutofit/>
          </a:bodyPr>
          <a:lstStyle/>
          <a:p>
            <a:pPr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1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Rechtfertigung </a:t>
            </a:r>
            <a:r>
              <a:rPr lang="de-DE" sz="2100" dirty="0" smtClean="0">
                <a:latin typeface="Arial Unicode MS" charset="0"/>
                <a:ea typeface="Arial Unicode MS" charset="0"/>
                <a:cs typeface="Arial Unicode MS" charset="0"/>
              </a:rPr>
              <a:t>„nicht aus Werken des Gesetzes“, sondern allein durch den Glauben.</a:t>
            </a:r>
          </a:p>
          <a:p>
            <a:pPr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 2,16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: „Weil wir aber wir wissen, dass ein Mensch nicht aus </a:t>
            </a:r>
            <a:r>
              <a:rPr lang="de-DE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Geset-zeswerken</a:t>
            </a:r>
            <a:r>
              <a:rPr lang="de-DE" sz="21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gerechtfertigt wird, sondern nur durch den </a:t>
            </a:r>
            <a:r>
              <a:rPr lang="de-DE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Glauben </a:t>
            </a: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an Christus Jesus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 (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διὰ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πίστεως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Ἰησοῦ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Χριστοῦ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), sind auch wir </a:t>
            </a: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an </a:t>
            </a:r>
            <a:r>
              <a:rPr lang="de-DE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Chris-</a:t>
            </a:r>
            <a:r>
              <a:rPr lang="de-DE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tus</a:t>
            </a:r>
            <a:r>
              <a:rPr lang="de-DE" sz="2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Jesus gläubig geworden 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εἰς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Χριστὸν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Ἰησοῦν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ἐπιστεύσαμεν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), damit wir </a:t>
            </a: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aus Glauben an Christus</a:t>
            </a:r>
            <a:r>
              <a:rPr lang="de-DE" sz="2100" dirty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ἐκ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πίστεως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Χριστοῦ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) gerechtfertigt werden und </a:t>
            </a: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nicht aus Gesetzeswerken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 (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ἐξ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ἔργων</a:t>
            </a:r>
            <a:r>
              <a:rPr lang="el-GR" sz="21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el-GR" sz="2100" dirty="0" err="1">
                <a:latin typeface="Arial Unicode MS" charset="0"/>
                <a:ea typeface="Arial Unicode MS" charset="0"/>
                <a:cs typeface="Arial Unicode MS" charset="0"/>
              </a:rPr>
              <a:t>νόμου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) weil </a:t>
            </a:r>
            <a:r>
              <a:rPr lang="de-DE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aus Gesetzeswerken 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kein Fleisch gerechtfertigt wird.“</a:t>
            </a:r>
          </a:p>
          <a:p>
            <a:pPr marL="342900" lvl="1" indent="-342900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Vgl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. auch </a:t>
            </a: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4QMMT C 27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= 4Q398 14 ii 3: </a:t>
            </a:r>
            <a:r>
              <a:rPr lang="de-DE" sz="2200" i="1" dirty="0" err="1">
                <a:latin typeface="Arial Unicode MS" charset="0"/>
                <a:ea typeface="Arial Unicode MS" charset="0"/>
                <a:cs typeface="Arial Unicode MS" charset="0"/>
              </a:rPr>
              <a:t>ma‘asse</a:t>
            </a:r>
            <a:r>
              <a:rPr lang="de-DE" sz="2200" i="1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i="1" dirty="0" err="1">
                <a:latin typeface="Arial Unicode MS" charset="0"/>
                <a:ea typeface="Arial Unicode MS" charset="0"/>
                <a:cs typeface="Arial Unicode MS" charset="0"/>
              </a:rPr>
              <a:t>hattorah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 = „</a:t>
            </a:r>
            <a:r>
              <a:rPr lang="de-DE" sz="22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Taten der Thora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“ (oft auch: „Taten in der Thora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  <a:endParaRPr lang="de-DE" sz="21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</a:pPr>
            <a:r>
              <a:rPr lang="de-DE" sz="21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1</a:t>
            </a:r>
            <a:r>
              <a:rPr lang="de-DE" sz="21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,4</a:t>
            </a:r>
            <a:r>
              <a:rPr lang="de-DE" sz="2100" dirty="0" smtClean="0">
                <a:latin typeface="Arial Unicode MS" charset="0"/>
                <a:ea typeface="Arial Unicode MS" charset="0"/>
                <a:cs typeface="Arial Unicode MS" charset="0"/>
              </a:rPr>
              <a:t>: „… </a:t>
            </a:r>
            <a:r>
              <a:rPr lang="de-DE" sz="21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der </a:t>
            </a:r>
            <a:r>
              <a:rPr lang="de-DE" sz="21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sich selbst für unsre Sünden dahingegeben hat, dass er uns errette von dieser gegenwärtigen, bösen Welt </a:t>
            </a:r>
            <a:r>
              <a:rPr lang="de-DE" sz="2100" dirty="0">
                <a:latin typeface="Arial Unicode MS" charset="0"/>
                <a:ea typeface="Arial Unicode MS" charset="0"/>
                <a:cs typeface="Arial Unicode MS" charset="0"/>
              </a:rPr>
              <a:t>nach dem Willen Gottes, unseres </a:t>
            </a:r>
            <a:r>
              <a:rPr lang="de-DE" sz="2100" dirty="0" smtClean="0">
                <a:latin typeface="Arial Unicode MS" charset="0"/>
                <a:ea typeface="Arial Unicode MS" charset="0"/>
                <a:cs typeface="Arial Unicode MS" charset="0"/>
              </a:rPr>
              <a:t>Vaters …“</a:t>
            </a:r>
            <a:endParaRPr lang="de-DE" sz="2100" dirty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3000"/>
              </a:lnSpc>
              <a:spcBef>
                <a:spcPts val="1176"/>
              </a:spcBef>
              <a:spcAft>
                <a:spcPts val="1800"/>
              </a:spcAft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181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7488832" cy="43204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/>
              <a:t>Umstände, Ziel und Schwerpunkte der Abfassung </a:t>
            </a:r>
            <a:endParaRPr lang="de-CH" sz="2800" b="1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748464" cy="554461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Vgl. auch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5,19-23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„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Werke des Fleisches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“ (vgl. „Werke des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Geset-zes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“)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und „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Frucht des Geistes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“.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„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Israel Gottes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“ in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Gal 6,16: „Denn weder Beschneidung noch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Unbe-schnittensein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gilt etwas, sondern eine neue Schöpfung.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Und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so viele dieser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Richtschnur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folgen werden,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Friede und Barmherzigkeit über sie </a:t>
            </a:r>
            <a:r>
              <a:rPr lang="de-DE" sz="2000" i="1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und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über das Israel Gottes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!“ (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Gal 6,15-16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 lvl="1">
              <a:lnSpc>
                <a:spcPts val="2800"/>
              </a:lnSpc>
              <a:spcAft>
                <a:spcPts val="600"/>
              </a:spcAft>
            </a:pPr>
            <a:r>
              <a:rPr lang="de-DE" sz="2000" i="1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kai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-kopulativum (</a:t>
            </a:r>
            <a:r>
              <a:rPr lang="de-DE" sz="200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verbindendes </a:t>
            </a:r>
            <a:r>
              <a:rPr lang="de-DE" sz="200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„und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“)</a:t>
            </a:r>
            <a:r>
              <a:rPr lang="de-DE" sz="20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oder </a:t>
            </a:r>
            <a:r>
              <a:rPr lang="de-DE" sz="2000" i="1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kai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-epexegetikum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(erklärendes „und“)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?</a:t>
            </a:r>
          </a:p>
          <a:p>
            <a:pPr lvl="1">
              <a:lnSpc>
                <a:spcPts val="2800"/>
              </a:lnSpc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Vgl. auch z. B. 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1. </a:t>
            </a:r>
            <a:r>
              <a:rPr lang="de-DE" sz="2000" dirty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Kor 7,18-19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„Ist jemand beschnitten berufen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wor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-den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, so bleibe er bei der Beschneidung; ist jemand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unbeschnitten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berufen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worden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, so lasse er sich nicht beschneiden. Die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Beschnei-dung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ist nichts, und das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Unbeschnittensein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ist nichts, sondern das Halten der Gebote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Gottes“ (vgl. Gal 5,6).</a:t>
            </a:r>
          </a:p>
          <a:p>
            <a:pPr lvl="1">
              <a:lnSpc>
                <a:spcPts val="2800"/>
              </a:lnSpc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Vgl. auch z. B. </a:t>
            </a:r>
            <a:r>
              <a:rPr lang="de-DE" sz="2000" dirty="0" err="1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Röm</a:t>
            </a:r>
            <a:r>
              <a:rPr lang="de-DE" sz="2000" dirty="0" smtClean="0">
                <a:solidFill>
                  <a:srgbClr val="0070C0"/>
                </a:solidFill>
                <a:latin typeface="Arial Unicode MS" charset="0"/>
                <a:ea typeface="Arial Unicode MS" charset="0"/>
                <a:cs typeface="Arial Unicode MS" charset="0"/>
              </a:rPr>
              <a:t> 9,4f.; 11,12ff.26f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.</a:t>
            </a:r>
          </a:p>
          <a:p>
            <a:pPr lvl="1">
              <a:lnSpc>
                <a:spcPts val="2800"/>
              </a:lnSpc>
              <a:spcAft>
                <a:spcPts val="600"/>
              </a:spcAft>
            </a:pPr>
            <a:endParaRPr lang="de-DE" sz="1600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920880" cy="647799"/>
          </a:xfrm>
        </p:spPr>
        <p:txBody>
          <a:bodyPr>
            <a:normAutofit/>
          </a:bodyPr>
          <a:lstStyle/>
          <a:p>
            <a:pPr algn="l"/>
            <a:r>
              <a:rPr lang="de-CH" sz="2800" dirty="0" smtClean="0">
                <a:latin typeface="Arial Unicode MS" pitchFamily="34" charset="-128"/>
              </a:rPr>
              <a:t>Gliederung</a:t>
            </a:r>
            <a:endParaRPr lang="de-CH" sz="2800" dirty="0">
              <a:latin typeface="Arial Unicode MS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676456" cy="5544616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1. Einleitung 										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1,1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-4</a:t>
            </a:r>
          </a:p>
          <a:p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2. Die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schnelle Verführung in </a:t>
            </a:r>
            <a:r>
              <a:rPr lang="de-DE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Galatien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		1,6-10</a:t>
            </a:r>
            <a:endParaRPr lang="de-DE" sz="1800" dirty="0">
              <a:solidFill>
                <a:schemeClr val="tx2">
                  <a:lumMod val="60000"/>
                  <a:lumOff val="40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  <a:p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3. Die apostolische Autorität des Paulus 		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	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1,11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–2,21</a:t>
            </a: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3.1. Die Berufungsgeschichte des Paulus					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	1,12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-23</a:t>
            </a: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3.1. Paulus in Jerusalem bei den übrigen Aposteln				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2,1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-10</a:t>
            </a: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3.1. Die Auseinandersetzung mit Petrus und die Botschaft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						der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Rechtfertigung	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									2,11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-21</a:t>
            </a:r>
          </a:p>
          <a:p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4. Das Gesetz, die Bescheidung, der Glaube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							und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die christliche Freiheit	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						3,1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–6,15</a:t>
            </a: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4.1. Das Gesetz und der Glaube 							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3,1-29</a:t>
            </a:r>
            <a:endParaRPr lang="de-DE" sz="1800" dirty="0">
              <a:latin typeface="Arial Unicode MS" charset="0"/>
              <a:ea typeface="Arial Unicode MS" charset="0"/>
              <a:cs typeface="Arial Unicode MS" charset="0"/>
            </a:endParaRP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4.2. Jesus Christus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und die Fülle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der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Zeit 						4,1-30</a:t>
            </a:r>
            <a:endParaRPr lang="de-DE" sz="1800" dirty="0">
              <a:latin typeface="Arial Unicode MS" charset="0"/>
              <a:ea typeface="Arial Unicode MS" charset="0"/>
              <a:cs typeface="Arial Unicode MS" charset="0"/>
            </a:endParaRP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4.3. Christliche Freiheit und Wandel im Geist 					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5,1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–26</a:t>
            </a:r>
          </a:p>
          <a:p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4.4. Ermahnung, die Schwachen zu tragen und sich allein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						auf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das Kreuz zu verlassen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								6,1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-15</a:t>
            </a:r>
          </a:p>
          <a:p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5. Briefschluss 									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		6,16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-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18</a:t>
            </a:r>
            <a:endParaRPr lang="de-DE" sz="1800" dirty="0">
              <a:solidFill>
                <a:schemeClr val="tx2">
                  <a:lumMod val="60000"/>
                  <a:lumOff val="40000"/>
                </a:schemeClr>
              </a:solidFill>
              <a:latin typeface="Arial Unicode MS" charset="0"/>
              <a:ea typeface="Arial Unicode MS" charset="0"/>
              <a:cs typeface="Arial Unicode MS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8208912" cy="791815"/>
          </a:xfrm>
        </p:spPr>
        <p:txBody>
          <a:bodyPr/>
          <a:lstStyle/>
          <a:p>
            <a:pPr algn="l"/>
            <a:endParaRPr lang="de-CH" sz="3200" dirty="0">
              <a:latin typeface="Arial Unicode MS" pitchFamily="34" charset="-128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052736"/>
            <a:ext cx="7344816" cy="4968552"/>
          </a:xfrm>
        </p:spPr>
        <p:txBody>
          <a:bodyPr>
            <a:normAutofit/>
          </a:bodyPr>
          <a:lstStyle/>
          <a:p>
            <a:endParaRPr lang="de-DE" sz="2400" dirty="0" smtClean="0">
              <a:latin typeface="Helena"/>
              <a:cs typeface="Helena"/>
            </a:endParaRPr>
          </a:p>
          <a:p>
            <a:endParaRPr lang="de-DE" sz="2400" dirty="0">
              <a:latin typeface="Helena"/>
              <a:cs typeface="Helena"/>
            </a:endParaRPr>
          </a:p>
          <a:p>
            <a:endParaRPr lang="de-DE" sz="2400" dirty="0" smtClean="0">
              <a:latin typeface="Helena"/>
              <a:cs typeface="Helena"/>
            </a:endParaRPr>
          </a:p>
          <a:p>
            <a:endParaRPr lang="de-DE" sz="2400" dirty="0">
              <a:latin typeface="Helena"/>
              <a:cs typeface="Helena"/>
            </a:endParaRPr>
          </a:p>
          <a:p>
            <a:pPr marL="0" indent="0" algn="ctr">
              <a:buNone/>
            </a:pPr>
            <a:r>
              <a:rPr lang="de-DE" sz="3600" dirty="0" smtClean="0">
                <a:cs typeface="Helena"/>
              </a:rPr>
              <a:t>Der Verfasser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913"/>
            <a:ext cx="8064896" cy="575791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de-DE" sz="3200" dirty="0">
                <a:cs typeface="Helena"/>
              </a:rPr>
              <a:t>Der Verfasser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908720"/>
            <a:ext cx="8388424" cy="5760640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Paulus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vgl. Gal 1,1; 5,2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).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Biografische Einzelheiten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(vgl. Gal 1,11–2,15; 4,11-14). </a:t>
            </a:r>
            <a:endParaRPr lang="de-DE" sz="18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Ignatius</a:t>
            </a:r>
            <a:r>
              <a:rPr lang="de-DE" sz="18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(um 108 n. Chr.): „Es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ist unangebracht, von Jesus Christus zu reden und </a:t>
            </a: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jüdisch zu leben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. Denn das Christentum ist nicht zum Glauben an das Judentum gekommen, sondern das Judentum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[zum Glauben]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an das Christentum …“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(vgl. Gal 2,14!).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Polykarp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(um 130 n. Chr.) zitiert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Gal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4,26 und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6,7.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Echtheit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wird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kaum bestritten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– allerdings z. B. von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Rudolf Steck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(1888).</a:t>
            </a:r>
          </a:p>
          <a:p>
            <a:pPr lvl="1">
              <a:lnSpc>
                <a:spcPts val="2500"/>
              </a:lnSpc>
              <a:spcAft>
                <a:spcPts val="600"/>
              </a:spcAft>
            </a:pP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U. a. mit folgendem Argument: Die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entschiedene Stellung gegenüber dem Gesetz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 sei erst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in einer Zeit denkbar, in welcher das Christentum völlig vom Judentum getrennt war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, also erst im 2. Jahrhundert. 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Vor dem Apostelkonzil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erklärbar (vgl. z. B. </a:t>
            </a:r>
            <a:r>
              <a:rPr lang="de-DE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 1,6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: „Mich </a:t>
            </a:r>
            <a:r>
              <a:rPr lang="de-DE" sz="1800" dirty="0">
                <a:latin typeface="Arial Unicode MS" charset="0"/>
                <a:ea typeface="Arial Unicode MS" charset="0"/>
                <a:cs typeface="Arial Unicode MS" charset="0"/>
              </a:rPr>
              <a:t>wundert, dass ihr euch so bald abwenden lasst von dem, der euch berufen hat in die Gnade Christi, zu einem andern </a:t>
            </a:r>
            <a:r>
              <a:rPr lang="de-DE" sz="1800" dirty="0" smtClean="0">
                <a:latin typeface="Arial Unicode MS" charset="0"/>
                <a:ea typeface="Arial Unicode MS" charset="0"/>
                <a:cs typeface="Arial Unicode MS" charset="0"/>
              </a:rPr>
              <a:t>Evangelium“),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272982" cy="863823"/>
          </a:xfrm>
        </p:spPr>
        <p:txBody>
          <a:bodyPr/>
          <a:lstStyle/>
          <a:p>
            <a:pPr algn="l"/>
            <a:endParaRPr lang="de-CH" sz="3200" dirty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916832"/>
            <a:ext cx="6552728" cy="4104456"/>
          </a:xfrm>
        </p:spPr>
        <p:txBody>
          <a:bodyPr>
            <a:normAutofit/>
          </a:bodyPr>
          <a:lstStyle/>
          <a:p>
            <a:pPr>
              <a:lnSpc>
                <a:spcPts val="3840"/>
              </a:lnSpc>
              <a:spcBef>
                <a:spcPts val="3792"/>
              </a:spcBef>
              <a:spcAft>
                <a:spcPts val="1800"/>
              </a:spcAft>
            </a:pPr>
            <a:endParaRPr lang="de-CH" dirty="0" smtClean="0">
              <a:effectLst/>
            </a:endParaRPr>
          </a:p>
          <a:p>
            <a:pPr marL="0" indent="0" algn="ctr">
              <a:lnSpc>
                <a:spcPts val="3840"/>
              </a:lnSpc>
              <a:spcBef>
                <a:spcPts val="3792"/>
              </a:spcBef>
              <a:spcAft>
                <a:spcPts val="1800"/>
              </a:spcAft>
              <a:buNone/>
            </a:pPr>
            <a:r>
              <a:rPr lang="de-DE" sz="4400" dirty="0" smtClean="0"/>
              <a:t>Die Empfänger</a:t>
            </a:r>
            <a:endParaRPr lang="de-CH" sz="44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200800" cy="596776"/>
          </a:xfrm>
        </p:spPr>
        <p:txBody>
          <a:bodyPr>
            <a:normAutofit fontScale="90000"/>
          </a:bodyPr>
          <a:lstStyle/>
          <a:p>
            <a:pPr algn="l">
              <a:lnSpc>
                <a:spcPts val="3840"/>
              </a:lnSpc>
              <a:spcBef>
                <a:spcPts val="3792"/>
              </a:spcBef>
              <a:spcAft>
                <a:spcPts val="1800"/>
              </a:spcAft>
            </a:pP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Die </a:t>
            </a:r>
            <a:r>
              <a:rPr lang="de-DE" sz="3200" dirty="0"/>
              <a:t>Empfänger</a:t>
            </a:r>
            <a:r>
              <a:rPr lang="de-CH" sz="3200" dirty="0"/>
              <a:t/>
            </a:r>
            <a:br>
              <a:rPr lang="de-CH" sz="3200" dirty="0"/>
            </a:br>
            <a:endParaRPr lang="de-CH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92696"/>
            <a:ext cx="8496944" cy="5976664"/>
          </a:xfrm>
        </p:spPr>
        <p:txBody>
          <a:bodyPr>
            <a:noAutofit/>
          </a:bodyPr>
          <a:lstStyle/>
          <a:p>
            <a:pPr>
              <a:lnSpc>
                <a:spcPts val="3040"/>
              </a:lnSpc>
              <a:spcBef>
                <a:spcPts val="792"/>
              </a:spcBef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Die „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Gemeinden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in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Galatien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“ (Gal 1,2b; vgl. Gal 3,1). </a:t>
            </a:r>
            <a:endParaRPr lang="de-DE" sz="2000" dirty="0" smtClean="0">
              <a:latin typeface="Arial Unicode MS" charset="0"/>
              <a:ea typeface="Arial Unicode MS" charset="0"/>
              <a:cs typeface="Arial Unicode MS" charset="0"/>
            </a:endParaRPr>
          </a:p>
          <a:p>
            <a:pPr>
              <a:lnSpc>
                <a:spcPts val="3040"/>
              </a:lnSpc>
              <a:spcBef>
                <a:spcPts val="792"/>
              </a:spcBef>
              <a:spcAft>
                <a:spcPts val="600"/>
              </a:spcAft>
            </a:pPr>
            <a:r>
              <a:rPr lang="de-DE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Nordgalatien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nordgalatische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oder Landschaftshypothese) 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oder </a:t>
            </a:r>
            <a:r>
              <a:rPr lang="de-DE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Südgalatien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(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südgalatische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oder Provinzhypothese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)?</a:t>
            </a:r>
          </a:p>
          <a:p>
            <a:pPr>
              <a:lnSpc>
                <a:spcPts val="3040"/>
              </a:lnSpc>
              <a:spcBef>
                <a:spcPts val="792"/>
              </a:spcBef>
              <a:spcAft>
                <a:spcPts val="600"/>
              </a:spcAft>
            </a:pP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Vgl.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Cullmann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: „Das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Galatien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des Nordens, das heißt die Gegend von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Pessinus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und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Ancyra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(heute Ankara), zwischen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Pontus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, Bithynien und </a:t>
            </a:r>
            <a:r>
              <a:rPr lang="de-DE" sz="2000" dirty="0" err="1">
                <a:latin typeface="Arial Unicode MS" charset="0"/>
                <a:ea typeface="Arial Unicode MS" charset="0"/>
                <a:cs typeface="Arial Unicode MS" charset="0"/>
              </a:rPr>
              <a:t>Lykaonien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 gelegen, war von einer keltischen Bevölkerung bewohnt (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daher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der Name Galater), die sich im dritten vorchristlichen </a:t>
            </a:r>
            <a:r>
              <a:rPr lang="de-DE" sz="2000" dirty="0" err="1" smtClean="0">
                <a:latin typeface="Arial Unicode MS" charset="0"/>
                <a:ea typeface="Arial Unicode MS" charset="0"/>
                <a:cs typeface="Arial Unicode MS" charset="0"/>
              </a:rPr>
              <a:t>Jahrhun-dert</a:t>
            </a:r>
            <a:r>
              <a:rPr lang="de-DE" sz="2000" dirty="0" smtClean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dort niedergelassen hatte.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Im Jahre 50 vor Christus vereinigte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Amyntas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, der letzte König der Galater,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Lykaonien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und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Pisidien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, zwei südliche Gegenden Kleinasiens, mit seinem Land. Bei seinem Tode, 25 v. Chr., ging das gesamte Gebiet des </a:t>
            </a:r>
            <a:r>
              <a:rPr 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Amyntas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an die Römer über, die daraus eine einzige Provinz unter dem gleichen Legaten machten</a:t>
            </a:r>
            <a:r>
              <a:rPr lang="de-DE" sz="2000" dirty="0">
                <a:latin typeface="Arial Unicode MS" charset="0"/>
                <a:ea typeface="Arial Unicode MS" charset="0"/>
                <a:cs typeface="Arial Unicode MS" charset="0"/>
              </a:rPr>
              <a:t>.“ </a:t>
            </a:r>
          </a:p>
          <a:p>
            <a:pPr>
              <a:lnSpc>
                <a:spcPts val="3240"/>
              </a:lnSpc>
              <a:spcBef>
                <a:spcPts val="792"/>
              </a:spcBef>
              <a:spcAft>
                <a:spcPts val="1200"/>
              </a:spcAft>
            </a:pPr>
            <a:endParaRPr lang="de-DE" sz="2200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913"/>
            <a:ext cx="7992888" cy="359767"/>
          </a:xfrm>
        </p:spPr>
        <p:txBody>
          <a:bodyPr>
            <a:normAutofit fontScale="90000"/>
          </a:bodyPr>
          <a:lstStyle/>
          <a:p>
            <a:pPr algn="l"/>
            <a:r>
              <a:rPr lang="de-DE" sz="2800" dirty="0"/>
              <a:t>Die Empfänger</a:t>
            </a:r>
            <a:endParaRPr lang="de-CH" sz="2800" dirty="0">
              <a:latin typeface="Arial Rounded MT Bold" pitchFamily="-123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92696"/>
            <a:ext cx="8748464" cy="5832648"/>
          </a:xfrm>
        </p:spPr>
        <p:txBody>
          <a:bodyPr>
            <a:noAutofit/>
          </a:bodyPr>
          <a:lstStyle/>
          <a:p>
            <a:pPr marL="457200" indent="-457200">
              <a:lnSpc>
                <a:spcPts val="2540"/>
              </a:lnSpc>
              <a:spcAft>
                <a:spcPts val="1800"/>
              </a:spcAft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Argumente für die </a:t>
            </a:r>
            <a:r>
              <a:rPr lang="de-DE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nordgalatische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Hypothese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:</a:t>
            </a:r>
          </a:p>
          <a:p>
            <a:pPr marL="857250" lvl="1" indent="-457200">
              <a:lnSpc>
                <a:spcPts val="2540"/>
              </a:lnSpc>
              <a:spcAft>
                <a:spcPts val="1800"/>
              </a:spcAft>
            </a:pP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Anrede in Gal 3,1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(„unverständigen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Galater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“)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wäre für die hellenistischen Städte in </a:t>
            </a:r>
            <a:r>
              <a:rPr lang="de-DE" sz="2200" dirty="0" err="1">
                <a:latin typeface="Arial Unicode MS" charset="0"/>
                <a:ea typeface="Arial Unicode MS" charset="0"/>
                <a:cs typeface="Arial Unicode MS" charset="0"/>
              </a:rPr>
              <a:t>Südgalatien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 unangebracht</a:t>
            </a:r>
            <a:r>
              <a:rPr lang="de-DE" sz="2200" baseline="30000" dirty="0"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und eine „Verletzung des nationalen Empfindens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“ (vgl. dagegen Sänger, Adresse, 1–56).</a:t>
            </a:r>
          </a:p>
          <a:p>
            <a:pPr marL="857250" lvl="1" indent="-457200">
              <a:lnSpc>
                <a:spcPts val="2540"/>
              </a:lnSpc>
              <a:spcAft>
                <a:spcPts val="1800"/>
              </a:spcAft>
            </a:pP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Leser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als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ehemalige </a:t>
            </a:r>
            <a:r>
              <a:rPr lang="de-DE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Heiden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angesprochen.</a:t>
            </a:r>
          </a:p>
          <a:p>
            <a:pPr marL="857250" lvl="1" indent="-457200">
              <a:lnSpc>
                <a:spcPts val="2540"/>
              </a:lnSpc>
              <a:spcAft>
                <a:spcPts val="1800"/>
              </a:spcAft>
            </a:pP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Gleichsetzung von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Gal 2,1ff. mit </a:t>
            </a:r>
            <a:r>
              <a:rPr lang="de-DE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15,1ff.</a:t>
            </a:r>
          </a:p>
          <a:p>
            <a:pPr marL="857250" lvl="1" indent="-457200">
              <a:lnSpc>
                <a:spcPts val="2540"/>
              </a:lnSpc>
              <a:spcAft>
                <a:spcPts val="1800"/>
              </a:spcAft>
            </a:pP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Ausdruck </a:t>
            </a:r>
            <a:r>
              <a:rPr lang="de-DE" sz="2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to</a:t>
            </a:r>
            <a:r>
              <a:rPr lang="de-DE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proteron</a:t>
            </a:r>
            <a:r>
              <a:rPr lang="de-DE" sz="2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(„beim ersten Mal“?; richtiger: „früher, vorher“) in </a:t>
            </a: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 4,13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setze mindestens zwei Besuche voraus (vgl. aber z. B. </a:t>
            </a:r>
            <a:r>
              <a:rPr lang="de-DE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Joh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 9,8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!).</a:t>
            </a:r>
          </a:p>
          <a:p>
            <a:pPr marL="857250" lvl="1" indent="-457200">
              <a:lnSpc>
                <a:spcPts val="2540"/>
              </a:lnSpc>
              <a:spcAft>
                <a:spcPts val="1800"/>
              </a:spcAft>
            </a:pPr>
            <a:r>
              <a:rPr lang="de-DE" sz="2200" dirty="0">
                <a:latin typeface="Arial Unicode MS" charset="0"/>
                <a:ea typeface="Arial Unicode MS" charset="0"/>
                <a:cs typeface="Arial Unicode MS" charset="0"/>
              </a:rPr>
              <a:t>Gal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4,13: </a:t>
            </a:r>
            <a:r>
              <a:rPr lang="de-DE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charset="0"/>
                <a:ea typeface="Arial Unicode MS" charset="0"/>
                <a:cs typeface="Arial Unicode MS" charset="0"/>
              </a:rPr>
              <a:t>körperliche Behinderung 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(wird in </a:t>
            </a:r>
            <a:r>
              <a:rPr lang="de-DE" sz="2200" dirty="0" err="1" smtClean="0">
                <a:latin typeface="Arial Unicode MS" charset="0"/>
                <a:ea typeface="Arial Unicode MS" charset="0"/>
                <a:cs typeface="Arial Unicode MS" charset="0"/>
              </a:rPr>
              <a:t>Apg</a:t>
            </a:r>
            <a:r>
              <a:rPr lang="de-DE" sz="2200" dirty="0" smtClean="0">
                <a:latin typeface="Arial Unicode MS" charset="0"/>
                <a:ea typeface="Arial Unicode MS" charset="0"/>
                <a:cs typeface="Arial Unicode MS" charset="0"/>
              </a:rPr>
              <a:t> nicht erwähnt).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113515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Apotheke.thmx</Template>
  <TotalTime>0</TotalTime>
  <Words>1331</Words>
  <Application>Microsoft Office PowerPoint</Application>
  <PresentationFormat>Bildschirmpräsentation (4:3)</PresentationFormat>
  <Paragraphs>155</Paragraphs>
  <Slides>34</Slides>
  <Notes>27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Office-Design</vt:lpstr>
      <vt:lpstr> Der Galaterbrief des Apostels Paulus Eine Einführung    Prof. Dr. Jacob Thiessen</vt:lpstr>
      <vt:lpstr>Galater 1,1-5</vt:lpstr>
      <vt:lpstr>Allgemeines</vt:lpstr>
      <vt:lpstr>Gliederung</vt:lpstr>
      <vt:lpstr>PowerPoint-Präsentation</vt:lpstr>
      <vt:lpstr>Der Verfasser</vt:lpstr>
      <vt:lpstr>PowerPoint-Präsentation</vt:lpstr>
      <vt:lpstr> Die Empfänger </vt:lpstr>
      <vt:lpstr>Die Empfänger</vt:lpstr>
      <vt:lpstr>Die Empfänger</vt:lpstr>
      <vt:lpstr>Die Empfänger</vt:lpstr>
      <vt:lpstr>Römische Provinzen und Straßen</vt:lpstr>
      <vt:lpstr>Die Empfänger</vt:lpstr>
      <vt:lpstr>Hauptstraßen</vt:lpstr>
      <vt:lpstr>Römische Straßen</vt:lpstr>
      <vt:lpstr>Die 1. Missionsreise des Paulus</vt:lpstr>
      <vt:lpstr>Orte und Distanzen</vt:lpstr>
      <vt:lpstr>1. Missionsreise – Straßen</vt:lpstr>
      <vt:lpstr>1. Missionsreise – Straßen</vt:lpstr>
      <vt:lpstr>Die 2. Missionsreise des Paulus</vt:lpstr>
      <vt:lpstr>Die 2. Missionsreise des Paulus</vt:lpstr>
      <vt:lpstr>Die 3. Missionsreise des Paulus</vt:lpstr>
      <vt:lpstr>Agora von Perge – phrygisches Gebirge</vt:lpstr>
      <vt:lpstr>Pisidisches Antiochia – Augustus-Tempel</vt:lpstr>
      <vt:lpstr>Pisidisches Antiochia – Paulus-Kirche</vt:lpstr>
      <vt:lpstr>Phrygisches Gebirge</vt:lpstr>
      <vt:lpstr>PowerPoint-Präsentation</vt:lpstr>
      <vt:lpstr>Datierung</vt:lpstr>
      <vt:lpstr>PowerPoint-Präsentation</vt:lpstr>
      <vt:lpstr>Umstände, Ziel und Schwerpunkte der Abfassung </vt:lpstr>
      <vt:lpstr>Umstände, Ziel und Schwerpunkte der Abfassung </vt:lpstr>
      <vt:lpstr>Umstände, Ziel und Schwerpunkte der Abfassung </vt:lpstr>
      <vt:lpstr>Umstände, Ziel und Schwerpunkte der Abfassung </vt:lpstr>
      <vt:lpstr>Umstände, Ziel und Schwerpunkte der Abfassung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Galaterbrief - Teil 1/4 - Einführung zum Galaterbrief</dc:title>
  <dc:creator>Jacob Thiessen</dc:creator>
  <cp:lastModifiedBy>Me</cp:lastModifiedBy>
  <cp:revision>531</cp:revision>
  <cp:lastPrinted>2017-02-19T11:32:10Z</cp:lastPrinted>
  <dcterms:created xsi:type="dcterms:W3CDTF">2010-11-17T06:21:21Z</dcterms:created>
  <dcterms:modified xsi:type="dcterms:W3CDTF">2017-11-01T13:20:03Z</dcterms:modified>
</cp:coreProperties>
</file>