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655" r:id="rId3"/>
    <p:sldId id="257" r:id="rId4"/>
    <p:sldId id="269" r:id="rId5"/>
    <p:sldId id="270" r:id="rId6"/>
    <p:sldId id="258" r:id="rId7"/>
    <p:sldId id="544" r:id="rId8"/>
    <p:sldId id="262" r:id="rId9"/>
    <p:sldId id="263" r:id="rId10"/>
    <p:sldId id="558" r:id="rId11"/>
    <p:sldId id="259" r:id="rId12"/>
    <p:sldId id="264" r:id="rId13"/>
    <p:sldId id="530" r:id="rId14"/>
    <p:sldId id="274" r:id="rId15"/>
    <p:sldId id="547" r:id="rId16"/>
    <p:sldId id="529" r:id="rId17"/>
    <p:sldId id="556" r:id="rId18"/>
    <p:sldId id="260" r:id="rId19"/>
    <p:sldId id="273" r:id="rId20"/>
    <p:sldId id="265" r:id="rId21"/>
    <p:sldId id="272" r:id="rId22"/>
    <p:sldId id="271" r:id="rId23"/>
    <p:sldId id="266" r:id="rId24"/>
    <p:sldId id="267" r:id="rId25"/>
    <p:sldId id="268" r:id="rId26"/>
    <p:sldId id="261" r:id="rId27"/>
    <p:sldId id="548" r:id="rId28"/>
    <p:sldId id="549" r:id="rId29"/>
    <p:sldId id="550" r:id="rId30"/>
    <p:sldId id="551" r:id="rId31"/>
    <p:sldId id="557" r:id="rId32"/>
    <p:sldId id="552" r:id="rId33"/>
    <p:sldId id="553" r:id="rId34"/>
    <p:sldId id="554" r:id="rId35"/>
    <p:sldId id="656" r:id="rId36"/>
    <p:sldId id="555" r:id="rId37"/>
  </p:sldIdLst>
  <p:sldSz cx="12192000" cy="6858000"/>
  <p:notesSz cx="6858000" cy="9144000"/>
  <p:defaultTextStyle>
    <a:defPPr>
      <a:defRPr lang="en-US"/>
    </a:defPPr>
    <a:lvl1pPr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1pPr>
    <a:lvl2pPr marL="4572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2pPr>
    <a:lvl3pPr marL="9144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3pPr>
    <a:lvl4pPr marL="13716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4pPr>
    <a:lvl5pPr marL="18288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5pPr>
    <a:lvl6pPr marL="22860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6pPr>
    <a:lvl7pPr marL="27432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7pPr>
    <a:lvl8pPr marL="32004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8pPr>
    <a:lvl9pPr marL="36576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p:restoredTop sz="94734"/>
  </p:normalViewPr>
  <p:slideViewPr>
    <p:cSldViewPr snapToGrid="0" snapToObjects="1">
      <p:cViewPr>
        <p:scale>
          <a:sx n="138" d="100"/>
          <a:sy n="138" d="100"/>
        </p:scale>
        <p:origin x="-3864" y="-5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sz="half" idx="1"/>
          </p:nvPr>
        </p:nvSpPr>
        <p:spPr>
          <a:xfrm>
            <a:off x="440531" y="803672"/>
            <a:ext cx="5726906"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310313" y="803672"/>
            <a:ext cx="5726906"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 Box 8"/>
          <p:cNvSpPr txBox="1">
            <a:spLocks noGrp="1" noChangeArrowheads="1"/>
          </p:cNvSpPr>
          <p:nvPr>
            <p:ph type="sldNum" sz="quarter" idx="10"/>
          </p:nvPr>
        </p:nvSpPr>
        <p:spPr>
          <a:ln/>
        </p:spPr>
        <p:txBody>
          <a:bodyPr/>
          <a:lstStyle>
            <a:lvl1pPr>
              <a:defRPr/>
            </a:lvl1pPr>
          </a:lstStyle>
          <a:p>
            <a:fld id="{9081F47E-13A8-1E41-823E-D72400EA3CC9}" type="slidenum">
              <a:rPr lang="de-DE" smtClean="0"/>
              <a:t>‹Nr.›</a:t>
            </a:fld>
            <a:endParaRPr lang="de-DE"/>
          </a:p>
        </p:txBody>
      </p:sp>
    </p:spTree>
    <p:extLst>
      <p:ext uri="{BB962C8B-B14F-4D97-AF65-F5344CB8AC3E}">
        <p14:creationId xmlns:p14="http://schemas.microsoft.com/office/powerpoint/2010/main" val="22504725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Text Box 8"/>
          <p:cNvSpPr txBox="1">
            <a:spLocks noGrp="1" noChangeArrowheads="1"/>
          </p:cNvSpPr>
          <p:nvPr>
            <p:ph type="sldNum" sz="quarter" idx="10"/>
          </p:nvPr>
        </p:nvSpPr>
        <p:spPr>
          <a:ln/>
        </p:spPr>
        <p:txBody>
          <a:bodyPr/>
          <a:lstStyle>
            <a:lvl1pPr>
              <a:defRPr/>
            </a:lvl1pPr>
          </a:lstStyle>
          <a:p>
            <a:fld id="{9081F47E-13A8-1E41-823E-D72400EA3CC9}" type="slidenum">
              <a:rPr lang="de-DE" smtClean="0"/>
              <a:t>‹Nr.›</a:t>
            </a:fld>
            <a:endParaRPr lang="de-DE"/>
          </a:p>
        </p:txBody>
      </p:sp>
    </p:spTree>
    <p:extLst>
      <p:ext uri="{BB962C8B-B14F-4D97-AF65-F5344CB8AC3E}">
        <p14:creationId xmlns:p14="http://schemas.microsoft.com/office/powerpoint/2010/main" val="207873006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Text Box 8"/>
          <p:cNvSpPr txBox="1">
            <a:spLocks noGrp="1" noChangeArrowheads="1"/>
          </p:cNvSpPr>
          <p:nvPr>
            <p:ph type="sldNum" sz="quarter" idx="10"/>
          </p:nvPr>
        </p:nvSpPr>
        <p:spPr>
          <a:ln/>
        </p:spPr>
        <p:txBody>
          <a:bodyPr/>
          <a:lstStyle>
            <a:lvl1pPr>
              <a:defRPr/>
            </a:lvl1pPr>
          </a:lstStyle>
          <a:p>
            <a:fld id="{9081F47E-13A8-1E41-823E-D72400EA3CC9}" type="slidenum">
              <a:rPr lang="de-DE" smtClean="0"/>
              <a:t>‹Nr.›</a:t>
            </a:fld>
            <a:endParaRPr lang="de-DE"/>
          </a:p>
        </p:txBody>
      </p:sp>
      <p:sp>
        <p:nvSpPr>
          <p:cNvPr id="14" name="Titel 13">
            <a:extLst>
              <a:ext uri="{FF2B5EF4-FFF2-40B4-BE49-F238E27FC236}">
                <a16:creationId xmlns:a16="http://schemas.microsoft.com/office/drawing/2014/main" xmlns="" id="{941ACD0A-ABE7-9E46-94AE-B27FFD65A0BE}"/>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336956590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8"/>
          <p:cNvSpPr txBox="1">
            <a:spLocks noGrp="1" noChangeArrowheads="1"/>
          </p:cNvSpPr>
          <p:nvPr>
            <p:ph type="sldNum" sz="quarter" idx="10"/>
          </p:nvPr>
        </p:nvSpPr>
        <p:spPr>
          <a:ln/>
        </p:spPr>
        <p:txBody>
          <a:bodyPr/>
          <a:lstStyle>
            <a:lvl1pPr>
              <a:defRPr/>
            </a:lvl1pPr>
          </a:lstStyle>
          <a:p>
            <a:fld id="{9081F47E-13A8-1E41-823E-D72400EA3CC9}" type="slidenum">
              <a:rPr lang="de-DE" smtClean="0"/>
              <a:t>‹Nr.›</a:t>
            </a:fld>
            <a:endParaRPr lang="de-DE"/>
          </a:p>
        </p:txBody>
      </p:sp>
    </p:spTree>
    <p:extLst>
      <p:ext uri="{BB962C8B-B14F-4D97-AF65-F5344CB8AC3E}">
        <p14:creationId xmlns:p14="http://schemas.microsoft.com/office/powerpoint/2010/main" val="35888604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416969" y="1403775"/>
            <a:ext cx="9358313" cy="3088468"/>
          </a:xfrm>
        </p:spPr>
        <p:txBody>
          <a:bodyPr/>
          <a:lstStyle/>
          <a:p>
            <a:r>
              <a:rPr lang="de-DE"/>
              <a:t>Mastertitelformat bearbeiten</a:t>
            </a:r>
            <a:endParaRPr lang="de-CH" dirty="0"/>
          </a:p>
        </p:txBody>
      </p:sp>
      <p:sp>
        <p:nvSpPr>
          <p:cNvPr id="3" name="Foliennummernplatzhalter 3"/>
          <p:cNvSpPr>
            <a:spLocks noGrp="1"/>
          </p:cNvSpPr>
          <p:nvPr>
            <p:ph type="sldNum" sz="quarter" idx="10"/>
          </p:nvPr>
        </p:nvSpPr>
        <p:spPr>
          <a:xfrm>
            <a:off x="11775281" y="6327800"/>
            <a:ext cx="416719" cy="291331"/>
          </a:xfrm>
        </p:spPr>
        <p:txBody>
          <a:bodyPr/>
          <a:lstStyle>
            <a:lvl1pPr>
              <a:defRPr smtClean="0"/>
            </a:lvl1pPr>
          </a:lstStyle>
          <a:p>
            <a:fld id="{9081F47E-13A8-1E41-823E-D72400EA3CC9}" type="slidenum">
              <a:rPr lang="de-DE" smtClean="0"/>
              <a:t>‹Nr.›</a:t>
            </a:fld>
            <a:endParaRPr lang="de-DE"/>
          </a:p>
        </p:txBody>
      </p:sp>
    </p:spTree>
    <p:extLst>
      <p:ext uri="{BB962C8B-B14F-4D97-AF65-F5344CB8AC3E}">
        <p14:creationId xmlns:p14="http://schemas.microsoft.com/office/powerpoint/2010/main" val="18085186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DEB0899-8AF1-E94C-B057-DE037C83994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E8DEF4AB-98E5-CB4E-B8C6-D5F005FEF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6360058F-A03F-DD44-ADBC-CCB3AB9D0CBD}"/>
              </a:ext>
            </a:extLst>
          </p:cNvPr>
          <p:cNvSpPr>
            <a:spLocks noGrp="1"/>
          </p:cNvSpPr>
          <p:nvPr>
            <p:ph type="dt" sz="half" idx="10"/>
          </p:nvPr>
        </p:nvSpPr>
        <p:spPr/>
        <p:txBody>
          <a:bodyPr/>
          <a:lstStyle/>
          <a:p>
            <a:fld id="{46B62646-FA6F-CA4C-A676-3FE3ECF2EEDD}" type="datetimeFigureOut">
              <a:rPr lang="de-DE" smtClean="0"/>
              <a:t>25.12.2021</a:t>
            </a:fld>
            <a:endParaRPr lang="de-DE"/>
          </a:p>
        </p:txBody>
      </p:sp>
      <p:sp>
        <p:nvSpPr>
          <p:cNvPr id="5" name="Fußzeilenplatzhalter 4">
            <a:extLst>
              <a:ext uri="{FF2B5EF4-FFF2-40B4-BE49-F238E27FC236}">
                <a16:creationId xmlns:a16="http://schemas.microsoft.com/office/drawing/2014/main" xmlns="" id="{6ED9367E-7A50-7141-8835-3BA3DB8F0F9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DD7E95E4-7E46-6C47-BB7A-AFDC1208EC33}"/>
              </a:ext>
            </a:extLst>
          </p:cNvPr>
          <p:cNvSpPr>
            <a:spLocks noGrp="1"/>
          </p:cNvSpPr>
          <p:nvPr>
            <p:ph type="sldNum" sz="quarter" idx="12"/>
          </p:nvPr>
        </p:nvSpPr>
        <p:spPr/>
        <p:txBody>
          <a:bodyPr/>
          <a:lstStyle/>
          <a:p>
            <a:fld id="{9081F47E-13A8-1E41-823E-D72400EA3CC9}" type="slidenum">
              <a:rPr lang="de-DE" smtClean="0"/>
              <a:t>‹Nr.›</a:t>
            </a:fld>
            <a:endParaRPr lang="de-DE"/>
          </a:p>
        </p:txBody>
      </p:sp>
    </p:spTree>
    <p:extLst>
      <p:ext uri="{BB962C8B-B14F-4D97-AF65-F5344CB8AC3E}">
        <p14:creationId xmlns:p14="http://schemas.microsoft.com/office/powerpoint/2010/main" val="324971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2131219" y="6098977"/>
            <a:ext cx="10084594" cy="61614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sz="1266">
              <a:cs typeface=".Aqua かな" charset="0"/>
            </a:endParaRPr>
          </a:p>
        </p:txBody>
      </p:sp>
      <p:pic>
        <p:nvPicPr>
          <p:cNvPr id="512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312" y="6098977"/>
            <a:ext cx="1452563" cy="62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124" name="Rectangle 3"/>
          <p:cNvSpPr>
            <a:spLocks/>
          </p:cNvSpPr>
          <p:nvPr/>
        </p:nvSpPr>
        <p:spPr bwMode="auto">
          <a:xfrm>
            <a:off x="0" y="6107906"/>
            <a:ext cx="464344" cy="61614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sz="1266">
              <a:cs typeface=".Aqua かな" charset="0"/>
            </a:endParaRPr>
          </a:p>
        </p:txBody>
      </p:sp>
      <p:sp>
        <p:nvSpPr>
          <p:cNvPr id="5125" name="Rectangle 4"/>
          <p:cNvSpPr>
            <a:spLocks/>
          </p:cNvSpPr>
          <p:nvPr/>
        </p:nvSpPr>
        <p:spPr bwMode="auto">
          <a:xfrm>
            <a:off x="0" y="0"/>
            <a:ext cx="12192000" cy="598289"/>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sz="1266">
              <a:cs typeface=".Aqua かな" charset="0"/>
            </a:endParaRPr>
          </a:p>
        </p:txBody>
      </p:sp>
      <p:sp>
        <p:nvSpPr>
          <p:cNvPr id="5126" name="Rectangle 5"/>
          <p:cNvSpPr>
            <a:spLocks noGrp="1" noChangeArrowheads="1"/>
          </p:cNvSpPr>
          <p:nvPr>
            <p:ph type="title"/>
          </p:nvPr>
        </p:nvSpPr>
        <p:spPr bwMode="auto">
          <a:xfrm>
            <a:off x="442020" y="25673"/>
            <a:ext cx="11596688" cy="51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de-DE">
                <a:sym typeface="Frutiger Next Pro Light" charset="0"/>
              </a:rPr>
              <a:t>Mastertitelformat bearbeiten</a:t>
            </a:r>
            <a:endParaRPr lang="en-US">
              <a:sym typeface="Frutiger Next Pro Light" charset="0"/>
            </a:endParaRPr>
          </a:p>
        </p:txBody>
      </p:sp>
      <p:sp>
        <p:nvSpPr>
          <p:cNvPr id="3" name="Rectangle 6"/>
          <p:cNvSpPr>
            <a:spLocks noGrp="1" noChangeArrowheads="1"/>
          </p:cNvSpPr>
          <p:nvPr>
            <p:ph type="body" idx="1"/>
          </p:nvPr>
        </p:nvSpPr>
        <p:spPr bwMode="auto">
          <a:xfrm>
            <a:off x="440531" y="803672"/>
            <a:ext cx="11596688" cy="493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de-DE" dirty="0">
                <a:sym typeface="Frutiger Next Pro Light" charset="0"/>
              </a:rPr>
              <a:t>Formatvorlagen des Textmasters bearbeiten</a:t>
            </a:r>
          </a:p>
          <a:p>
            <a:pPr lvl="1"/>
            <a:r>
              <a:rPr lang="de-DE" dirty="0">
                <a:sym typeface="Frutiger Next Pro Light" charset="0"/>
              </a:rPr>
              <a:t>Zweite Ebene</a:t>
            </a:r>
          </a:p>
          <a:p>
            <a:pPr lvl="2"/>
            <a:r>
              <a:rPr lang="de-DE" dirty="0">
                <a:sym typeface="Frutiger Next Pro Light" charset="0"/>
              </a:rPr>
              <a:t>Dritte Ebene</a:t>
            </a:r>
          </a:p>
          <a:p>
            <a:pPr lvl="3"/>
            <a:r>
              <a:rPr lang="de-DE" dirty="0">
                <a:sym typeface="Frutiger Next Pro Light" charset="0"/>
              </a:rPr>
              <a:t>Vierte Ebene</a:t>
            </a:r>
          </a:p>
          <a:p>
            <a:pPr lvl="4"/>
            <a:r>
              <a:rPr lang="de-DE" dirty="0">
                <a:sym typeface="Frutiger Next Pro Light" charset="0"/>
              </a:rPr>
              <a:t>Fünfte Ebene</a:t>
            </a:r>
            <a:endParaRPr lang="en-US" dirty="0">
              <a:sym typeface="Frutiger Next Pro Light" charset="0"/>
            </a:endParaRPr>
          </a:p>
        </p:txBody>
      </p:sp>
      <p:sp>
        <p:nvSpPr>
          <p:cNvPr id="2056" name="Text Box 8"/>
          <p:cNvSpPr txBox="1">
            <a:spLocks noGrp="1" noChangeArrowheads="1"/>
          </p:cNvSpPr>
          <p:nvPr>
            <p:ph type="sldNum" sz="quarter" idx="4"/>
          </p:nvPr>
        </p:nvSpPr>
        <p:spPr bwMode="auto">
          <a:xfrm>
            <a:off x="11776770" y="6327800"/>
            <a:ext cx="415230" cy="291331"/>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a:defRPr sz="1406" smtClean="0">
                <a:solidFill>
                  <a:srgbClr val="FFFFFF"/>
                </a:solidFill>
                <a:cs typeface="Frutiger Next Pro Light" charset="0"/>
              </a:defRPr>
            </a:lvl1pPr>
          </a:lstStyle>
          <a:p>
            <a:fld id="{9081F47E-13A8-1E41-823E-D72400EA3CC9}" type="slidenum">
              <a:rPr lang="de-DE" smtClean="0"/>
              <a:t>‹Nr.›</a:t>
            </a:fld>
            <a:endParaRPr lang="de-DE"/>
          </a:p>
        </p:txBody>
      </p:sp>
      <p:sp>
        <p:nvSpPr>
          <p:cNvPr id="5129" name="Rectangle 2"/>
          <p:cNvSpPr>
            <a:spLocks/>
          </p:cNvSpPr>
          <p:nvPr/>
        </p:nvSpPr>
        <p:spPr bwMode="auto">
          <a:xfrm>
            <a:off x="2419945" y="6327800"/>
            <a:ext cx="6155531"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tabLst>
                <a:tab pos="7461605" algn="r"/>
              </a:tabLst>
            </a:pPr>
            <a:endParaRPr lang="en-US" sz="1406" dirty="0">
              <a:solidFill>
                <a:srgbClr val="FFFFFF"/>
              </a:solidFill>
              <a:cs typeface="Frutiger Next Pro Light" charset="0"/>
            </a:endParaRPr>
          </a:p>
        </p:txBody>
      </p:sp>
      <p:sp>
        <p:nvSpPr>
          <p:cNvPr id="5130" name="Rectangle 3"/>
          <p:cNvSpPr>
            <a:spLocks/>
          </p:cNvSpPr>
          <p:nvPr/>
        </p:nvSpPr>
        <p:spPr bwMode="auto">
          <a:xfrm>
            <a:off x="8087320" y="6327800"/>
            <a:ext cx="3607594"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a:tabLst>
                <a:tab pos="7461605" algn="r"/>
              </a:tabLst>
            </a:pPr>
            <a:r>
              <a:rPr lang="en-US" sz="1406" dirty="0">
                <a:solidFill>
                  <a:srgbClr val="FFFFFF"/>
                </a:solidFill>
                <a:cs typeface="Frutiger Next Pro Light" charset="0"/>
              </a:rPr>
              <a:t>Jacob Thiessen| | </a:t>
            </a:r>
          </a:p>
        </p:txBody>
      </p:sp>
    </p:spTree>
    <p:extLst>
      <p:ext uri="{BB962C8B-B14F-4D97-AF65-F5344CB8AC3E}">
        <p14:creationId xmlns:p14="http://schemas.microsoft.com/office/powerpoint/2010/main" val="391286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432384" presetClass="entr" presetSubtype="65086208"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4432384" presetClass="entr" presetSubtype="65086208"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432384" presetClass="entr" presetSubtype="65086208"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4432384" presetClass="entr" presetSubtype="65086208"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432384" presetClass="entr" presetSubtype="65086208"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txStyles>
    <p:titleStyle>
      <a:lvl1pPr algn="l" rtl="0" eaLnBrk="1" fontAlgn="base" hangingPunct="1">
        <a:spcBef>
          <a:spcPct val="0"/>
        </a:spcBef>
        <a:spcAft>
          <a:spcPct val="0"/>
        </a:spcAft>
        <a:defRPr sz="3375">
          <a:solidFill>
            <a:srgbClr val="FFFFFF"/>
          </a:solidFill>
          <a:latin typeface="Arial" pitchFamily="34" charset="0"/>
          <a:ea typeface="+mj-ea"/>
          <a:cs typeface="Arial" pitchFamily="34" charset="0"/>
          <a:sym typeface="Frutiger Next Pro Light" charset="0"/>
        </a:defRPr>
      </a:lvl1pPr>
      <a:lvl2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2pPr>
      <a:lvl3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3pPr>
      <a:lvl4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4pPr>
      <a:lvl5pPr algn="l" rtl="0" eaLnBrk="1" fontAlgn="base" hangingPunct="1">
        <a:spcBef>
          <a:spcPct val="0"/>
        </a:spcBef>
        <a:spcAft>
          <a:spcPct val="0"/>
        </a:spcAft>
        <a:defRPr sz="3375">
          <a:solidFill>
            <a:srgbClr val="FFFFFF"/>
          </a:solidFill>
          <a:latin typeface="Arial" charset="0"/>
          <a:ea typeface=".Aqua かな" charset="0"/>
          <a:cs typeface="Arial" charset="0"/>
          <a:sym typeface="Frutiger Next Pro Light" charset="0"/>
        </a:defRPr>
      </a:lvl5pPr>
      <a:lvl6pPr marL="321457"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6pPr>
      <a:lvl7pPr marL="642915"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7pPr>
      <a:lvl8pPr marL="964372"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8pPr>
      <a:lvl9pPr marL="1285829"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9pPr>
    </p:titleStyle>
    <p:bodyStyle>
      <a:lvl1pPr marL="380615" indent="-380615" algn="l" rtl="0" eaLnBrk="1" fontAlgn="base" hangingPunct="1">
        <a:spcBef>
          <a:spcPts val="703"/>
        </a:spcBef>
        <a:spcAft>
          <a:spcPct val="0"/>
        </a:spcAft>
        <a:buFont typeface="Arial" charset="0"/>
        <a:defRPr sz="3375">
          <a:solidFill>
            <a:schemeClr val="tx1"/>
          </a:solidFill>
          <a:latin typeface="Arial" pitchFamily="34" charset="0"/>
          <a:ea typeface="+mn-ea"/>
          <a:cs typeface="Arial" pitchFamily="34" charset="0"/>
          <a:sym typeface="Frutiger Next Pro Light" charset="0"/>
        </a:defRPr>
      </a:lvl1pPr>
      <a:lvl2pPr marL="630637" indent="-246674" algn="l" rtl="0" eaLnBrk="1" fontAlgn="base" hangingPunct="1">
        <a:spcBef>
          <a:spcPts val="703"/>
        </a:spcBef>
        <a:spcAft>
          <a:spcPct val="0"/>
        </a:spcAft>
        <a:buClr>
          <a:srgbClr val="000000"/>
        </a:buClr>
        <a:buSzPct val="100000"/>
        <a:buFont typeface="Frutiger Next Pro Light" charset="0"/>
        <a:buChar char="-"/>
        <a:defRPr sz="3023">
          <a:solidFill>
            <a:schemeClr val="tx1"/>
          </a:solidFill>
          <a:latin typeface="Arial" pitchFamily="34" charset="0"/>
          <a:ea typeface="+mn-ea"/>
          <a:cs typeface="Arial" pitchFamily="34" charset="0"/>
          <a:sym typeface="Frutiger Next Pro Light" charset="0"/>
        </a:defRPr>
      </a:lvl2pPr>
      <a:lvl3pPr marL="982231" indent="-178587" algn="l" rtl="0" eaLnBrk="1" fontAlgn="base" hangingPunct="1">
        <a:spcBef>
          <a:spcPts val="703"/>
        </a:spcBef>
        <a:spcAft>
          <a:spcPct val="0"/>
        </a:spcAft>
        <a:buClr>
          <a:srgbClr val="000000"/>
        </a:buClr>
        <a:buSzPct val="100000"/>
        <a:buFont typeface="Frutiger Next Pro Light" charset="0"/>
        <a:buChar char="-"/>
        <a:defRPr sz="2672">
          <a:solidFill>
            <a:schemeClr val="tx1"/>
          </a:solidFill>
          <a:latin typeface="Arial" pitchFamily="34" charset="0"/>
          <a:ea typeface="+mn-ea"/>
          <a:cs typeface="Arial" pitchFamily="34" charset="0"/>
          <a:sym typeface="Frutiger Next Pro Light" charset="0"/>
        </a:defRPr>
      </a:lvl3pPr>
      <a:lvl4pPr marL="1401911" indent="-178587" algn="l" rtl="0" eaLnBrk="1" fontAlgn="base" hangingPunct="1">
        <a:spcBef>
          <a:spcPts val="703"/>
        </a:spcBef>
        <a:spcAft>
          <a:spcPct val="0"/>
        </a:spcAft>
        <a:buClr>
          <a:srgbClr val="000000"/>
        </a:buClr>
        <a:buSzPct val="100000"/>
        <a:buFont typeface="Frutiger Next Pro Light" charset="0"/>
        <a:buChar char="-"/>
        <a:defRPr sz="2320">
          <a:solidFill>
            <a:schemeClr val="tx1"/>
          </a:solidFill>
          <a:latin typeface="Arial" pitchFamily="34" charset="0"/>
          <a:ea typeface="+mn-ea"/>
          <a:cs typeface="Arial" pitchFamily="34" charset="0"/>
          <a:sym typeface="Frutiger Next Pro Light" charset="0"/>
        </a:defRPr>
      </a:lvl4pPr>
      <a:lvl5pPr marL="1821591"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Arial" pitchFamily="34" charset="0"/>
          <a:ea typeface="+mn-ea"/>
          <a:cs typeface="Arial" pitchFamily="34" charset="0"/>
          <a:sym typeface="Frutiger Next Pro Light" charset="0"/>
        </a:defRPr>
      </a:lvl5pPr>
      <a:lvl6pPr marL="2143049"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6pPr>
      <a:lvl7pPr marL="2464506"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7pPr>
      <a:lvl8pPr marL="2785963"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8pPr>
      <a:lvl9pPr marL="3107421"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9pPr>
    </p:bodyStyle>
    <p:otherStyle>
      <a:defPPr>
        <a:defRPr lang="de-DE"/>
      </a:defPPr>
      <a:lvl1pPr marL="0" algn="l" defTabSz="642915" rtl="0" eaLnBrk="1" latinLnBrk="0" hangingPunct="1">
        <a:defRPr sz="1266" kern="1200">
          <a:solidFill>
            <a:schemeClr val="tx1"/>
          </a:solidFill>
          <a:latin typeface="+mn-lt"/>
          <a:ea typeface="+mn-ea"/>
          <a:cs typeface="+mn-cs"/>
        </a:defRPr>
      </a:lvl1pPr>
      <a:lvl2pPr marL="321457" algn="l" defTabSz="642915" rtl="0" eaLnBrk="1" latinLnBrk="0" hangingPunct="1">
        <a:defRPr sz="1266" kern="1200">
          <a:solidFill>
            <a:schemeClr val="tx1"/>
          </a:solidFill>
          <a:latin typeface="+mn-lt"/>
          <a:ea typeface="+mn-ea"/>
          <a:cs typeface="+mn-cs"/>
        </a:defRPr>
      </a:lvl2pPr>
      <a:lvl3pPr marL="642915" algn="l" defTabSz="642915" rtl="0" eaLnBrk="1" latinLnBrk="0" hangingPunct="1">
        <a:defRPr sz="1266" kern="1200">
          <a:solidFill>
            <a:schemeClr val="tx1"/>
          </a:solidFill>
          <a:latin typeface="+mn-lt"/>
          <a:ea typeface="+mn-ea"/>
          <a:cs typeface="+mn-cs"/>
        </a:defRPr>
      </a:lvl3pPr>
      <a:lvl4pPr marL="964372" algn="l" defTabSz="642915" rtl="0" eaLnBrk="1" latinLnBrk="0" hangingPunct="1">
        <a:defRPr sz="1266" kern="1200">
          <a:solidFill>
            <a:schemeClr val="tx1"/>
          </a:solidFill>
          <a:latin typeface="+mn-lt"/>
          <a:ea typeface="+mn-ea"/>
          <a:cs typeface="+mn-cs"/>
        </a:defRPr>
      </a:lvl4pPr>
      <a:lvl5pPr marL="1285829" algn="l" defTabSz="642915" rtl="0" eaLnBrk="1" latinLnBrk="0" hangingPunct="1">
        <a:defRPr sz="1266" kern="1200">
          <a:solidFill>
            <a:schemeClr val="tx1"/>
          </a:solidFill>
          <a:latin typeface="+mn-lt"/>
          <a:ea typeface="+mn-ea"/>
          <a:cs typeface="+mn-cs"/>
        </a:defRPr>
      </a:lvl5pPr>
      <a:lvl6pPr marL="1607287" algn="l" defTabSz="642915" rtl="0" eaLnBrk="1" latinLnBrk="0" hangingPunct="1">
        <a:defRPr sz="1266" kern="1200">
          <a:solidFill>
            <a:schemeClr val="tx1"/>
          </a:solidFill>
          <a:latin typeface="+mn-lt"/>
          <a:ea typeface="+mn-ea"/>
          <a:cs typeface="+mn-cs"/>
        </a:defRPr>
      </a:lvl6pPr>
      <a:lvl7pPr marL="1928744" algn="l" defTabSz="642915" rtl="0" eaLnBrk="1" latinLnBrk="0" hangingPunct="1">
        <a:defRPr sz="1266" kern="1200">
          <a:solidFill>
            <a:schemeClr val="tx1"/>
          </a:solidFill>
          <a:latin typeface="+mn-lt"/>
          <a:ea typeface="+mn-ea"/>
          <a:cs typeface="+mn-cs"/>
        </a:defRPr>
      </a:lvl7pPr>
      <a:lvl8pPr marL="2250201" algn="l" defTabSz="642915" rtl="0" eaLnBrk="1" latinLnBrk="0" hangingPunct="1">
        <a:defRPr sz="1266" kern="1200">
          <a:solidFill>
            <a:schemeClr val="tx1"/>
          </a:solidFill>
          <a:latin typeface="+mn-lt"/>
          <a:ea typeface="+mn-ea"/>
          <a:cs typeface="+mn-cs"/>
        </a:defRPr>
      </a:lvl8pPr>
      <a:lvl9pPr marL="2571659" algn="l" defTabSz="642915"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channel/UCIppLmTZxVzf6twmTAHnhBA/video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215F416-AE65-BE4A-9969-4875561F5429}"/>
              </a:ext>
            </a:extLst>
          </p:cNvPr>
          <p:cNvSpPr>
            <a:spLocks noGrp="1"/>
          </p:cNvSpPr>
          <p:nvPr>
            <p:ph type="ctrTitle"/>
          </p:nvPr>
        </p:nvSpPr>
        <p:spPr>
          <a:xfrm>
            <a:off x="1591734" y="839096"/>
            <a:ext cx="9076266" cy="1655762"/>
          </a:xfrm>
        </p:spPr>
        <p:txBody>
          <a:bodyPr>
            <a:normAutofit fontScale="90000"/>
          </a:bodyPr>
          <a:lstStyle/>
          <a:p>
            <a:r>
              <a:rPr lang="de-CH" i="1" dirty="0"/>
              <a:t/>
            </a:r>
            <a:br>
              <a:rPr lang="de-CH" i="1" dirty="0"/>
            </a:br>
            <a:r>
              <a:rPr lang="de-CH" sz="5300" dirty="0">
                <a:solidFill>
                  <a:schemeClr val="tx1"/>
                </a:solidFill>
              </a:rPr>
              <a:t>Schöpfung und Neuschöpfung</a:t>
            </a:r>
            <a:br>
              <a:rPr lang="de-CH" sz="5300" dirty="0">
                <a:solidFill>
                  <a:schemeClr val="tx1"/>
                </a:solidFill>
              </a:rPr>
            </a:br>
            <a:r>
              <a:rPr lang="de-CH" sz="5300" dirty="0">
                <a:solidFill>
                  <a:schemeClr val="tx1"/>
                </a:solidFill>
              </a:rPr>
              <a:t>in der Johannesoffenbarung</a:t>
            </a:r>
            <a:endParaRPr lang="de-DE" sz="5300" dirty="0">
              <a:solidFill>
                <a:schemeClr val="tx1"/>
              </a:solidFill>
            </a:endParaRPr>
          </a:p>
        </p:txBody>
      </p:sp>
      <p:sp>
        <p:nvSpPr>
          <p:cNvPr id="3" name="Untertitel 2">
            <a:extLst>
              <a:ext uri="{FF2B5EF4-FFF2-40B4-BE49-F238E27FC236}">
                <a16:creationId xmlns:a16="http://schemas.microsoft.com/office/drawing/2014/main" xmlns="" id="{540E6D93-EC72-2B4E-B934-4A1FB8E36DB8}"/>
              </a:ext>
            </a:extLst>
          </p:cNvPr>
          <p:cNvSpPr>
            <a:spLocks noGrp="1"/>
          </p:cNvSpPr>
          <p:nvPr>
            <p:ph type="subTitle" idx="1"/>
          </p:nvPr>
        </p:nvSpPr>
        <p:spPr>
          <a:xfrm>
            <a:off x="1498600" y="4207932"/>
            <a:ext cx="9169400" cy="1049867"/>
          </a:xfrm>
        </p:spPr>
        <p:txBody>
          <a:bodyPr/>
          <a:lstStyle/>
          <a:p>
            <a:r>
              <a:rPr lang="de-DE" dirty="0"/>
              <a:t>Prof. Dr. Jacob Thiessen</a:t>
            </a:r>
          </a:p>
          <a:p>
            <a:endParaRPr lang="de-DE" dirty="0"/>
          </a:p>
        </p:txBody>
      </p:sp>
      <p:pic>
        <p:nvPicPr>
          <p:cNvPr id="4" name="Grafik 3">
            <a:extLst>
              <a:ext uri="{FF2B5EF4-FFF2-40B4-BE49-F238E27FC236}">
                <a16:creationId xmlns:a16="http://schemas.microsoft.com/office/drawing/2014/main" xmlns="" id="{B8136034-C238-DF43-991B-BDB051635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259" y="4678907"/>
            <a:ext cx="203835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964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F0BF51D-EACA-A047-8FBF-BD070F7545C7}"/>
              </a:ext>
            </a:extLst>
          </p:cNvPr>
          <p:cNvSpPr>
            <a:spLocks noGrp="1"/>
          </p:cNvSpPr>
          <p:nvPr>
            <p:ph type="title"/>
          </p:nvPr>
        </p:nvSpPr>
        <p:spPr/>
        <p:txBody>
          <a:bodyPr/>
          <a:lstStyle/>
          <a:p>
            <a:r>
              <a:rPr lang="de-DE" sz="2800" dirty="0"/>
              <a:t>1. Gott als Schöpfer und Herrscher</a:t>
            </a:r>
          </a:p>
        </p:txBody>
      </p:sp>
      <p:sp>
        <p:nvSpPr>
          <p:cNvPr id="3" name="Inhaltsplatzhalter 2">
            <a:extLst>
              <a:ext uri="{FF2B5EF4-FFF2-40B4-BE49-F238E27FC236}">
                <a16:creationId xmlns:a16="http://schemas.microsoft.com/office/drawing/2014/main" xmlns="" id="{DEF74D28-8D99-3C4C-BDD3-83DEAB43B1CD}"/>
              </a:ext>
            </a:extLst>
          </p:cNvPr>
          <p:cNvSpPr>
            <a:spLocks noGrp="1"/>
          </p:cNvSpPr>
          <p:nvPr>
            <p:ph idx="1"/>
          </p:nvPr>
        </p:nvSpPr>
        <p:spPr>
          <a:xfrm>
            <a:off x="84083" y="693683"/>
            <a:ext cx="12207136" cy="5107373"/>
          </a:xfrm>
        </p:spPr>
        <p:txBody>
          <a:bodyPr/>
          <a:lstStyle/>
          <a:p>
            <a:pPr marL="457200" indent="-457200">
              <a:lnSpc>
                <a:spcPts val="3760"/>
              </a:lnSpc>
              <a:spcBef>
                <a:spcPts val="3103"/>
              </a:spcBef>
              <a:spcAft>
                <a:spcPts val="1800"/>
              </a:spcAft>
              <a:buFont typeface="Arial" panose="020B0604020202020204" pitchFamily="34" charset="0"/>
              <a:buChar char="•"/>
            </a:pPr>
            <a:r>
              <a:rPr lang="de-DE" sz="3200" dirty="0">
                <a:solidFill>
                  <a:srgbClr val="0070C0"/>
                </a:solidFill>
                <a:latin typeface="Times New Roman" panose="02020603050405020304" pitchFamily="18" charset="0"/>
                <a:cs typeface="Times New Roman" panose="02020603050405020304" pitchFamily="18" charset="0"/>
              </a:rPr>
              <a:t>Missachtung des Schöpfers </a:t>
            </a:r>
            <a:r>
              <a:rPr lang="de-DE" sz="3200" dirty="0">
                <a:latin typeface="Times New Roman" panose="02020603050405020304" pitchFamily="18" charset="0"/>
                <a:cs typeface="Times New Roman" panose="02020603050405020304" pitchFamily="18" charset="0"/>
              </a:rPr>
              <a:t>führt zum </a:t>
            </a:r>
            <a:r>
              <a:rPr lang="de-DE" sz="3200" dirty="0">
                <a:solidFill>
                  <a:srgbClr val="0070C0"/>
                </a:solidFill>
                <a:latin typeface="Times New Roman" panose="02020603050405020304" pitchFamily="18" charset="0"/>
                <a:cs typeface="Times New Roman" panose="02020603050405020304" pitchFamily="18" charset="0"/>
              </a:rPr>
              <a:t>Gericht, das auch die Schöpfung betrifft</a:t>
            </a:r>
            <a:r>
              <a:rPr lang="de-DE" sz="3200" dirty="0">
                <a:latin typeface="Times New Roman" panose="02020603050405020304" pitchFamily="18" charset="0"/>
                <a:cs typeface="Times New Roman" panose="02020603050405020304" pitchFamily="18" charset="0"/>
              </a:rPr>
              <a:t>: „</a:t>
            </a:r>
            <a:r>
              <a:rPr lang="de-CH" sz="3200" dirty="0">
                <a:latin typeface="Times New Roman" panose="02020603050405020304" pitchFamily="18" charset="0"/>
                <a:cs typeface="Times New Roman" panose="02020603050405020304" pitchFamily="18" charset="0"/>
              </a:rPr>
              <a:t>Und der erste posaunte, und es kam Hagel und Feuer, mit Blut vermischt, und wurde auf die Erde geworfen. </a:t>
            </a:r>
            <a:r>
              <a:rPr lang="de-CH" sz="3200" dirty="0">
                <a:solidFill>
                  <a:srgbClr val="0070C0"/>
                </a:solidFill>
                <a:latin typeface="Times New Roman" panose="02020603050405020304" pitchFamily="18" charset="0"/>
                <a:cs typeface="Times New Roman" panose="02020603050405020304" pitchFamily="18" charset="0"/>
              </a:rPr>
              <a:t>Und der dritte Teil der Erde verbrannte, und der dritte Teil der Bäume verbrannte, und alles grüne Gras</a:t>
            </a:r>
            <a:r>
              <a:rPr lang="de-CH" sz="3200" b="1" dirty="0">
                <a:solidFill>
                  <a:srgbClr val="0070C0"/>
                </a:solidFill>
                <a:latin typeface="Times New Roman" panose="02020603050405020304" pitchFamily="18" charset="0"/>
                <a:cs typeface="Times New Roman" panose="02020603050405020304" pitchFamily="18" charset="0"/>
              </a:rPr>
              <a:t> </a:t>
            </a:r>
            <a:r>
              <a:rPr lang="de-CH" sz="3200" dirty="0">
                <a:solidFill>
                  <a:srgbClr val="0070C0"/>
                </a:solidFill>
                <a:latin typeface="Times New Roman" panose="02020603050405020304" pitchFamily="18" charset="0"/>
                <a:cs typeface="Times New Roman" panose="02020603050405020304" pitchFamily="18" charset="0"/>
              </a:rPr>
              <a:t>verbrannte</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8,7; vgl. </a:t>
            </a:r>
            <a:r>
              <a:rPr lang="de-DE" sz="3200" dirty="0" err="1">
                <a:latin typeface="Times New Roman" panose="02020603050405020304" pitchFamily="18" charset="0"/>
                <a:cs typeface="Times New Roman" panose="02020603050405020304" pitchFamily="18" charset="0"/>
              </a:rPr>
              <a:t>Röm</a:t>
            </a:r>
            <a:r>
              <a:rPr lang="de-DE" sz="3200" dirty="0">
                <a:latin typeface="Times New Roman" panose="02020603050405020304" pitchFamily="18" charset="0"/>
                <a:cs typeface="Times New Roman" panose="02020603050405020304" pitchFamily="18" charset="0"/>
              </a:rPr>
              <a:t> 1,18ff.).</a:t>
            </a:r>
          </a:p>
          <a:p>
            <a:pPr marL="457200" indent="-457200">
              <a:lnSpc>
                <a:spcPts val="3760"/>
              </a:lnSpc>
              <a:spcBef>
                <a:spcPts val="3103"/>
              </a:spcBef>
              <a:spcAft>
                <a:spcPts val="1800"/>
              </a:spcAft>
              <a:buFont typeface="Arial" panose="020B0604020202020204" pitchFamily="34" charset="0"/>
              <a:buChar char="•"/>
            </a:pPr>
            <a:r>
              <a:rPr lang="de-DE" sz="3200" dirty="0">
                <a:latin typeface="Times New Roman" panose="02020603050405020304" pitchFamily="18" charset="0"/>
                <a:cs typeface="Times New Roman" panose="02020603050405020304" pitchFamily="18" charset="0"/>
              </a:rPr>
              <a:t>Vgl. </a:t>
            </a: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9,4: „</a:t>
            </a:r>
            <a:r>
              <a:rPr lang="de-CH" dirty="0">
                <a:latin typeface="Times New Roman" panose="02020603050405020304" pitchFamily="18" charset="0"/>
                <a:cs typeface="Times New Roman" panose="02020603050405020304" pitchFamily="18" charset="0"/>
              </a:rPr>
              <a:t>Und es wurde ihnen gesagt, </a:t>
            </a:r>
            <a:r>
              <a:rPr lang="de-CH" dirty="0">
                <a:solidFill>
                  <a:srgbClr val="0070C0"/>
                </a:solidFill>
                <a:latin typeface="Times New Roman" panose="02020603050405020304" pitchFamily="18" charset="0"/>
                <a:cs typeface="Times New Roman" panose="02020603050405020304" pitchFamily="18" charset="0"/>
              </a:rPr>
              <a:t>dass sie nicht dem Gras</a:t>
            </a:r>
            <a:r>
              <a:rPr lang="de-CH" b="1" dirty="0">
                <a:solidFill>
                  <a:srgbClr val="0070C0"/>
                </a:solidFill>
                <a:latin typeface="Times New Roman" panose="02020603050405020304" pitchFamily="18" charset="0"/>
                <a:cs typeface="Times New Roman" panose="02020603050405020304" pitchFamily="18" charset="0"/>
              </a:rPr>
              <a:t> </a:t>
            </a:r>
            <a:r>
              <a:rPr lang="de-CH" dirty="0">
                <a:solidFill>
                  <a:srgbClr val="0070C0"/>
                </a:solidFill>
                <a:latin typeface="Times New Roman" panose="02020603050405020304" pitchFamily="18" charset="0"/>
                <a:cs typeface="Times New Roman" panose="02020603050405020304" pitchFamily="18" charset="0"/>
              </a:rPr>
              <a:t>der Erde noch irgendetwas Grünem, noch irgendeinem Baum </a:t>
            </a:r>
            <a:r>
              <a:rPr lang="de-CH" dirty="0" err="1">
                <a:solidFill>
                  <a:srgbClr val="0070C0"/>
                </a:solidFill>
                <a:latin typeface="Times New Roman" panose="02020603050405020304" pitchFamily="18" charset="0"/>
                <a:cs typeface="Times New Roman" panose="02020603050405020304" pitchFamily="18" charset="0"/>
              </a:rPr>
              <a:t>Scha</a:t>
            </a:r>
            <a:r>
              <a:rPr lang="de-CH" dirty="0">
                <a:solidFill>
                  <a:srgbClr val="0070C0"/>
                </a:solidFill>
                <a:latin typeface="Times New Roman" panose="02020603050405020304" pitchFamily="18" charset="0"/>
                <a:cs typeface="Times New Roman" panose="02020603050405020304" pitchFamily="18" charset="0"/>
              </a:rPr>
              <a:t>-den zufügen sollten</a:t>
            </a:r>
            <a:r>
              <a:rPr lang="de-CH" dirty="0">
                <a:latin typeface="Times New Roman" panose="02020603050405020304" pitchFamily="18" charset="0"/>
                <a:cs typeface="Times New Roman" panose="02020603050405020304" pitchFamily="18" charset="0"/>
              </a:rPr>
              <a:t>, sondern den Menschen, die nicht das Siegel Gottes an den Stirnen haben.</a:t>
            </a:r>
            <a:r>
              <a:rPr lang="de-DE"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041598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D95C2E-E51E-F947-A905-90062AFC3568}"/>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xmlns="" id="{B88242C2-54E5-C548-9145-7AADDC51D0CE}"/>
              </a:ext>
            </a:extLst>
          </p:cNvPr>
          <p:cNvSpPr>
            <a:spLocks noGrp="1"/>
          </p:cNvSpPr>
          <p:nvPr>
            <p:ph idx="1"/>
          </p:nvPr>
        </p:nvSpPr>
        <p:spPr/>
        <p:txBody>
          <a:bodyPr/>
          <a:lstStyle/>
          <a:p>
            <a:pPr marL="514350" indent="-514350">
              <a:buAutoNum type="arabicPeriod"/>
            </a:pPr>
            <a:endParaRPr lang="de-DE" dirty="0"/>
          </a:p>
          <a:p>
            <a:pPr marL="514350" indent="-514350">
              <a:buAutoNum type="arabicPeriod"/>
            </a:pPr>
            <a:endParaRPr lang="de-DE" dirty="0"/>
          </a:p>
          <a:p>
            <a:pPr marL="514350" indent="-514350">
              <a:buAutoNum type="arabicPeriod"/>
            </a:pPr>
            <a:endParaRPr lang="de-DE" dirty="0"/>
          </a:p>
          <a:p>
            <a:pPr marL="0" indent="0" algn="ctr"/>
            <a:r>
              <a:rPr lang="de-DE" dirty="0"/>
              <a:t>2. Der Sohn Gottes als Schöpfer, Erlöser und Herrscher</a:t>
            </a:r>
          </a:p>
        </p:txBody>
      </p:sp>
    </p:spTree>
    <p:extLst>
      <p:ext uri="{BB962C8B-B14F-4D97-AF65-F5344CB8AC3E}">
        <p14:creationId xmlns:p14="http://schemas.microsoft.com/office/powerpoint/2010/main" val="15004680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2AEFF5-BB62-A14E-8C59-EB229D251284}"/>
              </a:ext>
            </a:extLst>
          </p:cNvPr>
          <p:cNvSpPr>
            <a:spLocks noGrp="1"/>
          </p:cNvSpPr>
          <p:nvPr>
            <p:ph type="title"/>
          </p:nvPr>
        </p:nvSpPr>
        <p:spPr/>
        <p:txBody>
          <a:bodyPr/>
          <a:lstStyle/>
          <a:p>
            <a:r>
              <a:rPr lang="de-DE" sz="2800" dirty="0"/>
              <a:t>2. Der Sohn Gottes als Schöpfer, Erlöser und Herrscher</a:t>
            </a:r>
          </a:p>
        </p:txBody>
      </p:sp>
      <p:sp>
        <p:nvSpPr>
          <p:cNvPr id="3" name="Inhaltsplatzhalter 2">
            <a:extLst>
              <a:ext uri="{FF2B5EF4-FFF2-40B4-BE49-F238E27FC236}">
                <a16:creationId xmlns:a16="http://schemas.microsoft.com/office/drawing/2014/main" xmlns="" id="{5A27C7EB-DA7F-4447-9909-B600562CEFC6}"/>
              </a:ext>
            </a:extLst>
          </p:cNvPr>
          <p:cNvSpPr>
            <a:spLocks noGrp="1"/>
          </p:cNvSpPr>
          <p:nvPr>
            <p:ph idx="1"/>
          </p:nvPr>
        </p:nvSpPr>
        <p:spPr>
          <a:xfrm>
            <a:off x="67733" y="863600"/>
            <a:ext cx="11969486" cy="4878189"/>
          </a:xfrm>
        </p:spPr>
        <p:txBody>
          <a:bodyPr/>
          <a:lstStyle/>
          <a:p>
            <a:pPr marL="457200" indent="-457200">
              <a:lnSpc>
                <a:spcPts val="4300"/>
              </a:lnSpc>
              <a:spcBef>
                <a:spcPts val="1903"/>
              </a:spcBef>
              <a:spcAft>
                <a:spcPts val="1800"/>
              </a:spcAft>
              <a:buFont typeface="Arial" panose="020B0604020202020204" pitchFamily="34" charset="0"/>
              <a:buChar char="•"/>
            </a:pPr>
            <a:r>
              <a:rPr lang="de-DE" sz="3600" dirty="0" err="1">
                <a:latin typeface="Times New Roman" panose="02020603050405020304" pitchFamily="18" charset="0"/>
                <a:cs typeface="Times New Roman" panose="02020603050405020304" pitchFamily="18" charset="0"/>
              </a:rPr>
              <a:t>Offb</a:t>
            </a:r>
            <a:r>
              <a:rPr lang="de-DE" sz="3600" dirty="0">
                <a:latin typeface="Times New Roman" panose="02020603050405020304" pitchFamily="18" charset="0"/>
                <a:cs typeface="Times New Roman" panose="02020603050405020304" pitchFamily="18" charset="0"/>
              </a:rPr>
              <a:t> 3,14:</a:t>
            </a:r>
            <a:r>
              <a:rPr lang="de-DE" sz="3600" b="1" dirty="0">
                <a:latin typeface="Times New Roman" panose="02020603050405020304" pitchFamily="18" charset="0"/>
                <a:cs typeface="Times New Roman" panose="02020603050405020304" pitchFamily="18" charset="0"/>
              </a:rPr>
              <a:t> </a:t>
            </a:r>
            <a:r>
              <a:rPr lang="de-DE" sz="3600" dirty="0">
                <a:latin typeface="Times New Roman" panose="02020603050405020304" pitchFamily="18" charset="0"/>
                <a:cs typeface="Times New Roman" panose="02020603050405020304" pitchFamily="18" charset="0"/>
              </a:rPr>
              <a:t>„Und dem Engel der Gemeinde in </a:t>
            </a:r>
            <a:r>
              <a:rPr lang="de-DE" sz="3600" dirty="0" err="1">
                <a:latin typeface="Times New Roman" panose="02020603050405020304" pitchFamily="18" charset="0"/>
                <a:cs typeface="Times New Roman" panose="02020603050405020304" pitchFamily="18" charset="0"/>
              </a:rPr>
              <a:t>Laodizea</a:t>
            </a:r>
            <a:r>
              <a:rPr lang="de-DE" sz="3600" dirty="0">
                <a:latin typeface="Times New Roman" panose="02020603050405020304" pitchFamily="18" charset="0"/>
                <a:cs typeface="Times New Roman" panose="02020603050405020304" pitchFamily="18" charset="0"/>
              </a:rPr>
              <a:t> schrei-</a:t>
            </a:r>
            <a:r>
              <a:rPr lang="de-DE" sz="3600" dirty="0" err="1">
                <a:latin typeface="Times New Roman" panose="02020603050405020304" pitchFamily="18" charset="0"/>
                <a:cs typeface="Times New Roman" panose="02020603050405020304" pitchFamily="18" charset="0"/>
              </a:rPr>
              <a:t>be</a:t>
            </a:r>
            <a:r>
              <a:rPr lang="de-DE" sz="3600" dirty="0">
                <a:latin typeface="Times New Roman" panose="02020603050405020304" pitchFamily="18" charset="0"/>
                <a:cs typeface="Times New Roman" panose="02020603050405020304" pitchFamily="18" charset="0"/>
              </a:rPr>
              <a:t>: Dies sagt der ‚Amen‘, der treue und wahrhaftige Zeuge, </a:t>
            </a:r>
            <a:r>
              <a:rPr lang="de-DE" sz="3600" dirty="0">
                <a:solidFill>
                  <a:srgbClr val="0070C0"/>
                </a:solidFill>
                <a:latin typeface="Times New Roman" panose="02020603050405020304" pitchFamily="18" charset="0"/>
                <a:cs typeface="Times New Roman" panose="02020603050405020304" pitchFamily="18" charset="0"/>
              </a:rPr>
              <a:t>der Anfang/Urgrund der Schöpfung Gottes </a:t>
            </a:r>
            <a:r>
              <a:rPr lang="de-DE" sz="3600" dirty="0">
                <a:latin typeface="Times New Roman" panose="02020603050405020304" pitchFamily="18" charset="0"/>
                <a:cs typeface="Times New Roman" panose="02020603050405020304" pitchFamily="18" charset="0"/>
              </a:rPr>
              <a:t>…“</a:t>
            </a:r>
            <a:r>
              <a:rPr lang="de-CH" sz="3600" dirty="0">
                <a:latin typeface="Times New Roman" panose="02020603050405020304" pitchFamily="18" charset="0"/>
                <a:cs typeface="Times New Roman" panose="02020603050405020304" pitchFamily="18" charset="0"/>
              </a:rPr>
              <a:t> </a:t>
            </a:r>
          </a:p>
          <a:p>
            <a:pPr marL="457200" indent="-457200">
              <a:lnSpc>
                <a:spcPts val="4300"/>
              </a:lnSpc>
              <a:spcBef>
                <a:spcPts val="1903"/>
              </a:spcBef>
              <a:spcAft>
                <a:spcPts val="1800"/>
              </a:spcAft>
              <a:buFont typeface="Arial" panose="020B0604020202020204" pitchFamily="34" charset="0"/>
              <a:buChar char="•"/>
            </a:pPr>
            <a:r>
              <a:rPr lang="de-CH" sz="3600" dirty="0">
                <a:latin typeface="Times New Roman" panose="02020603050405020304" pitchFamily="18" charset="0"/>
                <a:cs typeface="Times New Roman" panose="02020603050405020304" pitchFamily="18" charset="0"/>
              </a:rPr>
              <a:t>Vgl. </a:t>
            </a:r>
            <a:r>
              <a:rPr lang="de-CH" sz="3600" dirty="0" err="1">
                <a:latin typeface="Times New Roman" panose="02020603050405020304" pitchFamily="18" charset="0"/>
                <a:cs typeface="Times New Roman" panose="02020603050405020304" pitchFamily="18" charset="0"/>
              </a:rPr>
              <a:t>Joh</a:t>
            </a:r>
            <a:r>
              <a:rPr lang="de-CH" sz="3600" dirty="0">
                <a:latin typeface="Times New Roman" panose="02020603050405020304" pitchFamily="18" charset="0"/>
                <a:cs typeface="Times New Roman" panose="02020603050405020304" pitchFamily="18" charset="0"/>
              </a:rPr>
              <a:t> 1,1-3: </a:t>
            </a:r>
            <a:r>
              <a:rPr lang="de-DE" sz="3600" dirty="0">
                <a:latin typeface="Times New Roman" panose="02020603050405020304" pitchFamily="18" charset="0"/>
                <a:cs typeface="Times New Roman" panose="02020603050405020304" pitchFamily="18" charset="0"/>
              </a:rPr>
              <a:t>„</a:t>
            </a:r>
            <a:r>
              <a:rPr lang="de-CH" sz="3600" dirty="0">
                <a:solidFill>
                  <a:srgbClr val="0070C0"/>
                </a:solidFill>
                <a:latin typeface="Times New Roman" panose="02020603050405020304" pitchFamily="18" charset="0"/>
                <a:cs typeface="Times New Roman" panose="02020603050405020304" pitchFamily="18" charset="0"/>
              </a:rPr>
              <a:t>Im Anfang war das Wort</a:t>
            </a:r>
            <a:r>
              <a:rPr lang="de-CH" sz="3600" dirty="0">
                <a:latin typeface="Times New Roman" panose="02020603050405020304" pitchFamily="18" charset="0"/>
                <a:cs typeface="Times New Roman" panose="02020603050405020304" pitchFamily="18" charset="0"/>
              </a:rPr>
              <a:t>, und das Wort war bei Gott, </a:t>
            </a:r>
            <a:r>
              <a:rPr lang="de-CH" sz="3600" dirty="0">
                <a:solidFill>
                  <a:srgbClr val="0070C0"/>
                </a:solidFill>
                <a:latin typeface="Times New Roman" panose="02020603050405020304" pitchFamily="18" charset="0"/>
                <a:cs typeface="Times New Roman" panose="02020603050405020304" pitchFamily="18" charset="0"/>
              </a:rPr>
              <a:t>und das Wort war Gott</a:t>
            </a:r>
            <a:r>
              <a:rPr lang="de-CH" sz="3600" dirty="0">
                <a:latin typeface="Times New Roman" panose="02020603050405020304" pitchFamily="18" charset="0"/>
                <a:cs typeface="Times New Roman" panose="02020603050405020304" pitchFamily="18" charset="0"/>
              </a:rPr>
              <a:t>. Dieses war im Anfang bei Gott. </a:t>
            </a:r>
            <a:r>
              <a:rPr lang="de-CH" sz="3600" dirty="0">
                <a:solidFill>
                  <a:srgbClr val="0070C0"/>
                </a:solidFill>
                <a:latin typeface="Times New Roman" panose="02020603050405020304" pitchFamily="18" charset="0"/>
                <a:cs typeface="Times New Roman" panose="02020603050405020304" pitchFamily="18" charset="0"/>
              </a:rPr>
              <a:t>Alles wurde durch dasselbe, und ohne dasselbe wurde auch nicht eines, das geworden ist</a:t>
            </a:r>
            <a:r>
              <a:rPr lang="de-CH" sz="3600" dirty="0">
                <a:latin typeface="Times New Roman" panose="02020603050405020304" pitchFamily="18" charset="0"/>
                <a:cs typeface="Times New Roman" panose="02020603050405020304" pitchFamily="18" charset="0"/>
              </a:rPr>
              <a:t>.</a:t>
            </a:r>
            <a:r>
              <a:rPr lang="de-DE" sz="3600" dirty="0">
                <a:latin typeface="Times New Roman" panose="02020603050405020304" pitchFamily="18" charset="0"/>
                <a:cs typeface="Times New Roman" panose="02020603050405020304" pitchFamily="18" charset="0"/>
              </a:rPr>
              <a:t>“</a:t>
            </a:r>
            <a:endParaRPr lang="de-CH" sz="3600" dirty="0">
              <a:latin typeface="Times New Roman" panose="02020603050405020304" pitchFamily="18" charset="0"/>
              <a:cs typeface="Times New Roman" panose="02020603050405020304" pitchFamily="18" charset="0"/>
            </a:endParaRPr>
          </a:p>
          <a:p>
            <a:pPr marL="457200" indent="-457200">
              <a:lnSpc>
                <a:spcPts val="5100"/>
              </a:lnSpc>
              <a:buFont typeface="Arial" panose="020B0604020202020204" pitchFamily="34" charset="0"/>
              <a:buChar char="•"/>
            </a:pPr>
            <a:endParaRPr lang="de-DE" sz="4000" dirty="0"/>
          </a:p>
        </p:txBody>
      </p:sp>
    </p:spTree>
    <p:extLst>
      <p:ext uri="{BB962C8B-B14F-4D97-AF65-F5344CB8AC3E}">
        <p14:creationId xmlns:p14="http://schemas.microsoft.com/office/powerpoint/2010/main" val="309278426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EEDD922-6086-C24F-A193-42E6C540D7E2}"/>
              </a:ext>
            </a:extLst>
          </p:cNvPr>
          <p:cNvSpPr>
            <a:spLocks noGrp="1"/>
          </p:cNvSpPr>
          <p:nvPr>
            <p:ph type="title"/>
          </p:nvPr>
        </p:nvSpPr>
        <p:spPr>
          <a:xfrm>
            <a:off x="682580" y="25673"/>
            <a:ext cx="11356128" cy="579634"/>
          </a:xfrm>
        </p:spPr>
        <p:txBody>
          <a:bodyPr/>
          <a:lstStyle/>
          <a:p>
            <a:r>
              <a:rPr lang="de-DE" sz="2800" dirty="0"/>
              <a:t>2. Der Sohn Gottes als Schöpfer, Erlöser und Herrscher</a:t>
            </a:r>
          </a:p>
        </p:txBody>
      </p:sp>
      <p:sp>
        <p:nvSpPr>
          <p:cNvPr id="3" name="Inhaltsplatzhalter 2">
            <a:extLst>
              <a:ext uri="{FF2B5EF4-FFF2-40B4-BE49-F238E27FC236}">
                <a16:creationId xmlns:a16="http://schemas.microsoft.com/office/drawing/2014/main" xmlns="" id="{2BF569AA-8013-CF43-927B-2908074B6A09}"/>
              </a:ext>
            </a:extLst>
          </p:cNvPr>
          <p:cNvSpPr>
            <a:spLocks noGrp="1"/>
          </p:cNvSpPr>
          <p:nvPr>
            <p:ph idx="1"/>
          </p:nvPr>
        </p:nvSpPr>
        <p:spPr>
          <a:xfrm>
            <a:off x="141668" y="811369"/>
            <a:ext cx="11895551" cy="4930420"/>
          </a:xfrm>
        </p:spPr>
        <p:txBody>
          <a:bodyPr/>
          <a:lstStyle/>
          <a:p>
            <a:pPr marL="457200" indent="-457200">
              <a:lnSpc>
                <a:spcPts val="4200"/>
              </a:lnSpc>
              <a:spcBef>
                <a:spcPts val="1903"/>
              </a:spcBef>
              <a:spcAft>
                <a:spcPts val="12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1,17f.: „Und als ich ihn sah, fiel ich zu seinen Füßen wie tot. Und er legte seine Rechte auf mich und sprach: </a:t>
            </a:r>
            <a:r>
              <a:rPr lang="de-DE" sz="3200" dirty="0">
                <a:solidFill>
                  <a:srgbClr val="0070C0"/>
                </a:solidFill>
                <a:latin typeface="Times New Roman" panose="02020603050405020304" pitchFamily="18" charset="0"/>
                <a:cs typeface="Times New Roman" panose="02020603050405020304" pitchFamily="18" charset="0"/>
              </a:rPr>
              <a:t>‚Fürchte dich nicht! Ich bin der Erste und der Letzte und der Lebendige, und ich war tot, und siehe, ich bin lebendig in alle Ewigkeit und habe die Schlüssel des Todes und des Hades.‘</a:t>
            </a:r>
            <a:r>
              <a:rPr lang="de-DE" sz="3200" dirty="0">
                <a:latin typeface="Times New Roman" panose="02020603050405020304" pitchFamily="18" charset="0"/>
                <a:cs typeface="Times New Roman" panose="02020603050405020304" pitchFamily="18" charset="0"/>
              </a:rPr>
              <a:t>“</a:t>
            </a:r>
          </a:p>
          <a:p>
            <a:pPr marL="457200" indent="-457200">
              <a:lnSpc>
                <a:spcPts val="4200"/>
              </a:lnSpc>
              <a:spcBef>
                <a:spcPts val="1903"/>
              </a:spcBef>
              <a:spcAft>
                <a:spcPts val="1200"/>
              </a:spcAft>
              <a:buFont typeface="Arial" panose="020B0604020202020204" pitchFamily="34" charset="0"/>
              <a:buChar char="•"/>
            </a:pPr>
            <a:r>
              <a:rPr lang="de-DE" sz="3200" dirty="0">
                <a:latin typeface="Times New Roman" panose="02020603050405020304" pitchFamily="18" charset="0"/>
                <a:cs typeface="Times New Roman" panose="02020603050405020304" pitchFamily="18" charset="0"/>
              </a:rPr>
              <a:t>Vgl. </a:t>
            </a:r>
            <a:r>
              <a:rPr lang="de-DE" sz="3200" dirty="0" err="1">
                <a:latin typeface="Times New Roman" panose="02020603050405020304" pitchFamily="18" charset="0"/>
                <a:cs typeface="Times New Roman" panose="02020603050405020304" pitchFamily="18" charset="0"/>
              </a:rPr>
              <a:t>Mt</a:t>
            </a:r>
            <a:r>
              <a:rPr lang="de-DE" sz="3200" dirty="0">
                <a:latin typeface="Times New Roman" panose="02020603050405020304" pitchFamily="18" charset="0"/>
                <a:cs typeface="Times New Roman" panose="02020603050405020304" pitchFamily="18" charset="0"/>
              </a:rPr>
              <a:t> 16,18f. – „</a:t>
            </a:r>
            <a:r>
              <a:rPr lang="de-DE" sz="3200" dirty="0">
                <a:solidFill>
                  <a:srgbClr val="0070C0"/>
                </a:solidFill>
                <a:latin typeface="Times New Roman" panose="02020603050405020304" pitchFamily="18" charset="0"/>
                <a:cs typeface="Times New Roman" panose="02020603050405020304" pitchFamily="18" charset="0"/>
              </a:rPr>
              <a:t>die</a:t>
            </a:r>
            <a:r>
              <a:rPr lang="de-DE" sz="3200" dirty="0">
                <a:latin typeface="Times New Roman" panose="02020603050405020304" pitchFamily="18" charset="0"/>
                <a:cs typeface="Times New Roman" panose="02020603050405020304" pitchFamily="18" charset="0"/>
              </a:rPr>
              <a:t> </a:t>
            </a:r>
            <a:r>
              <a:rPr lang="de-DE" sz="3200" dirty="0">
                <a:solidFill>
                  <a:srgbClr val="0070C0"/>
                </a:solidFill>
                <a:latin typeface="Times New Roman" panose="02020603050405020304" pitchFamily="18" charset="0"/>
                <a:cs typeface="Times New Roman" panose="02020603050405020304" pitchFamily="18" charset="0"/>
              </a:rPr>
              <a:t>Tore des Totenreichs; Schlüssel</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Jes</a:t>
            </a:r>
            <a:r>
              <a:rPr lang="de-DE" sz="3200" dirty="0">
                <a:latin typeface="Times New Roman" panose="02020603050405020304" pitchFamily="18" charset="0"/>
                <a:cs typeface="Times New Roman" panose="02020603050405020304" pitchFamily="18" charset="0"/>
              </a:rPr>
              <a:t> 38,10: </a:t>
            </a:r>
            <a:r>
              <a:rPr lang="de-DE" sz="3200" dirty="0" err="1">
                <a:latin typeface="Times New Roman" panose="02020603050405020304" pitchFamily="18" charset="0"/>
                <a:cs typeface="Times New Roman" panose="02020603050405020304" pitchFamily="18" charset="0"/>
              </a:rPr>
              <a:t>Hiskia</a:t>
            </a:r>
            <a:r>
              <a:rPr lang="de-DE" sz="3200" dirty="0">
                <a:latin typeface="Times New Roman" panose="02020603050405020304" pitchFamily="18" charset="0"/>
                <a:cs typeface="Times New Roman" panose="02020603050405020304" pitchFamily="18" charset="0"/>
              </a:rPr>
              <a:t>: „</a:t>
            </a:r>
            <a:r>
              <a:rPr lang="de-CH" sz="3200" dirty="0">
                <a:latin typeface="Times New Roman" panose="02020603050405020304" pitchFamily="18" charset="0"/>
                <a:cs typeface="Times New Roman" panose="02020603050405020304" pitchFamily="18" charset="0"/>
              </a:rPr>
              <a:t>Nun muss ich </a:t>
            </a:r>
            <a:r>
              <a:rPr lang="de-CH" sz="3200" dirty="0">
                <a:solidFill>
                  <a:srgbClr val="0070C0"/>
                </a:solidFill>
                <a:latin typeface="Times New Roman" panose="02020603050405020304" pitchFamily="18" charset="0"/>
                <a:cs typeface="Times New Roman" panose="02020603050405020304" pitchFamily="18" charset="0"/>
              </a:rPr>
              <a:t>zu den Toren des Totenreichs </a:t>
            </a:r>
            <a:r>
              <a:rPr lang="de-CH" sz="3200" dirty="0">
                <a:latin typeface="Times New Roman" panose="02020603050405020304" pitchFamily="18" charset="0"/>
                <a:cs typeface="Times New Roman" panose="02020603050405020304" pitchFamily="18" charset="0"/>
              </a:rPr>
              <a:t>fahren in der Mitte meines Lebens, da ich doch gedachte, noch länger zu leben</a:t>
            </a:r>
            <a:r>
              <a:rPr lang="de-DE"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8059346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B343324-D5DD-0747-BF04-73DEC8DFB7CE}"/>
              </a:ext>
            </a:extLst>
          </p:cNvPr>
          <p:cNvSpPr>
            <a:spLocks noGrp="1"/>
          </p:cNvSpPr>
          <p:nvPr>
            <p:ph type="title"/>
          </p:nvPr>
        </p:nvSpPr>
        <p:spPr>
          <a:xfrm>
            <a:off x="605306" y="25673"/>
            <a:ext cx="11433401" cy="553876"/>
          </a:xfrm>
        </p:spPr>
        <p:txBody>
          <a:bodyPr/>
          <a:lstStyle/>
          <a:p>
            <a:r>
              <a:rPr lang="de-DE" sz="2800" dirty="0"/>
              <a:t>2. Der Sohn Gottes als Schöpfer, Erlöser und Herrscher</a:t>
            </a:r>
          </a:p>
        </p:txBody>
      </p:sp>
      <p:sp>
        <p:nvSpPr>
          <p:cNvPr id="3" name="Inhaltsplatzhalter 2">
            <a:extLst>
              <a:ext uri="{FF2B5EF4-FFF2-40B4-BE49-F238E27FC236}">
                <a16:creationId xmlns:a16="http://schemas.microsoft.com/office/drawing/2014/main" xmlns="" id="{8E32DAB5-A784-914A-B6FA-AD4D4B4913A6}"/>
              </a:ext>
            </a:extLst>
          </p:cNvPr>
          <p:cNvSpPr>
            <a:spLocks noGrp="1"/>
          </p:cNvSpPr>
          <p:nvPr>
            <p:ph idx="1"/>
          </p:nvPr>
        </p:nvSpPr>
        <p:spPr>
          <a:xfrm>
            <a:off x="206062" y="695460"/>
            <a:ext cx="11831157" cy="5370490"/>
          </a:xfrm>
        </p:spPr>
        <p:txBody>
          <a:bodyPr/>
          <a:lstStyle/>
          <a:p>
            <a:pPr>
              <a:lnSpc>
                <a:spcPts val="2640"/>
              </a:lnSpc>
              <a:spcAft>
                <a:spcPts val="12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Offb</a:t>
            </a:r>
            <a:r>
              <a:rPr lang="de-DE" sz="2400" dirty="0">
                <a:latin typeface="Times New Roman" panose="02020603050405020304" pitchFamily="18" charset="0"/>
                <a:cs typeface="Times New Roman" panose="02020603050405020304" pitchFamily="18" charset="0"/>
              </a:rPr>
              <a:t> 1,17b: „Und er </a:t>
            </a:r>
            <a:r>
              <a:rPr lang="de-CH" sz="2400" dirty="0">
                <a:latin typeface="Times New Roman" panose="02020603050405020304" pitchFamily="18" charset="0"/>
                <a:cs typeface="Times New Roman" panose="02020603050405020304" pitchFamily="18" charset="0"/>
              </a:rPr>
              <a:t>[Jesus] </a:t>
            </a:r>
            <a:r>
              <a:rPr lang="de-DE" sz="2400" dirty="0">
                <a:latin typeface="Times New Roman" panose="02020603050405020304" pitchFamily="18" charset="0"/>
                <a:cs typeface="Times New Roman" panose="02020603050405020304" pitchFamily="18" charset="0"/>
              </a:rPr>
              <a:t>legte seine Rechte auf mich und sprach: ‚Fürchte dich nicht! </a:t>
            </a:r>
            <a:r>
              <a:rPr lang="de-DE" sz="2400" dirty="0">
                <a:solidFill>
                  <a:srgbClr val="0070C0"/>
                </a:solidFill>
                <a:latin typeface="Times New Roman" panose="02020603050405020304" pitchFamily="18" charset="0"/>
                <a:cs typeface="Times New Roman" panose="02020603050405020304" pitchFamily="18" charset="0"/>
              </a:rPr>
              <a:t>Ich bin der Erste und der Letzte </a:t>
            </a:r>
            <a:r>
              <a:rPr lang="de-CH" sz="2400" dirty="0">
                <a:latin typeface="Times New Roman" panose="02020603050405020304" pitchFamily="18" charset="0"/>
                <a:cs typeface="Times New Roman" panose="02020603050405020304" pitchFamily="18" charset="0"/>
              </a:rPr>
              <a:t>und der Lebendige, und ich war tot, und siehe, ich bin lebendig in alle Ewigkeit und habe die Schlüssel des Todes und des Hades.</a:t>
            </a:r>
            <a:r>
              <a:rPr lang="de-DE" sz="2400" dirty="0">
                <a:latin typeface="Times New Roman" panose="02020603050405020304" pitchFamily="18" charset="0"/>
                <a:cs typeface="Times New Roman" panose="02020603050405020304" pitchFamily="18" charset="0"/>
              </a:rPr>
              <a:t>‘“</a:t>
            </a:r>
          </a:p>
          <a:p>
            <a:pPr>
              <a:lnSpc>
                <a:spcPts val="2640"/>
              </a:lnSpc>
              <a:spcAft>
                <a:spcPts val="12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Offb</a:t>
            </a:r>
            <a:r>
              <a:rPr lang="de-DE" sz="2400" dirty="0">
                <a:latin typeface="Times New Roman" panose="02020603050405020304" pitchFamily="18" charset="0"/>
                <a:cs typeface="Times New Roman" panose="02020603050405020304" pitchFamily="18" charset="0"/>
              </a:rPr>
              <a:t> 1,8: „‚</a:t>
            </a:r>
            <a:r>
              <a:rPr lang="de-DE" sz="2400" dirty="0">
                <a:solidFill>
                  <a:srgbClr val="FF0000"/>
                </a:solidFill>
                <a:latin typeface="Times New Roman" panose="02020603050405020304" pitchFamily="18" charset="0"/>
                <a:cs typeface="Times New Roman" panose="02020603050405020304" pitchFamily="18" charset="0"/>
              </a:rPr>
              <a:t>Ich bin das Alpha und das Omega</a:t>
            </a:r>
            <a:r>
              <a:rPr lang="de-DE" sz="2400" dirty="0">
                <a:latin typeface="Times New Roman" panose="02020603050405020304" pitchFamily="18" charset="0"/>
                <a:cs typeface="Times New Roman" panose="02020603050405020304" pitchFamily="18" charset="0"/>
              </a:rPr>
              <a:t>‘, spricht der Herr, Gott, </a:t>
            </a:r>
            <a:r>
              <a:rPr lang="de-DE" sz="2400" dirty="0">
                <a:solidFill>
                  <a:srgbClr val="7030A0"/>
                </a:solidFill>
                <a:latin typeface="Times New Roman" panose="02020603050405020304" pitchFamily="18" charset="0"/>
                <a:cs typeface="Times New Roman" panose="02020603050405020304" pitchFamily="18" charset="0"/>
              </a:rPr>
              <a:t>der ist und der war und der kommt</a:t>
            </a:r>
            <a:r>
              <a:rPr lang="de-DE" sz="2400" dirty="0">
                <a:latin typeface="Times New Roman" panose="02020603050405020304" pitchFamily="18" charset="0"/>
                <a:cs typeface="Times New Roman" panose="02020603050405020304" pitchFamily="18" charset="0"/>
              </a:rPr>
              <a:t>, der Allmächtige“ (vgl. </a:t>
            </a:r>
            <a:r>
              <a:rPr lang="de-DE" sz="2400" dirty="0" err="1">
                <a:latin typeface="Times New Roman" panose="02020603050405020304" pitchFamily="18" charset="0"/>
                <a:cs typeface="Times New Roman" panose="02020603050405020304" pitchFamily="18" charset="0"/>
              </a:rPr>
              <a:t>Hebr</a:t>
            </a:r>
            <a:r>
              <a:rPr lang="de-DE" sz="2400" dirty="0">
                <a:latin typeface="Times New Roman" panose="02020603050405020304" pitchFamily="18" charset="0"/>
                <a:cs typeface="Times New Roman" panose="02020603050405020304" pitchFamily="18" charset="0"/>
              </a:rPr>
              <a:t> 1,12; 13,8).</a:t>
            </a:r>
          </a:p>
          <a:p>
            <a:pPr>
              <a:lnSpc>
                <a:spcPts val="2640"/>
              </a:lnSpc>
              <a:spcAft>
                <a:spcPts val="12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Offb</a:t>
            </a:r>
            <a:r>
              <a:rPr lang="de-DE" sz="2400" dirty="0">
                <a:latin typeface="Times New Roman" panose="02020603050405020304" pitchFamily="18" charset="0"/>
                <a:cs typeface="Times New Roman" panose="02020603050405020304" pitchFamily="18" charset="0"/>
              </a:rPr>
              <a:t> 2,8: „Und dem Engel der Gemeinde in Smyrna schreibe: ‚</a:t>
            </a:r>
            <a:r>
              <a:rPr lang="de-DE" sz="2400" dirty="0">
                <a:solidFill>
                  <a:srgbClr val="0070C0"/>
                </a:solidFill>
                <a:latin typeface="Times New Roman" panose="02020603050405020304" pitchFamily="18" charset="0"/>
                <a:cs typeface="Times New Roman" panose="02020603050405020304" pitchFamily="18" charset="0"/>
              </a:rPr>
              <a:t>Dies sagt der Erste und der Letzte</a:t>
            </a:r>
            <a:r>
              <a:rPr lang="de-DE" sz="2400" dirty="0">
                <a:latin typeface="Times New Roman" panose="02020603050405020304" pitchFamily="18" charset="0"/>
                <a:cs typeface="Times New Roman" panose="02020603050405020304" pitchFamily="18" charset="0"/>
              </a:rPr>
              <a:t>, der tot war und wieder lebendig wurde …‘“</a:t>
            </a:r>
          </a:p>
          <a:p>
            <a:pPr>
              <a:lnSpc>
                <a:spcPts val="2640"/>
              </a:lnSpc>
              <a:spcAft>
                <a:spcPts val="12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Offb</a:t>
            </a:r>
            <a:r>
              <a:rPr lang="de-DE" sz="2400" dirty="0">
                <a:latin typeface="Times New Roman" panose="02020603050405020304" pitchFamily="18" charset="0"/>
                <a:cs typeface="Times New Roman" panose="02020603050405020304" pitchFamily="18" charset="0"/>
              </a:rPr>
              <a:t> 21,6: „Und er sprach zu mir: ‚Es ist geschehen. </a:t>
            </a:r>
            <a:r>
              <a:rPr lang="de-DE" sz="2400" dirty="0">
                <a:solidFill>
                  <a:srgbClr val="FF0000"/>
                </a:solidFill>
                <a:latin typeface="Times New Roman" panose="02020603050405020304" pitchFamily="18" charset="0"/>
                <a:cs typeface="Times New Roman" panose="02020603050405020304" pitchFamily="18" charset="0"/>
              </a:rPr>
              <a:t>Ich</a:t>
            </a:r>
            <a:r>
              <a:rPr lang="de-DE" sz="2400" dirty="0">
                <a:latin typeface="Times New Roman" panose="02020603050405020304" pitchFamily="18" charset="0"/>
                <a:cs typeface="Times New Roman" panose="02020603050405020304" pitchFamily="18" charset="0"/>
              </a:rPr>
              <a:t> </a:t>
            </a:r>
            <a:r>
              <a:rPr lang="de-DE" sz="2400" dirty="0">
                <a:solidFill>
                  <a:srgbClr val="FF0000"/>
                </a:solidFill>
                <a:latin typeface="Times New Roman" panose="02020603050405020304" pitchFamily="18" charset="0"/>
                <a:cs typeface="Times New Roman" panose="02020603050405020304" pitchFamily="18" charset="0"/>
              </a:rPr>
              <a:t>bin das Alpha und das Omega</a:t>
            </a:r>
            <a:r>
              <a:rPr lang="de-DE" sz="2400" dirty="0">
                <a:latin typeface="Times New Roman" panose="02020603050405020304" pitchFamily="18" charset="0"/>
                <a:cs typeface="Times New Roman" panose="02020603050405020304" pitchFamily="18" charset="0"/>
              </a:rPr>
              <a:t>, </a:t>
            </a:r>
            <a:r>
              <a:rPr lang="de-DE" sz="2400" dirty="0">
                <a:solidFill>
                  <a:srgbClr val="00B050"/>
                </a:solidFill>
                <a:latin typeface="Times New Roman" panose="02020603050405020304" pitchFamily="18" charset="0"/>
                <a:cs typeface="Times New Roman" panose="02020603050405020304" pitchFamily="18" charset="0"/>
              </a:rPr>
              <a:t>der Anfang und das Ende</a:t>
            </a:r>
            <a:r>
              <a:rPr lang="de-DE" sz="2400" dirty="0">
                <a:latin typeface="Times New Roman" panose="02020603050405020304" pitchFamily="18" charset="0"/>
                <a:cs typeface="Times New Roman" panose="02020603050405020304" pitchFamily="18" charset="0"/>
              </a:rPr>
              <a:t>. Ich will dem Dürstenden aus der Quelle des Wassers des Lebens geben umsonst.‘“</a:t>
            </a:r>
          </a:p>
          <a:p>
            <a:pPr>
              <a:lnSpc>
                <a:spcPts val="2640"/>
              </a:lnSpc>
              <a:spcAft>
                <a:spcPts val="12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Offb</a:t>
            </a:r>
            <a:r>
              <a:rPr lang="de-DE" sz="2400" dirty="0">
                <a:latin typeface="Times New Roman" panose="02020603050405020304" pitchFamily="18" charset="0"/>
                <a:cs typeface="Times New Roman" panose="02020603050405020304" pitchFamily="18" charset="0"/>
              </a:rPr>
              <a:t> 22,13: „</a:t>
            </a:r>
            <a:r>
              <a:rPr lang="de-CH" sz="2400" dirty="0">
                <a:latin typeface="Times New Roman" panose="02020603050405020304" pitchFamily="18" charset="0"/>
                <a:cs typeface="Times New Roman" panose="02020603050405020304" pitchFamily="18" charset="0"/>
              </a:rPr>
              <a:t>Siehe, ich [Jesus] komme bald und mein Lohn mit mir, um einem jeden zu vergelten, wie sein Werk ist. </a:t>
            </a:r>
            <a:r>
              <a:rPr lang="de-DE" sz="2400" dirty="0">
                <a:solidFill>
                  <a:srgbClr val="FF0000"/>
                </a:solidFill>
                <a:latin typeface="Times New Roman" panose="02020603050405020304" pitchFamily="18" charset="0"/>
                <a:cs typeface="Times New Roman" panose="02020603050405020304" pitchFamily="18" charset="0"/>
              </a:rPr>
              <a:t>Ich bin das Alpha und das Omega</a:t>
            </a:r>
            <a:r>
              <a:rPr lang="de-DE" sz="2400" dirty="0">
                <a:latin typeface="Times New Roman" panose="02020603050405020304" pitchFamily="18" charset="0"/>
                <a:cs typeface="Times New Roman" panose="02020603050405020304" pitchFamily="18" charset="0"/>
              </a:rPr>
              <a:t>, </a:t>
            </a:r>
            <a:r>
              <a:rPr lang="de-DE" sz="2400" dirty="0">
                <a:solidFill>
                  <a:srgbClr val="0070C0"/>
                </a:solidFill>
                <a:latin typeface="Times New Roman" panose="02020603050405020304" pitchFamily="18" charset="0"/>
                <a:cs typeface="Times New Roman" panose="02020603050405020304" pitchFamily="18" charset="0"/>
              </a:rPr>
              <a:t>der Erste und der Letzte</a:t>
            </a:r>
            <a:r>
              <a:rPr lang="de-DE" sz="2400" dirty="0">
                <a:latin typeface="Times New Roman" panose="02020603050405020304" pitchFamily="18" charset="0"/>
                <a:cs typeface="Times New Roman" panose="02020603050405020304" pitchFamily="18" charset="0"/>
              </a:rPr>
              <a:t>, </a:t>
            </a:r>
            <a:r>
              <a:rPr lang="de-DE" sz="2400" dirty="0">
                <a:solidFill>
                  <a:srgbClr val="00B050"/>
                </a:solidFill>
                <a:latin typeface="Times New Roman" panose="02020603050405020304" pitchFamily="18" charset="0"/>
                <a:cs typeface="Times New Roman" panose="02020603050405020304" pitchFamily="18" charset="0"/>
              </a:rPr>
              <a:t>der Anfang und das Ende</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5527899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B343324-D5DD-0747-BF04-73DEC8DFB7CE}"/>
              </a:ext>
            </a:extLst>
          </p:cNvPr>
          <p:cNvSpPr>
            <a:spLocks noGrp="1"/>
          </p:cNvSpPr>
          <p:nvPr>
            <p:ph type="title"/>
          </p:nvPr>
        </p:nvSpPr>
        <p:spPr>
          <a:xfrm>
            <a:off x="605306" y="25673"/>
            <a:ext cx="11433401" cy="553876"/>
          </a:xfrm>
        </p:spPr>
        <p:txBody>
          <a:bodyPr/>
          <a:lstStyle/>
          <a:p>
            <a:r>
              <a:rPr lang="de-DE" sz="2800" dirty="0"/>
              <a:t>2. Der Sohn Gottes als Schöpfer, Erlöser und Herrscher</a:t>
            </a:r>
          </a:p>
        </p:txBody>
      </p:sp>
      <p:sp>
        <p:nvSpPr>
          <p:cNvPr id="3" name="Inhaltsplatzhalter 2">
            <a:extLst>
              <a:ext uri="{FF2B5EF4-FFF2-40B4-BE49-F238E27FC236}">
                <a16:creationId xmlns:a16="http://schemas.microsoft.com/office/drawing/2014/main" xmlns="" id="{8E32DAB5-A784-914A-B6FA-AD4D4B4913A6}"/>
              </a:ext>
            </a:extLst>
          </p:cNvPr>
          <p:cNvSpPr>
            <a:spLocks noGrp="1"/>
          </p:cNvSpPr>
          <p:nvPr>
            <p:ph idx="1"/>
          </p:nvPr>
        </p:nvSpPr>
        <p:spPr>
          <a:xfrm>
            <a:off x="83890" y="579549"/>
            <a:ext cx="11953329" cy="5486401"/>
          </a:xfrm>
        </p:spPr>
        <p:txBody>
          <a:bodyPr/>
          <a:lstStyle/>
          <a:p>
            <a:pPr marL="457200" indent="-457200">
              <a:lnSpc>
                <a:spcPts val="2820"/>
              </a:lnSpc>
              <a:spcBef>
                <a:spcPts val="503"/>
              </a:spcBef>
              <a:spcAft>
                <a:spcPts val="6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Jes</a:t>
            </a:r>
            <a:r>
              <a:rPr lang="de-DE" sz="2400" dirty="0">
                <a:latin typeface="Times New Roman" panose="02020603050405020304" pitchFamily="18" charset="0"/>
                <a:cs typeface="Times New Roman" panose="02020603050405020304" pitchFamily="18" charset="0"/>
              </a:rPr>
              <a:t> 41,4: „Wer hat es gewirkt und getan? Der die Generationen ruft von Beginn. </a:t>
            </a:r>
            <a:r>
              <a:rPr lang="de-DE" sz="2400" dirty="0">
                <a:solidFill>
                  <a:srgbClr val="0070C0"/>
                </a:solidFill>
                <a:latin typeface="Times New Roman" panose="02020603050405020304" pitchFamily="18" charset="0"/>
                <a:cs typeface="Times New Roman" panose="02020603050405020304" pitchFamily="18" charset="0"/>
              </a:rPr>
              <a:t>Ich, Jahwe, bin der Erste, und bei den Letzten bin ich derselbe</a:t>
            </a:r>
            <a:r>
              <a:rPr lang="de-DE" sz="2400" dirty="0">
                <a:latin typeface="Times New Roman" panose="02020603050405020304" pitchFamily="18" charset="0"/>
                <a:cs typeface="Times New Roman" panose="02020603050405020304" pitchFamily="18" charset="0"/>
              </a:rPr>
              <a:t>.“</a:t>
            </a:r>
          </a:p>
          <a:p>
            <a:pPr marL="457200" indent="-457200">
              <a:lnSpc>
                <a:spcPts val="2820"/>
              </a:lnSpc>
              <a:spcBef>
                <a:spcPts val="503"/>
              </a:spcBef>
              <a:spcAft>
                <a:spcPts val="6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Jes</a:t>
            </a:r>
            <a:r>
              <a:rPr lang="de-DE" sz="2400" dirty="0">
                <a:latin typeface="Times New Roman" panose="02020603050405020304" pitchFamily="18" charset="0"/>
                <a:cs typeface="Times New Roman" panose="02020603050405020304" pitchFamily="18" charset="0"/>
              </a:rPr>
              <a:t> 43,10.13: „‚Ihr seid meine Zeugen‘, spricht Jahwe, ‚und mein Knecht, den ich er-wählt habe, damit ihr erkennt und mir glaubt und einseht, </a:t>
            </a:r>
            <a:r>
              <a:rPr lang="de-DE" sz="2400" dirty="0">
                <a:solidFill>
                  <a:srgbClr val="0070C0"/>
                </a:solidFill>
                <a:latin typeface="Times New Roman" panose="02020603050405020304" pitchFamily="18" charset="0"/>
                <a:cs typeface="Times New Roman" panose="02020603050405020304" pitchFamily="18" charset="0"/>
              </a:rPr>
              <a:t>dass ich derselbe bin</a:t>
            </a:r>
            <a:r>
              <a:rPr lang="de-DE" sz="2400" dirty="0">
                <a:latin typeface="Times New Roman" panose="02020603050405020304" pitchFamily="18" charset="0"/>
                <a:cs typeface="Times New Roman" panose="02020603050405020304" pitchFamily="18" charset="0"/>
              </a:rPr>
              <a:t>. </a:t>
            </a:r>
            <a:r>
              <a:rPr lang="de-DE" sz="2400" dirty="0">
                <a:solidFill>
                  <a:srgbClr val="0070C0"/>
                </a:solidFill>
                <a:latin typeface="Times New Roman" panose="02020603050405020304" pitchFamily="18" charset="0"/>
                <a:cs typeface="Times New Roman" panose="02020603050405020304" pitchFamily="18" charset="0"/>
              </a:rPr>
              <a:t>Vor mir wurde kein Gott gebildet, und nach mir wird keiner sein </a:t>
            </a:r>
            <a:r>
              <a:rPr lang="de-DE" sz="2400" dirty="0">
                <a:latin typeface="Times New Roman" panose="02020603050405020304" pitchFamily="18" charset="0"/>
                <a:cs typeface="Times New Roman" panose="02020603050405020304" pitchFamily="18" charset="0"/>
              </a:rPr>
              <a:t>… Ja, </a:t>
            </a:r>
            <a:r>
              <a:rPr lang="de-DE" sz="2400" dirty="0">
                <a:solidFill>
                  <a:srgbClr val="0070C0"/>
                </a:solidFill>
                <a:latin typeface="Times New Roman" panose="02020603050405020304" pitchFamily="18" charset="0"/>
                <a:cs typeface="Times New Roman" panose="02020603050405020304" pitchFamily="18" charset="0"/>
              </a:rPr>
              <a:t>auch weiterhin bin ich derselbe, und da ist niemand, der aus meiner Hand errettet</a:t>
            </a:r>
            <a:r>
              <a:rPr lang="de-DE" sz="2400" dirty="0">
                <a:latin typeface="Times New Roman" panose="02020603050405020304" pitchFamily="18" charset="0"/>
                <a:cs typeface="Times New Roman" panose="02020603050405020304" pitchFamily="18" charset="0"/>
              </a:rPr>
              <a:t>. Ich wirke, und wer kann es rückgängig machen?‘“</a:t>
            </a:r>
          </a:p>
          <a:p>
            <a:pPr marL="457200" indent="-457200">
              <a:lnSpc>
                <a:spcPts val="2820"/>
              </a:lnSpc>
              <a:spcBef>
                <a:spcPts val="503"/>
              </a:spcBef>
              <a:spcAft>
                <a:spcPts val="6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Jes</a:t>
            </a:r>
            <a:r>
              <a:rPr lang="de-DE" sz="2400" dirty="0">
                <a:latin typeface="Times New Roman" panose="02020603050405020304" pitchFamily="18" charset="0"/>
                <a:cs typeface="Times New Roman" panose="02020603050405020304" pitchFamily="18" charset="0"/>
              </a:rPr>
              <a:t> 46,4.6: „‚Auch </a:t>
            </a:r>
            <a:r>
              <a:rPr lang="de-DE" sz="2400" dirty="0">
                <a:solidFill>
                  <a:srgbClr val="0070C0"/>
                </a:solidFill>
                <a:latin typeface="Times New Roman" panose="02020603050405020304" pitchFamily="18" charset="0"/>
                <a:cs typeface="Times New Roman" panose="02020603050405020304" pitchFamily="18" charset="0"/>
              </a:rPr>
              <a:t>bis in [euer] Greisenalter bin ich derselbe</a:t>
            </a:r>
            <a:r>
              <a:rPr lang="de-DE" sz="2400" dirty="0">
                <a:latin typeface="Times New Roman" panose="02020603050405020304" pitchFamily="18" charset="0"/>
                <a:cs typeface="Times New Roman" panose="02020603050405020304" pitchFamily="18" charset="0"/>
              </a:rPr>
              <a:t>, und bis zu [eurem] grauen Haar werde ich selbst [euch] tragen. </a:t>
            </a:r>
            <a:r>
              <a:rPr lang="de-DE" sz="2400" dirty="0">
                <a:solidFill>
                  <a:srgbClr val="0070C0"/>
                </a:solidFill>
                <a:latin typeface="Times New Roman" panose="02020603050405020304" pitchFamily="18" charset="0"/>
                <a:cs typeface="Times New Roman" panose="02020603050405020304" pitchFamily="18" charset="0"/>
              </a:rPr>
              <a:t>Ich, ich habe es getan, und ich selbst werde heben, und ich selbst werde tragen und werde erretten</a:t>
            </a:r>
            <a:r>
              <a:rPr lang="de-DE" sz="2400" dirty="0">
                <a:latin typeface="Times New Roman" panose="02020603050405020304" pitchFamily="18" charset="0"/>
                <a:cs typeface="Times New Roman" panose="02020603050405020304" pitchFamily="18" charset="0"/>
              </a:rPr>
              <a:t>‘ … </a:t>
            </a:r>
            <a:r>
              <a:rPr lang="de-CH" sz="2400" dirty="0">
                <a:latin typeface="Times New Roman" panose="02020603050405020304" pitchFamily="18" charset="0"/>
                <a:cs typeface="Times New Roman" panose="02020603050405020304" pitchFamily="18" charset="0"/>
              </a:rPr>
              <a:t>So spricht Jahwe, der König Israels und sein Erlöser, Jahwe der Heerscharen: </a:t>
            </a:r>
            <a:r>
              <a:rPr lang="de-DE" sz="2400" dirty="0">
                <a:latin typeface="Times New Roman" panose="02020603050405020304" pitchFamily="18" charset="0"/>
                <a:cs typeface="Times New Roman" panose="02020603050405020304" pitchFamily="18" charset="0"/>
              </a:rPr>
              <a:t>‚</a:t>
            </a:r>
            <a:r>
              <a:rPr lang="de-CH" sz="2400" dirty="0">
                <a:solidFill>
                  <a:srgbClr val="FF0000"/>
                </a:solidFill>
                <a:latin typeface="Times New Roman" panose="02020603050405020304" pitchFamily="18" charset="0"/>
                <a:cs typeface="Times New Roman" panose="02020603050405020304" pitchFamily="18" charset="0"/>
              </a:rPr>
              <a:t>Ich bin der Erste und bin der Letzte, und außer mir gibt es keinen Gott</a:t>
            </a:r>
            <a:r>
              <a:rPr lang="de-CH" sz="2400" dirty="0">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 (vgl. </a:t>
            </a:r>
            <a:r>
              <a:rPr lang="de-DE" sz="2400" dirty="0" err="1">
                <a:latin typeface="Times New Roman" panose="02020603050405020304" pitchFamily="18" charset="0"/>
                <a:cs typeface="Times New Roman" panose="02020603050405020304" pitchFamily="18" charset="0"/>
              </a:rPr>
              <a:t>Hebr</a:t>
            </a:r>
            <a:r>
              <a:rPr lang="de-DE" sz="2400" dirty="0">
                <a:latin typeface="Times New Roman" panose="02020603050405020304" pitchFamily="18" charset="0"/>
                <a:cs typeface="Times New Roman" panose="02020603050405020304" pitchFamily="18" charset="0"/>
              </a:rPr>
              <a:t> 13,8).</a:t>
            </a:r>
          </a:p>
          <a:p>
            <a:pPr marL="457200" indent="-457200">
              <a:lnSpc>
                <a:spcPts val="2820"/>
              </a:lnSpc>
              <a:spcBef>
                <a:spcPts val="503"/>
              </a:spcBef>
              <a:spcAft>
                <a:spcPts val="600"/>
              </a:spcAft>
              <a:buFont typeface="Arial" panose="020B0604020202020204" pitchFamily="34" charset="0"/>
              <a:buChar char="•"/>
            </a:pPr>
            <a:r>
              <a:rPr lang="de-DE" sz="2600" dirty="0" err="1">
                <a:latin typeface="Times New Roman" panose="02020603050405020304" pitchFamily="18" charset="0"/>
                <a:cs typeface="Times New Roman" panose="02020603050405020304" pitchFamily="18" charset="0"/>
              </a:rPr>
              <a:t>Jes</a:t>
            </a:r>
            <a:r>
              <a:rPr lang="de-DE" sz="2600" dirty="0">
                <a:latin typeface="Times New Roman" panose="02020603050405020304" pitchFamily="18" charset="0"/>
                <a:cs typeface="Times New Roman" panose="02020603050405020304" pitchFamily="18" charset="0"/>
              </a:rPr>
              <a:t> 48,12 : „Höre auf mich, Jakob, und Israel, mein Berufener! </a:t>
            </a:r>
            <a:r>
              <a:rPr lang="de-DE" sz="2600" dirty="0">
                <a:solidFill>
                  <a:srgbClr val="0070C0"/>
                </a:solidFill>
                <a:latin typeface="Times New Roman" panose="02020603050405020304" pitchFamily="18" charset="0"/>
                <a:cs typeface="Times New Roman" panose="02020603050405020304" pitchFamily="18" charset="0"/>
              </a:rPr>
              <a:t>Ich bin, der da ist, ich der Erste, ich auch der Letzte</a:t>
            </a:r>
            <a:r>
              <a:rPr lang="de-DE"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8689193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F7B077-75C9-324D-834D-32516C0F7FE5}"/>
              </a:ext>
            </a:extLst>
          </p:cNvPr>
          <p:cNvSpPr>
            <a:spLocks noGrp="1"/>
          </p:cNvSpPr>
          <p:nvPr>
            <p:ph type="title"/>
          </p:nvPr>
        </p:nvSpPr>
        <p:spPr>
          <a:xfrm>
            <a:off x="772732" y="25673"/>
            <a:ext cx="11265976" cy="579634"/>
          </a:xfrm>
        </p:spPr>
        <p:txBody>
          <a:bodyPr/>
          <a:lstStyle/>
          <a:p>
            <a:r>
              <a:rPr lang="de-DE" sz="2800" dirty="0"/>
              <a:t>2. Der Sohn Gottes als Schöpfer, Erlöser und Herrscher</a:t>
            </a:r>
          </a:p>
        </p:txBody>
      </p:sp>
      <p:sp>
        <p:nvSpPr>
          <p:cNvPr id="3" name="Inhaltsplatzhalter 2">
            <a:extLst>
              <a:ext uri="{FF2B5EF4-FFF2-40B4-BE49-F238E27FC236}">
                <a16:creationId xmlns:a16="http://schemas.microsoft.com/office/drawing/2014/main" xmlns="" id="{74E003EA-C937-0B4B-8FE7-684AEF07DEFB}"/>
              </a:ext>
            </a:extLst>
          </p:cNvPr>
          <p:cNvSpPr>
            <a:spLocks noGrp="1"/>
          </p:cNvSpPr>
          <p:nvPr>
            <p:ph idx="1"/>
          </p:nvPr>
        </p:nvSpPr>
        <p:spPr>
          <a:xfrm>
            <a:off x="168166" y="704193"/>
            <a:ext cx="11869054" cy="5382281"/>
          </a:xfrm>
        </p:spPr>
        <p:txBody>
          <a:bodyPr/>
          <a:lstStyle/>
          <a:p>
            <a:pPr>
              <a:lnSpc>
                <a:spcPts val="2300"/>
              </a:lnSpc>
              <a:spcBef>
                <a:spcPts val="1303"/>
              </a:spcBef>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2,18.26f. : „Und dem Engel der Gemeinde in </a:t>
            </a:r>
            <a:r>
              <a:rPr lang="de-DE" sz="2000" dirty="0" err="1">
                <a:latin typeface="Times New Roman" panose="02020603050405020304" pitchFamily="18" charset="0"/>
                <a:cs typeface="Times New Roman" panose="02020603050405020304" pitchFamily="18" charset="0"/>
              </a:rPr>
              <a:t>Thyatira</a:t>
            </a:r>
            <a:r>
              <a:rPr lang="de-DE" sz="2000" dirty="0">
                <a:latin typeface="Times New Roman" panose="02020603050405020304" pitchFamily="18" charset="0"/>
                <a:cs typeface="Times New Roman" panose="02020603050405020304" pitchFamily="18" charset="0"/>
              </a:rPr>
              <a:t> schreibe: ‚</a:t>
            </a:r>
            <a:r>
              <a:rPr lang="de-DE" sz="2000" dirty="0">
                <a:solidFill>
                  <a:srgbClr val="FF0000"/>
                </a:solidFill>
                <a:latin typeface="Times New Roman" panose="02020603050405020304" pitchFamily="18" charset="0"/>
                <a:cs typeface="Times New Roman" panose="02020603050405020304" pitchFamily="18" charset="0"/>
              </a:rPr>
              <a:t>Das sagt der Sohn Gottes, der Augen hat wie Feuerflammen, und seine Füße sind wie </a:t>
            </a:r>
            <a:r>
              <a:rPr lang="de-DE" sz="2000" dirty="0" err="1">
                <a:solidFill>
                  <a:srgbClr val="FF0000"/>
                </a:solidFill>
                <a:latin typeface="Times New Roman" panose="02020603050405020304" pitchFamily="18" charset="0"/>
                <a:cs typeface="Times New Roman" panose="02020603050405020304" pitchFamily="18" charset="0"/>
              </a:rPr>
              <a:t>Edelerz</a:t>
            </a:r>
            <a:r>
              <a:rPr lang="de-DE" sz="2000" dirty="0">
                <a:solidFill>
                  <a:srgbClr val="FF0000"/>
                </a:solidFill>
                <a:latin typeface="Times New Roman" panose="02020603050405020304" pitchFamily="18" charset="0"/>
                <a:cs typeface="Times New Roman" panose="02020603050405020304" pitchFamily="18" charset="0"/>
              </a:rPr>
              <a:t>/-messing </a:t>
            </a:r>
            <a:r>
              <a:rPr lang="de-DE" sz="2000" dirty="0">
                <a:latin typeface="Times New Roman" panose="02020603050405020304" pitchFamily="18" charset="0"/>
                <a:cs typeface="Times New Roman" panose="02020603050405020304" pitchFamily="18" charset="0"/>
              </a:rPr>
              <a:t>… Und </a:t>
            </a:r>
            <a:r>
              <a:rPr lang="de-DE" sz="2000" dirty="0">
                <a:solidFill>
                  <a:srgbClr val="0070C0"/>
                </a:solidFill>
                <a:latin typeface="Times New Roman" panose="02020603050405020304" pitchFamily="18" charset="0"/>
                <a:cs typeface="Times New Roman" panose="02020603050405020304" pitchFamily="18" charset="0"/>
              </a:rPr>
              <a:t>wer überwindet </a:t>
            </a:r>
            <a:r>
              <a:rPr lang="de-DE" sz="2000" dirty="0">
                <a:latin typeface="Times New Roman" panose="02020603050405020304" pitchFamily="18" charset="0"/>
                <a:cs typeface="Times New Roman" panose="02020603050405020304" pitchFamily="18" charset="0"/>
              </a:rPr>
              <a:t>und meine Werke bis ans Ende bewahrt, dem werde ich Vollmacht über die Nationen geben. Und er soll sie </a:t>
            </a:r>
            <a:r>
              <a:rPr lang="de-DE" sz="2000" dirty="0">
                <a:solidFill>
                  <a:srgbClr val="0070C0"/>
                </a:solidFill>
                <a:latin typeface="Times New Roman" panose="02020603050405020304" pitchFamily="18" charset="0"/>
                <a:cs typeface="Times New Roman" panose="02020603050405020304" pitchFamily="18" charset="0"/>
              </a:rPr>
              <a:t>weiden mit eisernem Stab/ Zepter</a:t>
            </a:r>
            <a:r>
              <a:rPr lang="de-DE" sz="2000" dirty="0">
                <a:latin typeface="Times New Roman" panose="02020603050405020304" pitchFamily="18" charset="0"/>
                <a:cs typeface="Times New Roman" panose="02020603050405020304" pitchFamily="18" charset="0"/>
              </a:rPr>
              <a:t>, und wie die Gefäße eines Töpfers soll er sie zerschmettern …</a:t>
            </a:r>
          </a:p>
          <a:p>
            <a:pPr>
              <a:lnSpc>
                <a:spcPts val="2300"/>
              </a:lnSpc>
              <a:spcBef>
                <a:spcPts val="1303"/>
              </a:spcBef>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12,5: „Und sie </a:t>
            </a:r>
            <a:r>
              <a:rPr lang="de-DE" sz="2000" dirty="0">
                <a:solidFill>
                  <a:srgbClr val="FF0000"/>
                </a:solidFill>
                <a:latin typeface="Times New Roman" panose="02020603050405020304" pitchFamily="18" charset="0"/>
                <a:cs typeface="Times New Roman" panose="02020603050405020304" pitchFamily="18" charset="0"/>
              </a:rPr>
              <a:t>gebar einen Sohn, einen Knaben</a:t>
            </a:r>
            <a:r>
              <a:rPr lang="de-DE" sz="2000" dirty="0">
                <a:latin typeface="Times New Roman" panose="02020603050405020304" pitchFamily="18" charset="0"/>
                <a:cs typeface="Times New Roman" panose="02020603050405020304" pitchFamily="18" charset="0"/>
              </a:rPr>
              <a:t>, </a:t>
            </a:r>
            <a:r>
              <a:rPr lang="de-DE" sz="2000" dirty="0">
                <a:solidFill>
                  <a:srgbClr val="0070C0"/>
                </a:solidFill>
                <a:latin typeface="Times New Roman" panose="02020603050405020304" pitchFamily="18" charset="0"/>
                <a:cs typeface="Times New Roman" panose="02020603050405020304" pitchFamily="18" charset="0"/>
              </a:rPr>
              <a:t>der alle Völker weiden sollte mit eisernem Stab/Zepter</a:t>
            </a:r>
            <a:r>
              <a:rPr lang="de-DE" sz="2000" dirty="0">
                <a:latin typeface="Times New Roman" panose="02020603050405020304" pitchFamily="18" charset="0"/>
                <a:cs typeface="Times New Roman" panose="02020603050405020304" pitchFamily="18" charset="0"/>
              </a:rPr>
              <a:t>. Und ihr Kind wurde entrückt zu Gott und seinem Thron.“</a:t>
            </a:r>
          </a:p>
          <a:p>
            <a:pPr>
              <a:lnSpc>
                <a:spcPts val="2300"/>
              </a:lnSpc>
              <a:spcBef>
                <a:spcPts val="1303"/>
              </a:spcBef>
              <a:spcAft>
                <a:spcPts val="600"/>
              </a:spcAft>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Offb</a:t>
            </a:r>
            <a:r>
              <a:rPr lang="de-DE" sz="2000" dirty="0">
                <a:latin typeface="Times New Roman" panose="02020603050405020304" pitchFamily="18" charset="0"/>
                <a:cs typeface="Times New Roman" panose="02020603050405020304" pitchFamily="18" charset="0"/>
              </a:rPr>
              <a:t> 19,12f.15: „</a:t>
            </a:r>
            <a:r>
              <a:rPr lang="de-CH" sz="2000" dirty="0">
                <a:latin typeface="Times New Roman" panose="02020603050405020304" pitchFamily="18" charset="0"/>
                <a:cs typeface="Times New Roman" panose="02020603050405020304" pitchFamily="18" charset="0"/>
              </a:rPr>
              <a:t>Und seine Augen sind wie eine Feuerflamme, und auf seinem Haupt sind viele Kronen; und er trug einen Namen geschrieben, den niemand kannte als er selbst. Und er war </a:t>
            </a:r>
            <a:r>
              <a:rPr lang="de-CH" sz="2000" dirty="0">
                <a:solidFill>
                  <a:srgbClr val="0070C0"/>
                </a:solidFill>
                <a:latin typeface="Times New Roman" panose="02020603050405020304" pitchFamily="18" charset="0"/>
                <a:cs typeface="Times New Roman" panose="02020603050405020304" pitchFamily="18" charset="0"/>
              </a:rPr>
              <a:t>angetan mit einem Gewand, das mit Blut getränkt war [vgl. </a:t>
            </a:r>
            <a:r>
              <a:rPr lang="de-CH" sz="2000" dirty="0" err="1">
                <a:solidFill>
                  <a:srgbClr val="0070C0"/>
                </a:solidFill>
                <a:latin typeface="Times New Roman" panose="02020603050405020304" pitchFamily="18" charset="0"/>
                <a:cs typeface="Times New Roman" panose="02020603050405020304" pitchFamily="18" charset="0"/>
              </a:rPr>
              <a:t>Jes</a:t>
            </a:r>
            <a:r>
              <a:rPr lang="de-CH" sz="2000" dirty="0">
                <a:solidFill>
                  <a:srgbClr val="0070C0"/>
                </a:solidFill>
                <a:latin typeface="Times New Roman" panose="02020603050405020304" pitchFamily="18" charset="0"/>
                <a:cs typeface="Times New Roman" panose="02020603050405020304" pitchFamily="18" charset="0"/>
              </a:rPr>
              <a:t> 63,2f.6!]</a:t>
            </a:r>
            <a:r>
              <a:rPr lang="de-CH" sz="2000" dirty="0">
                <a:latin typeface="Times New Roman" panose="02020603050405020304" pitchFamily="18" charset="0"/>
                <a:cs typeface="Times New Roman" panose="02020603050405020304" pitchFamily="18" charset="0"/>
              </a:rPr>
              <a:t>, </a:t>
            </a:r>
            <a:r>
              <a:rPr lang="de-CH" sz="2000" dirty="0">
                <a:solidFill>
                  <a:srgbClr val="FF0000"/>
                </a:solidFill>
                <a:latin typeface="Times New Roman" panose="02020603050405020304" pitchFamily="18" charset="0"/>
                <a:cs typeface="Times New Roman" panose="02020603050405020304" pitchFamily="18" charset="0"/>
              </a:rPr>
              <a:t>und sein Name ist: Das Wort Gottes </a:t>
            </a:r>
            <a:r>
              <a:rPr lang="de-CH"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Und </a:t>
            </a:r>
            <a:r>
              <a:rPr lang="de-DE" sz="2000" dirty="0">
                <a:solidFill>
                  <a:srgbClr val="0070C0"/>
                </a:solidFill>
                <a:latin typeface="Times New Roman" panose="02020603050405020304" pitchFamily="18" charset="0"/>
                <a:cs typeface="Times New Roman" panose="02020603050405020304" pitchFamily="18" charset="0"/>
              </a:rPr>
              <a:t>aus seinem Munde ging ein scharfes Schwert, dass er damit die Völker schlage</a:t>
            </a:r>
            <a:r>
              <a:rPr lang="de-DE" sz="2000" dirty="0">
                <a:latin typeface="Times New Roman" panose="02020603050405020304" pitchFamily="18" charset="0"/>
                <a:cs typeface="Times New Roman" panose="02020603050405020304" pitchFamily="18" charset="0"/>
              </a:rPr>
              <a:t>; </a:t>
            </a:r>
            <a:r>
              <a:rPr lang="de-DE" sz="2000" dirty="0">
                <a:solidFill>
                  <a:srgbClr val="0070C0"/>
                </a:solidFill>
                <a:latin typeface="Times New Roman" panose="02020603050405020304" pitchFamily="18" charset="0"/>
                <a:cs typeface="Times New Roman" panose="02020603050405020304" pitchFamily="18" charset="0"/>
              </a:rPr>
              <a:t>und er wird sie regieren mit eisernem Stab/Zepter</a:t>
            </a:r>
            <a:r>
              <a:rPr lang="de-DE" sz="2000" dirty="0">
                <a:latin typeface="Times New Roman" panose="02020603050405020304" pitchFamily="18" charset="0"/>
                <a:cs typeface="Times New Roman" panose="02020603050405020304" pitchFamily="18" charset="0"/>
              </a:rPr>
              <a:t>; und er tritt die Kelter, voll vom Wein des grimmigen Zornes Gottes, des Allmächtigen …“</a:t>
            </a:r>
          </a:p>
          <a:p>
            <a:pPr>
              <a:lnSpc>
                <a:spcPts val="2300"/>
              </a:lnSpc>
              <a:spcBef>
                <a:spcPts val="1303"/>
              </a:spcBef>
              <a:spcAft>
                <a:spcPts val="600"/>
              </a:spcAft>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Vgl. </a:t>
            </a:r>
            <a:r>
              <a:rPr lang="de-DE" sz="2000" dirty="0" err="1">
                <a:latin typeface="Times New Roman" panose="02020603050405020304" pitchFamily="18" charset="0"/>
                <a:cs typeface="Times New Roman" panose="02020603050405020304" pitchFamily="18" charset="0"/>
              </a:rPr>
              <a:t>Ps</a:t>
            </a:r>
            <a:r>
              <a:rPr lang="de-DE" sz="2000" dirty="0">
                <a:latin typeface="Times New Roman" panose="02020603050405020304" pitchFamily="18" charset="0"/>
                <a:cs typeface="Times New Roman" panose="02020603050405020304" pitchFamily="18" charset="0"/>
              </a:rPr>
              <a:t> 2,6-9: „</a:t>
            </a:r>
            <a:r>
              <a:rPr lang="de-DE" sz="2000" dirty="0">
                <a:solidFill>
                  <a:srgbClr val="00B050"/>
                </a:solidFill>
                <a:latin typeface="Times New Roman" panose="02020603050405020304" pitchFamily="18" charset="0"/>
                <a:cs typeface="Times New Roman" panose="02020603050405020304" pitchFamily="18" charset="0"/>
              </a:rPr>
              <a:t>Ich aber habe meinen König auf meinem heiligen Berg Zion eingesetzt</a:t>
            </a:r>
            <a:r>
              <a:rPr lang="de-DE" sz="2000" dirty="0">
                <a:latin typeface="Times New Roman" panose="02020603050405020304" pitchFamily="18" charset="0"/>
                <a:cs typeface="Times New Roman" panose="02020603050405020304" pitchFamily="18" charset="0"/>
              </a:rPr>
              <a:t>. Kundtun will ich den Ratschluss Jahwes. Er hat zu mir gesagt: ‚</a:t>
            </a:r>
            <a:r>
              <a:rPr lang="de-DE" sz="2000" dirty="0">
                <a:solidFill>
                  <a:srgbClr val="FF0000"/>
                </a:solidFill>
                <a:latin typeface="Times New Roman" panose="02020603050405020304" pitchFamily="18" charset="0"/>
                <a:cs typeface="Times New Roman" panose="02020603050405020304" pitchFamily="18" charset="0"/>
              </a:rPr>
              <a:t>Du bist mein Sohn, heute habe ich dich gezeugt</a:t>
            </a:r>
            <a:r>
              <a:rPr lang="de-DE" sz="2000" dirty="0">
                <a:latin typeface="Times New Roman" panose="02020603050405020304" pitchFamily="18" charset="0"/>
                <a:cs typeface="Times New Roman" panose="02020603050405020304" pitchFamily="18" charset="0"/>
              </a:rPr>
              <a:t>. Bitte mich, so will ich dir Völker zum Erbe geben und der Welt Enden zum Eigentum. </a:t>
            </a:r>
            <a:r>
              <a:rPr lang="de-DE" sz="2000" dirty="0">
                <a:solidFill>
                  <a:srgbClr val="0070C0"/>
                </a:solidFill>
                <a:latin typeface="Times New Roman" panose="02020603050405020304" pitchFamily="18" charset="0"/>
                <a:cs typeface="Times New Roman" panose="02020603050405020304" pitchFamily="18" charset="0"/>
              </a:rPr>
              <a:t>Du sollst sie mit einem eisernen Stab/</a:t>
            </a:r>
            <a:r>
              <a:rPr lang="de-DE" sz="2000" dirty="0" err="1">
                <a:solidFill>
                  <a:srgbClr val="0070C0"/>
                </a:solidFill>
                <a:latin typeface="Times New Roman" panose="02020603050405020304" pitchFamily="18" charset="0"/>
                <a:cs typeface="Times New Roman" panose="02020603050405020304" pitchFamily="18" charset="0"/>
              </a:rPr>
              <a:t>Zep-ter</a:t>
            </a:r>
            <a:r>
              <a:rPr lang="de-DE" sz="2000" dirty="0">
                <a:solidFill>
                  <a:srgbClr val="0070C0"/>
                </a:solidFill>
                <a:latin typeface="Times New Roman" panose="02020603050405020304" pitchFamily="18" charset="0"/>
                <a:cs typeface="Times New Roman" panose="02020603050405020304" pitchFamily="18" charset="0"/>
              </a:rPr>
              <a:t> weiden/zerbrechen (</a:t>
            </a:r>
            <a:r>
              <a:rPr lang="de-DE" sz="2000" dirty="0" err="1">
                <a:solidFill>
                  <a:srgbClr val="0070C0"/>
                </a:solidFill>
                <a:latin typeface="Times New Roman" panose="02020603050405020304" pitchFamily="18" charset="0"/>
                <a:cs typeface="Times New Roman" panose="02020603050405020304" pitchFamily="18" charset="0"/>
              </a:rPr>
              <a:t>תְּרֹעֵם</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err="1">
                <a:solidFill>
                  <a:srgbClr val="0070C0"/>
                </a:solidFill>
                <a:latin typeface="Times New Roman" panose="02020603050405020304" pitchFamily="18" charset="0"/>
                <a:cs typeface="Times New Roman" panose="02020603050405020304" pitchFamily="18" charset="0"/>
              </a:rPr>
              <a:t>בְּשֵׁבֶט</a:t>
            </a:r>
            <a:r>
              <a:rPr lang="de-DE" sz="2000" dirty="0">
                <a:solidFill>
                  <a:srgbClr val="0070C0"/>
                </a:solidFill>
                <a:latin typeface="Times New Roman" panose="02020603050405020304" pitchFamily="18" charset="0"/>
                <a:cs typeface="Times New Roman" panose="02020603050405020304" pitchFamily="18" charset="0"/>
              </a:rPr>
              <a:t> </a:t>
            </a:r>
            <a:r>
              <a:rPr lang="de-DE" sz="2000" dirty="0" err="1">
                <a:solidFill>
                  <a:srgbClr val="0070C0"/>
                </a:solidFill>
                <a:latin typeface="Times New Roman" panose="02020603050405020304" pitchFamily="18" charset="0"/>
                <a:cs typeface="Times New Roman" panose="02020603050405020304" pitchFamily="18" charset="0"/>
              </a:rPr>
              <a:t>בַּרְזֶל</a:t>
            </a:r>
            <a:r>
              <a:rPr lang="de-DE" sz="2000" dirty="0">
                <a:solidFill>
                  <a:srgbClr val="0070C0"/>
                </a:solidFill>
                <a:latin typeface="Times New Roman" panose="02020603050405020304" pitchFamily="18" charset="0"/>
                <a:cs typeface="Times New Roman" panose="02020603050405020304" pitchFamily="18" charset="0"/>
              </a:rPr>
              <a:t>/</a:t>
            </a:r>
            <a:r>
              <a:rPr lang="he-IL" sz="2000" dirty="0" err="1">
                <a:solidFill>
                  <a:srgbClr val="0070C0"/>
                </a:solidFill>
                <a:latin typeface="Times New Roman" panose="02020603050405020304" pitchFamily="18" charset="0"/>
                <a:cs typeface="Times New Roman" panose="02020603050405020304" pitchFamily="18" charset="0"/>
              </a:rPr>
              <a:t>תִּרְעֵם</a:t>
            </a:r>
            <a:r>
              <a:rPr lang="de-DE" sz="2000" dirty="0">
                <a:solidFill>
                  <a:srgbClr val="0070C0"/>
                </a:solidFill>
                <a:latin typeface="Times New Roman" panose="02020603050405020304" pitchFamily="18" charset="0"/>
                <a:cs typeface="Times New Roman" panose="02020603050405020304" pitchFamily="18" charset="0"/>
              </a:rPr>
              <a:t>; LXX: </a:t>
            </a:r>
            <a:r>
              <a:rPr lang="el-GR" sz="2000" dirty="0" err="1">
                <a:solidFill>
                  <a:srgbClr val="0070C0"/>
                </a:solidFill>
                <a:latin typeface="Times New Roman" panose="02020603050405020304" pitchFamily="18" charset="0"/>
                <a:cs typeface="Times New Roman" panose="02020603050405020304" pitchFamily="18" charset="0"/>
              </a:rPr>
              <a:t>ποιμανει</a:t>
            </a:r>
            <a:r>
              <a:rPr lang="el-GR" sz="2000" dirty="0" err="1">
                <a:latin typeface="Times New Roman" panose="02020603050405020304" pitchFamily="18" charset="0"/>
                <a:cs typeface="Times New Roman" panose="02020603050405020304" pitchFamily="18" charset="0"/>
              </a:rPr>
              <a:t>͂</a:t>
            </a:r>
            <a:r>
              <a:rPr lang="el-GR" sz="2000" dirty="0" err="1">
                <a:solidFill>
                  <a:srgbClr val="0070C0"/>
                </a:solidFill>
                <a:latin typeface="Times New Roman" panose="02020603050405020304" pitchFamily="18" charset="0"/>
                <a:cs typeface="Times New Roman" panose="02020603050405020304" pitchFamily="18" charset="0"/>
              </a:rPr>
              <a:t>ς</a:t>
            </a:r>
            <a:r>
              <a:rPr lang="de-DE" sz="2000" dirty="0">
                <a:latin typeface="Times New Roman" panose="02020603050405020304" pitchFamily="18" charset="0"/>
                <a:cs typeface="Times New Roman" panose="02020603050405020304" pitchFamily="18" charset="0"/>
              </a:rPr>
              <a:t> …</a:t>
            </a:r>
            <a:r>
              <a:rPr lang="de-DE" sz="2000" dirty="0">
                <a:solidFill>
                  <a:srgbClr val="0070C0"/>
                </a:solidFill>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 wie Töpfe sollst du sie zerschmettern.‘“</a:t>
            </a:r>
          </a:p>
          <a:p>
            <a:pPr marL="0" indent="0"/>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08560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68D3975-D4D7-D94A-AD9D-5285DE5F234A}"/>
              </a:ext>
            </a:extLst>
          </p:cNvPr>
          <p:cNvSpPr>
            <a:spLocks noGrp="1"/>
          </p:cNvSpPr>
          <p:nvPr>
            <p:ph type="title"/>
          </p:nvPr>
        </p:nvSpPr>
        <p:spPr>
          <a:xfrm>
            <a:off x="734290" y="25673"/>
            <a:ext cx="11304417" cy="556218"/>
          </a:xfrm>
        </p:spPr>
        <p:txBody>
          <a:bodyPr/>
          <a:lstStyle/>
          <a:p>
            <a:r>
              <a:rPr lang="de-DE" sz="2800" dirty="0"/>
              <a:t>2. Der Sohn Gottes als Schöpfer, Erlöser und Herrscher</a:t>
            </a:r>
          </a:p>
        </p:txBody>
      </p:sp>
      <p:sp>
        <p:nvSpPr>
          <p:cNvPr id="3" name="Inhaltsplatzhalter 2">
            <a:extLst>
              <a:ext uri="{FF2B5EF4-FFF2-40B4-BE49-F238E27FC236}">
                <a16:creationId xmlns:a16="http://schemas.microsoft.com/office/drawing/2014/main" xmlns="" id="{A5ECC7DF-BB75-974E-AE89-F7997238768F}"/>
              </a:ext>
            </a:extLst>
          </p:cNvPr>
          <p:cNvSpPr>
            <a:spLocks noGrp="1"/>
          </p:cNvSpPr>
          <p:nvPr>
            <p:ph idx="1"/>
          </p:nvPr>
        </p:nvSpPr>
        <p:spPr>
          <a:xfrm>
            <a:off x="221673" y="803564"/>
            <a:ext cx="11815546" cy="4938225"/>
          </a:xfrm>
        </p:spPr>
        <p:txBody>
          <a:bodyPr/>
          <a:lstStyle/>
          <a:p>
            <a:pPr marL="457200" indent="-457200">
              <a:buFont typeface="Arial" panose="020B0604020202020204" pitchFamily="34" charset="0"/>
              <a:buChar char="•"/>
            </a:pPr>
            <a:r>
              <a:rPr lang="de-DE" sz="3400" dirty="0" err="1">
                <a:latin typeface="Times New Roman" panose="02020603050405020304" pitchFamily="18" charset="0"/>
                <a:cs typeface="Times New Roman" panose="02020603050405020304" pitchFamily="18" charset="0"/>
              </a:rPr>
              <a:t>Ofb</a:t>
            </a:r>
            <a:r>
              <a:rPr lang="de-DE" sz="3400" dirty="0">
                <a:latin typeface="Times New Roman" panose="02020603050405020304" pitchFamily="18" charset="0"/>
                <a:cs typeface="Times New Roman" panose="02020603050405020304" pitchFamily="18" charset="0"/>
              </a:rPr>
              <a:t> 5,4-6: „Und ich weinte sehr, weil niemand würdig erfunden wurde, das Buch zu öffnen noch es anzublicken. Und einer von den Ältesten spricht zu mir: ‚Weine nicht! </a:t>
            </a:r>
            <a:r>
              <a:rPr lang="de-DE" sz="3400" dirty="0">
                <a:solidFill>
                  <a:srgbClr val="0070C0"/>
                </a:solidFill>
                <a:latin typeface="Times New Roman" panose="02020603050405020304" pitchFamily="18" charset="0"/>
                <a:cs typeface="Times New Roman" panose="02020603050405020304" pitchFamily="18" charset="0"/>
              </a:rPr>
              <a:t>Siehe, überwunden hat der Löwe aus dem Stamm </a:t>
            </a:r>
            <a:r>
              <a:rPr lang="de-DE" sz="3400" dirty="0" err="1">
                <a:solidFill>
                  <a:srgbClr val="0070C0"/>
                </a:solidFill>
                <a:latin typeface="Times New Roman" panose="02020603050405020304" pitchFamily="18" charset="0"/>
                <a:cs typeface="Times New Roman" panose="02020603050405020304" pitchFamily="18" charset="0"/>
              </a:rPr>
              <a:t>Juda</a:t>
            </a:r>
            <a:r>
              <a:rPr lang="de-DE" sz="3400" dirty="0">
                <a:solidFill>
                  <a:srgbClr val="0070C0"/>
                </a:solidFill>
                <a:latin typeface="Times New Roman" panose="02020603050405020304" pitchFamily="18" charset="0"/>
                <a:cs typeface="Times New Roman" panose="02020603050405020304" pitchFamily="18" charset="0"/>
              </a:rPr>
              <a:t>, die Wurzel Davids, um das Buch und seine sieben Siegel zu öffnen</a:t>
            </a:r>
            <a:r>
              <a:rPr lang="de-DE" sz="3400" dirty="0">
                <a:latin typeface="Times New Roman" panose="02020603050405020304" pitchFamily="18" charset="0"/>
                <a:cs typeface="Times New Roman" panose="02020603050405020304" pitchFamily="18" charset="0"/>
              </a:rPr>
              <a:t>.‘ Und ich sah inmitten des Thrones und der vier lebendigen Wesen und inmitten der Ältesten </a:t>
            </a:r>
            <a:r>
              <a:rPr lang="de-DE" sz="3400" dirty="0">
                <a:solidFill>
                  <a:srgbClr val="0070C0"/>
                </a:solidFill>
                <a:latin typeface="Times New Roman" panose="02020603050405020304" pitchFamily="18" charset="0"/>
                <a:cs typeface="Times New Roman" panose="02020603050405020304" pitchFamily="18" charset="0"/>
              </a:rPr>
              <a:t>ein Lamm stehen wie geschlachtet</a:t>
            </a:r>
            <a:r>
              <a:rPr lang="de-DE" sz="3400" dirty="0">
                <a:latin typeface="Times New Roman" panose="02020603050405020304" pitchFamily="18" charset="0"/>
                <a:cs typeface="Times New Roman" panose="02020603050405020304" pitchFamily="18" charset="0"/>
              </a:rPr>
              <a:t>, das sieben Hörner und sieben Augen hatte; die sind die sieben Geister Gottes, ausgesandt über die ganze Erde.“</a:t>
            </a:r>
          </a:p>
        </p:txBody>
      </p:sp>
    </p:spTree>
    <p:extLst>
      <p:ext uri="{BB962C8B-B14F-4D97-AF65-F5344CB8AC3E}">
        <p14:creationId xmlns:p14="http://schemas.microsoft.com/office/powerpoint/2010/main" val="13127578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D95C2E-E51E-F947-A905-90062AFC3568}"/>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xmlns="" id="{B88242C2-54E5-C548-9145-7AADDC51D0CE}"/>
              </a:ext>
            </a:extLst>
          </p:cNvPr>
          <p:cNvSpPr>
            <a:spLocks noGrp="1"/>
          </p:cNvSpPr>
          <p:nvPr>
            <p:ph idx="1"/>
          </p:nvPr>
        </p:nvSpPr>
        <p:spPr>
          <a:xfrm>
            <a:off x="0" y="1261533"/>
            <a:ext cx="12037219" cy="4480256"/>
          </a:xfrm>
        </p:spPr>
        <p:txBody>
          <a:bodyPr/>
          <a:lstStyle/>
          <a:p>
            <a:pPr marL="514350" indent="-514350">
              <a:buAutoNum type="arabicPeriod"/>
            </a:pPr>
            <a:endParaRPr lang="de-DE" dirty="0"/>
          </a:p>
          <a:p>
            <a:pPr marL="514350" indent="-514350">
              <a:buAutoNum type="arabicPeriod"/>
            </a:pPr>
            <a:endParaRPr lang="de-DE" dirty="0"/>
          </a:p>
          <a:p>
            <a:pPr marL="0" indent="0" algn="ctr"/>
            <a:r>
              <a:rPr lang="de-DE" dirty="0"/>
              <a:t>3. Die Wiederkunft Jesu und die Folgen für die Schöpfung</a:t>
            </a:r>
          </a:p>
        </p:txBody>
      </p:sp>
    </p:spTree>
    <p:extLst>
      <p:ext uri="{BB962C8B-B14F-4D97-AF65-F5344CB8AC3E}">
        <p14:creationId xmlns:p14="http://schemas.microsoft.com/office/powerpoint/2010/main" val="18217024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F31BC38-45A8-2F4F-9ABF-4DB2B738B57B}"/>
              </a:ext>
            </a:extLst>
          </p:cNvPr>
          <p:cNvSpPr>
            <a:spLocks noGrp="1"/>
          </p:cNvSpPr>
          <p:nvPr>
            <p:ph type="title"/>
          </p:nvPr>
        </p:nvSpPr>
        <p:spPr>
          <a:xfrm>
            <a:off x="669700" y="25672"/>
            <a:ext cx="11369007" cy="540997"/>
          </a:xfrm>
        </p:spPr>
        <p:txBody>
          <a:bodyPr/>
          <a:lstStyle/>
          <a:p>
            <a:r>
              <a:rPr lang="de-DE" sz="2800" dirty="0"/>
              <a:t>3. Die Wiederkunft Jesu und die Folgen für die Schöpfung</a:t>
            </a:r>
          </a:p>
        </p:txBody>
      </p:sp>
      <p:sp>
        <p:nvSpPr>
          <p:cNvPr id="3" name="Inhaltsplatzhalter 2">
            <a:extLst>
              <a:ext uri="{FF2B5EF4-FFF2-40B4-BE49-F238E27FC236}">
                <a16:creationId xmlns:a16="http://schemas.microsoft.com/office/drawing/2014/main" xmlns="" id="{596A9341-1C67-1A42-90C8-BC91DEC41F08}"/>
              </a:ext>
            </a:extLst>
          </p:cNvPr>
          <p:cNvSpPr>
            <a:spLocks noGrp="1"/>
          </p:cNvSpPr>
          <p:nvPr>
            <p:ph idx="1"/>
          </p:nvPr>
        </p:nvSpPr>
        <p:spPr>
          <a:xfrm>
            <a:off x="67112" y="687897"/>
            <a:ext cx="11970108" cy="5352176"/>
          </a:xfrm>
        </p:spPr>
        <p:txBody>
          <a:bodyPr/>
          <a:lstStyle/>
          <a:p>
            <a:pPr marL="457200" indent="-457200">
              <a:lnSpc>
                <a:spcPts val="2500"/>
              </a:lnSpc>
              <a:spcBef>
                <a:spcPts val="1303"/>
              </a:spcBef>
              <a:spcAft>
                <a:spcPts val="6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Offb</a:t>
            </a:r>
            <a:r>
              <a:rPr lang="de-DE" sz="2200" dirty="0">
                <a:latin typeface="Times New Roman" panose="02020603050405020304" pitchFamily="18" charset="0"/>
                <a:cs typeface="Times New Roman" panose="02020603050405020304" pitchFamily="18" charset="0"/>
              </a:rPr>
              <a:t> 1,5.7.14: „… </a:t>
            </a:r>
            <a:r>
              <a:rPr lang="de-CH" sz="2200" dirty="0">
                <a:latin typeface="Times New Roman" panose="02020603050405020304" pitchFamily="18" charset="0"/>
                <a:cs typeface="Times New Roman" panose="02020603050405020304" pitchFamily="18" charset="0"/>
              </a:rPr>
              <a:t>und von Jesus Christus, welcher ist der treue Zeuge, </a:t>
            </a:r>
            <a:r>
              <a:rPr lang="de-CH" sz="2200" dirty="0">
                <a:solidFill>
                  <a:srgbClr val="FF0000"/>
                </a:solidFill>
                <a:latin typeface="Times New Roman" panose="02020603050405020304" pitchFamily="18" charset="0"/>
                <a:cs typeface="Times New Roman" panose="02020603050405020304" pitchFamily="18" charset="0"/>
              </a:rPr>
              <a:t>der Erstgeborene</a:t>
            </a:r>
            <a:r>
              <a:rPr lang="de-CH" sz="2200" b="1" dirty="0">
                <a:solidFill>
                  <a:srgbClr val="FF0000"/>
                </a:solidFill>
                <a:latin typeface="Times New Roman" panose="02020603050405020304" pitchFamily="18" charset="0"/>
                <a:cs typeface="Times New Roman" panose="02020603050405020304" pitchFamily="18" charset="0"/>
              </a:rPr>
              <a:t> </a:t>
            </a:r>
            <a:r>
              <a:rPr lang="de-CH" sz="2200" dirty="0">
                <a:solidFill>
                  <a:srgbClr val="FF0000"/>
                </a:solidFill>
                <a:latin typeface="Times New Roman" panose="02020603050405020304" pitchFamily="18" charset="0"/>
                <a:cs typeface="Times New Roman" panose="02020603050405020304" pitchFamily="18" charset="0"/>
              </a:rPr>
              <a:t>von den </a:t>
            </a:r>
            <a:r>
              <a:rPr lang="de-CH" sz="2200" dirty="0" err="1">
                <a:solidFill>
                  <a:srgbClr val="FF0000"/>
                </a:solidFill>
                <a:latin typeface="Times New Roman" panose="02020603050405020304" pitchFamily="18" charset="0"/>
                <a:cs typeface="Times New Roman" panose="02020603050405020304" pitchFamily="18" charset="0"/>
              </a:rPr>
              <a:t>To-ten</a:t>
            </a:r>
            <a:r>
              <a:rPr lang="de-CH" sz="2200" dirty="0">
                <a:solidFill>
                  <a:srgbClr val="FF0000"/>
                </a:solidFill>
                <a:latin typeface="Times New Roman" panose="02020603050405020304" pitchFamily="18" charset="0"/>
                <a:cs typeface="Times New Roman" panose="02020603050405020304" pitchFamily="18" charset="0"/>
              </a:rPr>
              <a:t> </a:t>
            </a:r>
            <a:r>
              <a:rPr lang="de-CH" sz="2200" dirty="0">
                <a:solidFill>
                  <a:srgbClr val="00B050"/>
                </a:solidFill>
                <a:latin typeface="Times New Roman" panose="02020603050405020304" pitchFamily="18" charset="0"/>
                <a:cs typeface="Times New Roman" panose="02020603050405020304" pitchFamily="18" charset="0"/>
              </a:rPr>
              <a:t>und Herr über die Könige auf Erden</a:t>
            </a:r>
            <a:r>
              <a:rPr lang="de-CH" sz="2200" dirty="0">
                <a:latin typeface="Times New Roman" panose="02020603050405020304" pitchFamily="18" charset="0"/>
                <a:cs typeface="Times New Roman" panose="02020603050405020304" pitchFamily="18" charset="0"/>
              </a:rPr>
              <a:t>! Ihm, der uns liebt und uns erlöst hat von unseren Sünden mit seinem Blut … </a:t>
            </a:r>
            <a:r>
              <a:rPr lang="de-CH" sz="2200" dirty="0">
                <a:solidFill>
                  <a:srgbClr val="0070C0"/>
                </a:solidFill>
                <a:latin typeface="Times New Roman" panose="02020603050405020304" pitchFamily="18" charset="0"/>
                <a:cs typeface="Times New Roman" panose="02020603050405020304" pitchFamily="18" charset="0"/>
              </a:rPr>
              <a:t>Siehe, er kommt mit den Wolken</a:t>
            </a:r>
            <a:r>
              <a:rPr lang="de-CH" sz="2200" dirty="0">
                <a:latin typeface="Times New Roman" panose="02020603050405020304" pitchFamily="18" charset="0"/>
                <a:cs typeface="Times New Roman" panose="02020603050405020304" pitchFamily="18" charset="0"/>
              </a:rPr>
              <a:t>, </a:t>
            </a:r>
            <a:r>
              <a:rPr lang="de-CH" sz="2200" dirty="0">
                <a:solidFill>
                  <a:srgbClr val="0070C0"/>
                </a:solidFill>
                <a:latin typeface="Times New Roman" panose="02020603050405020304" pitchFamily="18" charset="0"/>
                <a:cs typeface="Times New Roman" panose="02020603050405020304" pitchFamily="18" charset="0"/>
              </a:rPr>
              <a:t>und jedes Auge wird ihn sehen, auch die, welche ihn durchstochen haben, und wehklagen werden seinetwegen alle Stämme der Erde</a:t>
            </a:r>
            <a:r>
              <a:rPr lang="de-CH" sz="2200" dirty="0">
                <a:latin typeface="Times New Roman" panose="02020603050405020304" pitchFamily="18" charset="0"/>
                <a:cs typeface="Times New Roman" panose="02020603050405020304" pitchFamily="18" charset="0"/>
              </a:rPr>
              <a:t>. Ja, Amen … Sein Haupt aber und sein Haar war weiß wie weiße Wolle, wie der Schnee, und seine Augen wie eine Feuerflamme …</a:t>
            </a:r>
            <a:r>
              <a:rPr lang="de-DE" sz="2200" dirty="0">
                <a:latin typeface="Times New Roman" panose="02020603050405020304" pitchFamily="18" charset="0"/>
                <a:cs typeface="Times New Roman" panose="02020603050405020304" pitchFamily="18" charset="0"/>
              </a:rPr>
              <a:t>“</a:t>
            </a:r>
          </a:p>
          <a:p>
            <a:pPr marL="457200" indent="-457200">
              <a:lnSpc>
                <a:spcPts val="2500"/>
              </a:lnSpc>
              <a:spcBef>
                <a:spcPts val="1303"/>
              </a:spcBef>
              <a:spcAft>
                <a:spcPts val="600"/>
              </a:spcAft>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Dan 7,13f.: „</a:t>
            </a:r>
            <a:r>
              <a:rPr lang="de-CH" sz="2200" dirty="0">
                <a:latin typeface="Times New Roman" panose="02020603050405020304" pitchFamily="18" charset="0"/>
                <a:cs typeface="Times New Roman" panose="02020603050405020304" pitchFamily="18" charset="0"/>
              </a:rPr>
              <a:t> Ich schaute in Visionen der Nacht, und siehe, </a:t>
            </a:r>
            <a:r>
              <a:rPr lang="de-CH" sz="2200" dirty="0">
                <a:solidFill>
                  <a:srgbClr val="0070C0"/>
                </a:solidFill>
                <a:latin typeface="Times New Roman" panose="02020603050405020304" pitchFamily="18" charset="0"/>
                <a:cs typeface="Times New Roman" panose="02020603050405020304" pitchFamily="18" charset="0"/>
              </a:rPr>
              <a:t>mit den Wolken des Himmels kam einer wie der Sohn eines Menschen</a:t>
            </a:r>
            <a:r>
              <a:rPr lang="de-CH" sz="2200" dirty="0">
                <a:latin typeface="Times New Roman" panose="02020603050405020304" pitchFamily="18" charset="0"/>
                <a:cs typeface="Times New Roman" panose="02020603050405020304" pitchFamily="18" charset="0"/>
              </a:rPr>
              <a:t>. Und er kam zu dem Alten an Tagen, und man brachte ihn vor ihn. </a:t>
            </a:r>
            <a:r>
              <a:rPr lang="de-CH" sz="2200" dirty="0">
                <a:solidFill>
                  <a:srgbClr val="00B050"/>
                </a:solidFill>
                <a:latin typeface="Times New Roman" panose="02020603050405020304" pitchFamily="18" charset="0"/>
                <a:cs typeface="Times New Roman" panose="02020603050405020304" pitchFamily="18" charset="0"/>
              </a:rPr>
              <a:t>Und ihm wurde Herrschaft und Ehre und Königtum gegeben, und alle Völker, Nationen und Sprachen dienten ihm. Seine Herrschaft ist eine ewige Herrschaft, die nicht vergeht, und sein Königtum [so], dass es nicht zerstört wird</a:t>
            </a:r>
            <a:r>
              <a:rPr lang="de-CH" sz="2200" dirty="0">
                <a:latin typeface="Times New Roman" panose="02020603050405020304" pitchFamily="18" charset="0"/>
                <a:cs typeface="Times New Roman" panose="02020603050405020304" pitchFamily="18" charset="0"/>
              </a:rPr>
              <a:t>.</a:t>
            </a:r>
            <a:r>
              <a:rPr lang="de-DE" sz="2200" dirty="0">
                <a:latin typeface="Times New Roman" panose="02020603050405020304" pitchFamily="18" charset="0"/>
                <a:cs typeface="Times New Roman" panose="02020603050405020304" pitchFamily="18" charset="0"/>
              </a:rPr>
              <a:t>“</a:t>
            </a:r>
          </a:p>
          <a:p>
            <a:pPr marL="457200" indent="-457200">
              <a:lnSpc>
                <a:spcPts val="2500"/>
              </a:lnSpc>
              <a:spcBef>
                <a:spcPts val="1303"/>
              </a:spcBef>
              <a:spcAft>
                <a:spcPts val="600"/>
              </a:spcAft>
              <a:buFont typeface="Arial" panose="020B0604020202020204" pitchFamily="34" charset="0"/>
              <a:buChar char="•"/>
            </a:pPr>
            <a:r>
              <a:rPr lang="de-DE" sz="2200" dirty="0" err="1">
                <a:latin typeface="Times New Roman" panose="02020603050405020304" pitchFamily="18" charset="0"/>
                <a:cs typeface="Times New Roman" panose="02020603050405020304" pitchFamily="18" charset="0"/>
              </a:rPr>
              <a:t>Sach</a:t>
            </a:r>
            <a:r>
              <a:rPr lang="de-DE" sz="2200" dirty="0">
                <a:latin typeface="Times New Roman" panose="02020603050405020304" pitchFamily="18" charset="0"/>
                <a:cs typeface="Times New Roman" panose="02020603050405020304" pitchFamily="18" charset="0"/>
              </a:rPr>
              <a:t> 12,10: „</a:t>
            </a:r>
            <a:r>
              <a:rPr lang="de-CH" sz="2200" dirty="0">
                <a:latin typeface="Times New Roman" panose="02020603050405020304" pitchFamily="18" charset="0"/>
                <a:cs typeface="Times New Roman" panose="02020603050405020304" pitchFamily="18" charset="0"/>
              </a:rPr>
              <a:t>Aber über das Haus David und über die Bewohnerschaft von Jerusalem gieße ich den Geist der Gnade und des Flehens aus, </a:t>
            </a:r>
            <a:r>
              <a:rPr lang="de-CH" sz="2200" dirty="0">
                <a:solidFill>
                  <a:srgbClr val="0070C0"/>
                </a:solidFill>
                <a:latin typeface="Times New Roman" panose="02020603050405020304" pitchFamily="18" charset="0"/>
                <a:cs typeface="Times New Roman" panose="02020603050405020304" pitchFamily="18" charset="0"/>
              </a:rPr>
              <a:t>und sie werden auf mich </a:t>
            </a:r>
            <a:r>
              <a:rPr lang="de-DE" sz="2200" dirty="0">
                <a:solidFill>
                  <a:srgbClr val="0070C0"/>
                </a:solidFill>
                <a:latin typeface="Times New Roman" panose="02020603050405020304" pitchFamily="18" charset="0"/>
                <a:cs typeface="Times New Roman" panose="02020603050405020304" pitchFamily="18" charset="0"/>
              </a:rPr>
              <a:t>[Jahwe!] </a:t>
            </a:r>
            <a:r>
              <a:rPr lang="de-CH" sz="2200" dirty="0">
                <a:solidFill>
                  <a:srgbClr val="0070C0"/>
                </a:solidFill>
                <a:latin typeface="Times New Roman" panose="02020603050405020304" pitchFamily="18" charset="0"/>
                <a:cs typeface="Times New Roman" panose="02020603050405020304" pitchFamily="18" charset="0"/>
              </a:rPr>
              <a:t>blicken, den sie durchbohrt haben, und werden über ihn wehklagen</a:t>
            </a:r>
            <a:r>
              <a:rPr lang="de-CH" sz="2200" dirty="0">
                <a:latin typeface="Times New Roman" panose="02020603050405020304" pitchFamily="18" charset="0"/>
                <a:cs typeface="Times New Roman" panose="02020603050405020304" pitchFamily="18" charset="0"/>
              </a:rPr>
              <a:t>, wie man </a:t>
            </a:r>
            <a:r>
              <a:rPr lang="de-CH" sz="2200" dirty="0">
                <a:solidFill>
                  <a:srgbClr val="FF0000"/>
                </a:solidFill>
                <a:latin typeface="Times New Roman" panose="02020603050405020304" pitchFamily="18" charset="0"/>
                <a:cs typeface="Times New Roman" panose="02020603050405020304" pitchFamily="18" charset="0"/>
              </a:rPr>
              <a:t>über den einzigen Sohn </a:t>
            </a:r>
            <a:r>
              <a:rPr lang="de-CH" sz="2200" dirty="0">
                <a:latin typeface="Times New Roman" panose="02020603050405020304" pitchFamily="18" charset="0"/>
                <a:cs typeface="Times New Roman" panose="02020603050405020304" pitchFamily="18" charset="0"/>
              </a:rPr>
              <a:t>wehklagt, und werden bitter über ihn weinen, wie man bitter </a:t>
            </a:r>
            <a:r>
              <a:rPr lang="de-CH" sz="2200" dirty="0">
                <a:solidFill>
                  <a:srgbClr val="FF0000"/>
                </a:solidFill>
                <a:latin typeface="Times New Roman" panose="02020603050405020304" pitchFamily="18" charset="0"/>
                <a:cs typeface="Times New Roman" panose="02020603050405020304" pitchFamily="18" charset="0"/>
              </a:rPr>
              <a:t>über den Erstgeborenen </a:t>
            </a:r>
            <a:r>
              <a:rPr lang="de-CH" sz="2200" dirty="0">
                <a:latin typeface="Times New Roman" panose="02020603050405020304" pitchFamily="18" charset="0"/>
                <a:cs typeface="Times New Roman" panose="02020603050405020304" pitchFamily="18" charset="0"/>
              </a:rPr>
              <a:t>weint.</a:t>
            </a:r>
            <a:r>
              <a:rPr lang="de-DE"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61477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94C26F5-A5D0-494E-9B07-76B56F26EDA4}"/>
              </a:ext>
            </a:extLst>
          </p:cNvPr>
          <p:cNvSpPr>
            <a:spLocks noGrp="1"/>
          </p:cNvSpPr>
          <p:nvPr>
            <p:ph type="title"/>
          </p:nvPr>
        </p:nvSpPr>
        <p:spPr>
          <a:xfrm>
            <a:off x="734860" y="0"/>
            <a:ext cx="5518158" cy="591127"/>
          </a:xfrm>
        </p:spPr>
        <p:txBody>
          <a:bodyPr>
            <a:normAutofit/>
          </a:bodyPr>
          <a:lstStyle/>
          <a:p>
            <a:r>
              <a:rPr lang="de-DE" sz="2800" dirty="0"/>
              <a:t>Buchhinweis</a:t>
            </a:r>
          </a:p>
        </p:txBody>
      </p:sp>
      <p:sp>
        <p:nvSpPr>
          <p:cNvPr id="3" name="Inhaltsplatzhalter 2">
            <a:extLst>
              <a:ext uri="{FF2B5EF4-FFF2-40B4-BE49-F238E27FC236}">
                <a16:creationId xmlns:a16="http://schemas.microsoft.com/office/drawing/2014/main" xmlns="" id="{40F4E46D-8881-5C48-B022-DC873857B44E}"/>
              </a:ext>
            </a:extLst>
          </p:cNvPr>
          <p:cNvSpPr>
            <a:spLocks noGrp="1"/>
          </p:cNvSpPr>
          <p:nvPr>
            <p:ph idx="1"/>
          </p:nvPr>
        </p:nvSpPr>
        <p:spPr>
          <a:xfrm>
            <a:off x="0" y="785092"/>
            <a:ext cx="7989455" cy="5172364"/>
          </a:xfrm>
        </p:spPr>
        <p:txBody>
          <a:bodyPr>
            <a:noAutofit/>
          </a:bodyPr>
          <a:lstStyle/>
          <a:p>
            <a:pPr>
              <a:lnSpc>
                <a:spcPts val="2560"/>
              </a:lnSpc>
              <a:spcBef>
                <a:spcPts val="1903"/>
              </a:spcBef>
              <a:spcAft>
                <a:spcPts val="1200"/>
              </a:spcAft>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Jacob Thiessen, </a:t>
            </a:r>
            <a:r>
              <a:rPr lang="de-DE" sz="2200" dirty="0">
                <a:solidFill>
                  <a:srgbClr val="0070C0"/>
                </a:solidFill>
                <a:latin typeface="Times New Roman" panose="02020603050405020304" pitchFamily="18" charset="0"/>
                <a:cs typeface="Times New Roman" panose="02020603050405020304" pitchFamily="18" charset="0"/>
              </a:rPr>
              <a:t>Auf den Spuren der Apostel Paulus und Johannes in Kleinasien</a:t>
            </a:r>
            <a:r>
              <a:rPr lang="de-DE" sz="2200" dirty="0">
                <a:latin typeface="Times New Roman" panose="02020603050405020304" pitchFamily="18" charset="0"/>
                <a:cs typeface="Times New Roman" panose="02020603050405020304" pitchFamily="18" charset="0"/>
              </a:rPr>
              <a:t>. Ein historischer und theologischer Reisebegleiter. Mit Beiträgen von Harald </a:t>
            </a:r>
            <a:r>
              <a:rPr lang="de-DE" sz="2200" dirty="0" err="1">
                <a:latin typeface="Times New Roman" panose="02020603050405020304" pitchFamily="18" charset="0"/>
                <a:cs typeface="Times New Roman" panose="02020603050405020304" pitchFamily="18" charset="0"/>
              </a:rPr>
              <a:t>Seubert</a:t>
            </a:r>
            <a:r>
              <a:rPr lang="de-DE" sz="2200" dirty="0">
                <a:latin typeface="Times New Roman" panose="02020603050405020304" pitchFamily="18" charset="0"/>
                <a:cs typeface="Times New Roman" panose="02020603050405020304" pitchFamily="18" charset="0"/>
              </a:rPr>
              <a:t> und Christian </a:t>
            </a:r>
            <a:r>
              <a:rPr lang="de-DE" sz="2200" dirty="0" err="1">
                <a:latin typeface="Times New Roman" panose="02020603050405020304" pitchFamily="18" charset="0"/>
                <a:cs typeface="Times New Roman" panose="02020603050405020304" pitchFamily="18" charset="0"/>
              </a:rPr>
              <a:t>Stettler</a:t>
            </a:r>
            <a:r>
              <a:rPr lang="de-DE" sz="2200" dirty="0">
                <a:latin typeface="Times New Roman" panose="02020603050405020304" pitchFamily="18" charset="0"/>
                <a:cs typeface="Times New Roman" panose="02020603050405020304" pitchFamily="18" charset="0"/>
              </a:rPr>
              <a:t> auf den Seiten 229–273, Ansbach: Logos Editions, 2021, 302 Seiten.</a:t>
            </a:r>
          </a:p>
          <a:p>
            <a:pPr>
              <a:lnSpc>
                <a:spcPts val="2560"/>
              </a:lnSpc>
              <a:spcBef>
                <a:spcPts val="1903"/>
              </a:spcBef>
              <a:spcAft>
                <a:spcPts val="1200"/>
              </a:spcAft>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Jacob Thiessen</a:t>
            </a:r>
            <a:r>
              <a:rPr lang="de-DE" sz="2200" b="1" dirty="0">
                <a:latin typeface="Times New Roman" panose="02020603050405020304" pitchFamily="18" charset="0"/>
                <a:cs typeface="Times New Roman" panose="02020603050405020304" pitchFamily="18" charset="0"/>
              </a:rPr>
              <a:t>, </a:t>
            </a:r>
            <a:r>
              <a:rPr lang="de-CH" sz="2200" dirty="0">
                <a:solidFill>
                  <a:srgbClr val="0070C0"/>
                </a:solidFill>
                <a:latin typeface="Times New Roman" panose="02020603050405020304" pitchFamily="18" charset="0"/>
                <a:cs typeface="Times New Roman" panose="02020603050405020304" pitchFamily="18" charset="0"/>
              </a:rPr>
              <a:t>Die Johannesoffenbarung</a:t>
            </a:r>
            <a:r>
              <a:rPr lang="de-CH" sz="2200" dirty="0">
                <a:latin typeface="Times New Roman" panose="02020603050405020304" pitchFamily="18" charset="0"/>
                <a:cs typeface="Times New Roman" panose="02020603050405020304" pitchFamily="18" charset="0"/>
              </a:rPr>
              <a:t>. Eine Verständnishilfe mit biblischen und außerbiblischen Hintergrund- und Parallel-texten sowie kurzen Kommentaren zu den einzelnen Abschnitten und Versen, Ansbach: Logos Editions, 2022 (in Redaktion).</a:t>
            </a:r>
          </a:p>
          <a:p>
            <a:pPr>
              <a:lnSpc>
                <a:spcPts val="2560"/>
              </a:lnSpc>
              <a:spcBef>
                <a:spcPts val="1903"/>
              </a:spcBef>
              <a:spcAft>
                <a:spcPts val="1200"/>
              </a:spcAft>
              <a:buFont typeface="Arial" panose="020B0604020202020204" pitchFamily="34" charset="0"/>
              <a:buChar char="•"/>
            </a:pPr>
            <a:r>
              <a:rPr lang="de-CH" sz="2200" dirty="0">
                <a:latin typeface="Times New Roman" panose="02020603050405020304" pitchFamily="18" charset="0"/>
                <a:cs typeface="Times New Roman" panose="02020603050405020304" pitchFamily="18" charset="0"/>
              </a:rPr>
              <a:t>Zu virtuellen </a:t>
            </a:r>
            <a:r>
              <a:rPr lang="de-DE" sz="2200" dirty="0">
                <a:latin typeface="Times New Roman" panose="02020603050405020304" pitchFamily="18" charset="0"/>
                <a:cs typeface="Times New Roman" panose="02020603050405020304" pitchFamily="18" charset="0"/>
              </a:rPr>
              <a:t>„</a:t>
            </a:r>
            <a:r>
              <a:rPr lang="de-CH" sz="2200" dirty="0">
                <a:latin typeface="Times New Roman" panose="02020603050405020304" pitchFamily="18" charset="0"/>
                <a:cs typeface="Times New Roman" panose="02020603050405020304" pitchFamily="18" charset="0"/>
              </a:rPr>
              <a:t>Studienreisen</a:t>
            </a:r>
            <a:r>
              <a:rPr lang="de-DE" sz="2200" dirty="0">
                <a:latin typeface="Times New Roman" panose="02020603050405020304" pitchFamily="18" charset="0"/>
                <a:cs typeface="Times New Roman" panose="02020603050405020304" pitchFamily="18" charset="0"/>
              </a:rPr>
              <a:t>“</a:t>
            </a:r>
            <a:r>
              <a:rPr lang="de-CH" sz="2200" dirty="0">
                <a:latin typeface="Times New Roman" panose="02020603050405020304" pitchFamily="18" charset="0"/>
                <a:cs typeface="Times New Roman" panose="02020603050405020304" pitchFamily="18" charset="0"/>
              </a:rPr>
              <a:t> (u. a. Orte der Sendschreiben) siehe </a:t>
            </a:r>
            <a:r>
              <a:rPr lang="de-CH" sz="2200" dirty="0">
                <a:solidFill>
                  <a:srgbClr val="0070C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https://www.youtube.com/channel/UCIppLmTZxVzf6twmTAHnhBA/videos</a:t>
            </a:r>
            <a:r>
              <a:rPr lang="de-CH" sz="2200" dirty="0">
                <a:solidFill>
                  <a:srgbClr val="0070C0"/>
                </a:solidFill>
                <a:latin typeface="Times New Roman" panose="02020603050405020304" pitchFamily="18" charset="0"/>
                <a:cs typeface="Times New Roman" panose="02020603050405020304" pitchFamily="18" charset="0"/>
              </a:rPr>
              <a:t> </a:t>
            </a:r>
            <a:r>
              <a:rPr lang="de-CH" sz="2200" dirty="0">
                <a:latin typeface="Times New Roman" panose="02020603050405020304" pitchFamily="18" charset="0"/>
                <a:cs typeface="Times New Roman" panose="02020603050405020304" pitchFamily="18" charset="0"/>
              </a:rPr>
              <a:t>(</a:t>
            </a:r>
            <a:r>
              <a:rPr lang="de-DE" sz="2200" dirty="0">
                <a:latin typeface="Times New Roman" panose="02020603050405020304" pitchFamily="18" charset="0"/>
                <a:cs typeface="Times New Roman" panose="02020603050405020304" pitchFamily="18" charset="0"/>
              </a:rPr>
              <a:t>YouTube-Kanal von Jacob Thiessen</a:t>
            </a:r>
            <a:r>
              <a:rPr lang="de-CH" sz="2200" dirty="0">
                <a:latin typeface="Times New Roman" panose="02020603050405020304" pitchFamily="18" charset="0"/>
                <a:cs typeface="Times New Roman" panose="02020603050405020304" pitchFamily="18" charset="0"/>
              </a:rPr>
              <a:t>).</a:t>
            </a:r>
            <a:endParaRPr lang="de-DE" sz="2200" dirty="0">
              <a:latin typeface="Times New Roman" panose="02020603050405020304" pitchFamily="18" charset="0"/>
              <a:cs typeface="Times New Roman" panose="02020603050405020304" pitchFamily="18" charset="0"/>
            </a:endParaRPr>
          </a:p>
        </p:txBody>
      </p:sp>
      <p:pic>
        <p:nvPicPr>
          <p:cNvPr id="5" name="Grafik 4" descr="Ein Bild, das Text enthält.&#10;&#10;Automatisch generierte Beschreibung">
            <a:extLst>
              <a:ext uri="{FF2B5EF4-FFF2-40B4-BE49-F238E27FC236}">
                <a16:creationId xmlns:a16="http://schemas.microsoft.com/office/drawing/2014/main" xmlns="" id="{0C87A092-91C3-8A4B-B32D-BE909F899659}"/>
              </a:ext>
            </a:extLst>
          </p:cNvPr>
          <p:cNvPicPr>
            <a:picLocks noChangeAspect="1"/>
          </p:cNvPicPr>
          <p:nvPr/>
        </p:nvPicPr>
        <p:blipFill>
          <a:blip r:embed="rId3"/>
          <a:stretch>
            <a:fillRect/>
          </a:stretch>
        </p:blipFill>
        <p:spPr>
          <a:xfrm>
            <a:off x="8134135" y="591126"/>
            <a:ext cx="3850473" cy="5517387"/>
          </a:xfrm>
          <a:prstGeom prst="rect">
            <a:avLst/>
          </a:prstGeom>
        </p:spPr>
      </p:pic>
    </p:spTree>
    <p:extLst>
      <p:ext uri="{BB962C8B-B14F-4D97-AF65-F5344CB8AC3E}">
        <p14:creationId xmlns:p14="http://schemas.microsoft.com/office/powerpoint/2010/main" val="256104127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C0F2705-C3A6-CA49-9B24-723134ADFA6D}"/>
              </a:ext>
            </a:extLst>
          </p:cNvPr>
          <p:cNvSpPr>
            <a:spLocks noGrp="1"/>
          </p:cNvSpPr>
          <p:nvPr>
            <p:ph type="title"/>
          </p:nvPr>
        </p:nvSpPr>
        <p:spPr/>
        <p:txBody>
          <a:bodyPr/>
          <a:lstStyle/>
          <a:p>
            <a:r>
              <a:rPr lang="de-DE" sz="2800" dirty="0"/>
              <a:t>3. Die Wiederkunft Jesu und die Folgen für die Schöpfung</a:t>
            </a:r>
          </a:p>
        </p:txBody>
      </p:sp>
      <p:sp>
        <p:nvSpPr>
          <p:cNvPr id="3" name="Inhaltsplatzhalter 2">
            <a:extLst>
              <a:ext uri="{FF2B5EF4-FFF2-40B4-BE49-F238E27FC236}">
                <a16:creationId xmlns:a16="http://schemas.microsoft.com/office/drawing/2014/main" xmlns="" id="{920931BE-EA1A-1E40-8083-68CF88BB244E}"/>
              </a:ext>
            </a:extLst>
          </p:cNvPr>
          <p:cNvSpPr>
            <a:spLocks noGrp="1"/>
          </p:cNvSpPr>
          <p:nvPr>
            <p:ph idx="1"/>
          </p:nvPr>
        </p:nvSpPr>
        <p:spPr>
          <a:xfrm>
            <a:off x="0" y="714704"/>
            <a:ext cx="12037219" cy="5244662"/>
          </a:xfrm>
        </p:spPr>
        <p:txBody>
          <a:bodyPr/>
          <a:lstStyle/>
          <a:p>
            <a:pPr>
              <a:lnSpc>
                <a:spcPts val="2940"/>
              </a:lnSpc>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Offb</a:t>
            </a:r>
            <a:r>
              <a:rPr lang="de-DE" sz="2400" dirty="0">
                <a:latin typeface="Times New Roman" panose="02020603050405020304" pitchFamily="18" charset="0"/>
                <a:cs typeface="Times New Roman" panose="02020603050405020304" pitchFamily="18" charset="0"/>
              </a:rPr>
              <a:t> 20,1-6: „</a:t>
            </a:r>
            <a:r>
              <a:rPr lang="de-CH" sz="2400" dirty="0">
                <a:latin typeface="Times New Roman" panose="02020603050405020304" pitchFamily="18" charset="0"/>
                <a:cs typeface="Times New Roman" panose="02020603050405020304" pitchFamily="18" charset="0"/>
              </a:rPr>
              <a:t>Und ich sah einen Engel aus dem Himmel herabkommen, der den Schlüssel des Abgrundes und eine große Kette in seiner Hand hatte. </a:t>
            </a:r>
            <a:r>
              <a:rPr lang="de-CH" sz="2400" dirty="0">
                <a:solidFill>
                  <a:srgbClr val="0070C0"/>
                </a:solidFill>
                <a:latin typeface="Times New Roman" panose="02020603050405020304" pitchFamily="18" charset="0"/>
                <a:cs typeface="Times New Roman" panose="02020603050405020304" pitchFamily="18" charset="0"/>
              </a:rPr>
              <a:t>Und er griff den Drachen, die alte Schlange, die der Teufel und der Satan ist; und er band ihn </a:t>
            </a:r>
            <a:r>
              <a:rPr lang="de-CH" sz="2400" dirty="0">
                <a:solidFill>
                  <a:srgbClr val="FF0000"/>
                </a:solidFill>
                <a:latin typeface="Times New Roman" panose="02020603050405020304" pitchFamily="18" charset="0"/>
                <a:cs typeface="Times New Roman" panose="02020603050405020304" pitchFamily="18" charset="0"/>
              </a:rPr>
              <a:t>1000 Jahre </a:t>
            </a:r>
            <a:r>
              <a:rPr lang="de-CH" sz="2400" dirty="0">
                <a:solidFill>
                  <a:srgbClr val="0070C0"/>
                </a:solidFill>
                <a:latin typeface="Times New Roman" panose="02020603050405020304" pitchFamily="18" charset="0"/>
                <a:cs typeface="Times New Roman" panose="02020603050405020304" pitchFamily="18" charset="0"/>
              </a:rPr>
              <a:t>und warf ihn in den Abgrund und schloss zu und versiegelte über ihm, damit er nicht mehr die Nationen verführe, bis die </a:t>
            </a:r>
            <a:r>
              <a:rPr lang="de-CH" sz="2400" dirty="0">
                <a:solidFill>
                  <a:srgbClr val="FF0000"/>
                </a:solidFill>
                <a:latin typeface="Times New Roman" panose="02020603050405020304" pitchFamily="18" charset="0"/>
                <a:cs typeface="Times New Roman" panose="02020603050405020304" pitchFamily="18" charset="0"/>
              </a:rPr>
              <a:t>1000 Jahre </a:t>
            </a:r>
            <a:r>
              <a:rPr lang="de-CH" sz="2400" dirty="0">
                <a:solidFill>
                  <a:srgbClr val="0070C0"/>
                </a:solidFill>
                <a:latin typeface="Times New Roman" panose="02020603050405020304" pitchFamily="18" charset="0"/>
                <a:cs typeface="Times New Roman" panose="02020603050405020304" pitchFamily="18" charset="0"/>
              </a:rPr>
              <a:t>vollendet sind</a:t>
            </a:r>
            <a:r>
              <a:rPr lang="de-CH" sz="2400" dirty="0">
                <a:latin typeface="Times New Roman" panose="02020603050405020304" pitchFamily="18" charset="0"/>
                <a:cs typeface="Times New Roman" panose="02020603050405020304" pitchFamily="18" charset="0"/>
              </a:rPr>
              <a:t>. Nach diesem muss er für kurze Zeit losgelassen werden. </a:t>
            </a:r>
            <a:r>
              <a:rPr lang="de-CH" sz="2400" dirty="0">
                <a:solidFill>
                  <a:srgbClr val="0070C0"/>
                </a:solidFill>
                <a:latin typeface="Times New Roman" panose="02020603050405020304" pitchFamily="18" charset="0"/>
                <a:cs typeface="Times New Roman" panose="02020603050405020304" pitchFamily="18" charset="0"/>
              </a:rPr>
              <a:t>Und ich sah Throne, und sie setzten sich darauf, und das Gericht wurde ihnen übergeben; und [ich sah] die Seelen derer, die um des Zeugnisses Jesu und um des Wortes Gottes willen </a:t>
            </a:r>
            <a:r>
              <a:rPr lang="de-CH" sz="2400" dirty="0" err="1">
                <a:solidFill>
                  <a:srgbClr val="0070C0"/>
                </a:solidFill>
                <a:latin typeface="Times New Roman" panose="02020603050405020304" pitchFamily="18" charset="0"/>
                <a:cs typeface="Times New Roman" panose="02020603050405020304" pitchFamily="18" charset="0"/>
              </a:rPr>
              <a:t>ent-hauptet</a:t>
            </a:r>
            <a:r>
              <a:rPr lang="de-CH" sz="2400" dirty="0">
                <a:solidFill>
                  <a:srgbClr val="0070C0"/>
                </a:solidFill>
                <a:latin typeface="Times New Roman" panose="02020603050405020304" pitchFamily="18" charset="0"/>
                <a:cs typeface="Times New Roman" panose="02020603050405020304" pitchFamily="18" charset="0"/>
              </a:rPr>
              <a:t> worden waren, und die, welche das Tier und sein Bild nicht angebetet und das Mal-zeichen nicht an ihre Stirn und an ihre Hand angenommen hatten, und sie waren lebendig geworden und herrschten mit dem Christus </a:t>
            </a:r>
            <a:r>
              <a:rPr lang="de-CH" sz="2400" dirty="0">
                <a:solidFill>
                  <a:srgbClr val="FF0000"/>
                </a:solidFill>
                <a:latin typeface="Times New Roman" panose="02020603050405020304" pitchFamily="18" charset="0"/>
                <a:cs typeface="Times New Roman" panose="02020603050405020304" pitchFamily="18" charset="0"/>
              </a:rPr>
              <a:t>1000 Jahre</a:t>
            </a:r>
            <a:r>
              <a:rPr lang="de-CH" sz="2400" dirty="0">
                <a:solidFill>
                  <a:srgbClr val="0070C0"/>
                </a:solidFill>
                <a:latin typeface="Times New Roman" panose="02020603050405020304" pitchFamily="18" charset="0"/>
                <a:cs typeface="Times New Roman" panose="02020603050405020304" pitchFamily="18" charset="0"/>
              </a:rPr>
              <a:t>. </a:t>
            </a:r>
            <a:r>
              <a:rPr lang="de-CH" sz="2400" dirty="0">
                <a:latin typeface="Times New Roman" panose="02020603050405020304" pitchFamily="18" charset="0"/>
                <a:cs typeface="Times New Roman" panose="02020603050405020304" pitchFamily="18" charset="0"/>
              </a:rPr>
              <a:t>Die übrigen der Toten wurden nicht lebendig, bis </a:t>
            </a:r>
            <a:r>
              <a:rPr lang="de-CH" sz="2400" dirty="0">
                <a:solidFill>
                  <a:srgbClr val="FF0000"/>
                </a:solidFill>
                <a:latin typeface="Times New Roman" panose="02020603050405020304" pitchFamily="18" charset="0"/>
                <a:cs typeface="Times New Roman" panose="02020603050405020304" pitchFamily="18" charset="0"/>
              </a:rPr>
              <a:t>die 1000 Jahre </a:t>
            </a:r>
            <a:r>
              <a:rPr lang="de-CH" sz="2400" dirty="0">
                <a:latin typeface="Times New Roman" panose="02020603050405020304" pitchFamily="18" charset="0"/>
                <a:cs typeface="Times New Roman" panose="02020603050405020304" pitchFamily="18" charset="0"/>
              </a:rPr>
              <a:t>vollendet waren. Dies ist </a:t>
            </a:r>
            <a:r>
              <a:rPr lang="de-CH" sz="2400" dirty="0">
                <a:solidFill>
                  <a:srgbClr val="00B050"/>
                </a:solidFill>
                <a:latin typeface="Times New Roman" panose="02020603050405020304" pitchFamily="18" charset="0"/>
                <a:cs typeface="Times New Roman" panose="02020603050405020304" pitchFamily="18" charset="0"/>
              </a:rPr>
              <a:t>die erste Auferstehung</a:t>
            </a:r>
            <a:r>
              <a:rPr lang="de-CH" sz="2400" dirty="0">
                <a:latin typeface="Times New Roman" panose="02020603050405020304" pitchFamily="18" charset="0"/>
                <a:cs typeface="Times New Roman" panose="02020603050405020304" pitchFamily="18" charset="0"/>
              </a:rPr>
              <a:t>. Glückselig und heilig, wer </a:t>
            </a:r>
            <a:r>
              <a:rPr lang="de-CH" sz="2400" dirty="0">
                <a:solidFill>
                  <a:srgbClr val="00B050"/>
                </a:solidFill>
                <a:latin typeface="Times New Roman" panose="02020603050405020304" pitchFamily="18" charset="0"/>
                <a:cs typeface="Times New Roman" panose="02020603050405020304" pitchFamily="18" charset="0"/>
              </a:rPr>
              <a:t>an der ersten Auferstehung </a:t>
            </a:r>
            <a:r>
              <a:rPr lang="de-CH" sz="2400" dirty="0">
                <a:latin typeface="Times New Roman" panose="02020603050405020304" pitchFamily="18" charset="0"/>
                <a:cs typeface="Times New Roman" panose="02020603050405020304" pitchFamily="18" charset="0"/>
              </a:rPr>
              <a:t>teilhat! Über diese hat </a:t>
            </a:r>
            <a:r>
              <a:rPr lang="de-CH" sz="2400" dirty="0">
                <a:solidFill>
                  <a:srgbClr val="00B050"/>
                </a:solidFill>
                <a:latin typeface="Times New Roman" panose="02020603050405020304" pitchFamily="18" charset="0"/>
                <a:cs typeface="Times New Roman" panose="02020603050405020304" pitchFamily="18" charset="0"/>
              </a:rPr>
              <a:t>der zweite Tod </a:t>
            </a:r>
            <a:r>
              <a:rPr lang="de-CH" sz="2400" dirty="0">
                <a:latin typeface="Times New Roman" panose="02020603050405020304" pitchFamily="18" charset="0"/>
                <a:cs typeface="Times New Roman" panose="02020603050405020304" pitchFamily="18" charset="0"/>
              </a:rPr>
              <a:t>keine Macht, sondern sie werden Priester Gottes und des Christus sein und mit ihm </a:t>
            </a:r>
            <a:r>
              <a:rPr lang="de-CH" sz="2400" dirty="0">
                <a:solidFill>
                  <a:srgbClr val="FF0000"/>
                </a:solidFill>
                <a:latin typeface="Times New Roman" panose="02020603050405020304" pitchFamily="18" charset="0"/>
                <a:cs typeface="Times New Roman" panose="02020603050405020304" pitchFamily="18" charset="0"/>
              </a:rPr>
              <a:t>1000 Jahre </a:t>
            </a:r>
            <a:r>
              <a:rPr lang="de-CH" sz="2400" dirty="0">
                <a:latin typeface="Times New Roman" panose="02020603050405020304" pitchFamily="18" charset="0"/>
                <a:cs typeface="Times New Roman" panose="02020603050405020304" pitchFamily="18" charset="0"/>
              </a:rPr>
              <a:t>herrschen</a:t>
            </a:r>
            <a:r>
              <a:rPr lang="de-DE" sz="2400" dirty="0">
                <a:latin typeface="Times New Roman" panose="02020603050405020304" pitchFamily="18" charset="0"/>
                <a:cs typeface="Times New Roman" panose="02020603050405020304" pitchFamily="18" charset="0"/>
              </a:rPr>
              <a:t>“ (vgl. </a:t>
            </a:r>
            <a:r>
              <a:rPr lang="de-DE" sz="2400" dirty="0">
                <a:solidFill>
                  <a:srgbClr val="0070C0"/>
                </a:solidFill>
                <a:latin typeface="Times New Roman" panose="02020603050405020304" pitchFamily="18" charset="0"/>
                <a:cs typeface="Times New Roman" panose="02020603050405020304" pitchFamily="18" charset="0"/>
              </a:rPr>
              <a:t>Dan 7,21f.)</a:t>
            </a:r>
          </a:p>
        </p:txBody>
      </p:sp>
    </p:spTree>
    <p:extLst>
      <p:ext uri="{BB962C8B-B14F-4D97-AF65-F5344CB8AC3E}">
        <p14:creationId xmlns:p14="http://schemas.microsoft.com/office/powerpoint/2010/main" val="396300971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4892448-5177-574C-937B-F63B53823805}"/>
              </a:ext>
            </a:extLst>
          </p:cNvPr>
          <p:cNvSpPr>
            <a:spLocks noGrp="1"/>
          </p:cNvSpPr>
          <p:nvPr>
            <p:ph type="title"/>
          </p:nvPr>
        </p:nvSpPr>
        <p:spPr/>
        <p:txBody>
          <a:bodyPr/>
          <a:lstStyle/>
          <a:p>
            <a:r>
              <a:rPr lang="de-DE" sz="2800" dirty="0"/>
              <a:t>3. Die Wiederkunft Jesu und die Folgen für die Schöpfung</a:t>
            </a:r>
          </a:p>
        </p:txBody>
      </p:sp>
      <p:sp>
        <p:nvSpPr>
          <p:cNvPr id="3" name="Inhaltsplatzhalter 2">
            <a:extLst>
              <a:ext uri="{FF2B5EF4-FFF2-40B4-BE49-F238E27FC236}">
                <a16:creationId xmlns:a16="http://schemas.microsoft.com/office/drawing/2014/main" xmlns="" id="{F98E2938-F01E-BA41-9179-7C7633890E79}"/>
              </a:ext>
            </a:extLst>
          </p:cNvPr>
          <p:cNvSpPr>
            <a:spLocks noGrp="1"/>
          </p:cNvSpPr>
          <p:nvPr>
            <p:ph idx="1"/>
          </p:nvPr>
        </p:nvSpPr>
        <p:spPr>
          <a:xfrm>
            <a:off x="84666" y="736600"/>
            <a:ext cx="11954041" cy="5207000"/>
          </a:xfrm>
        </p:spPr>
        <p:txBody>
          <a:bodyPr/>
          <a:lstStyle/>
          <a:p>
            <a:pPr marL="457200" indent="-457200">
              <a:lnSpc>
                <a:spcPts val="3540"/>
              </a:lnSpc>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Jes</a:t>
            </a:r>
            <a:r>
              <a:rPr lang="de-DE" sz="2800" dirty="0">
                <a:latin typeface="Times New Roman" panose="02020603050405020304" pitchFamily="18" charset="0"/>
                <a:cs typeface="Times New Roman" panose="02020603050405020304" pitchFamily="18" charset="0"/>
              </a:rPr>
              <a:t> 26,19–27,1: „</a:t>
            </a:r>
            <a:r>
              <a:rPr lang="de-CH" sz="2800" dirty="0">
                <a:solidFill>
                  <a:srgbClr val="0070C0"/>
                </a:solidFill>
                <a:latin typeface="Times New Roman" panose="02020603050405020304" pitchFamily="18" charset="0"/>
                <a:cs typeface="Times New Roman" panose="02020603050405020304" pitchFamily="18" charset="0"/>
              </a:rPr>
              <a:t>Deine Toten werden lebendig, meine Leichen [wieder] auf-erstehen. </a:t>
            </a:r>
            <a:r>
              <a:rPr lang="de-CH" sz="2800" dirty="0">
                <a:latin typeface="Times New Roman" panose="02020603050405020304" pitchFamily="18" charset="0"/>
                <a:cs typeface="Times New Roman" panose="02020603050405020304" pitchFamily="18" charset="0"/>
              </a:rPr>
              <a:t>Wacht auf und jubelt, Bewohner des Staubes! Denn ein Tau der </a:t>
            </a:r>
            <a:r>
              <a:rPr lang="de-CH" sz="2800" dirty="0" err="1">
                <a:latin typeface="Times New Roman" panose="02020603050405020304" pitchFamily="18" charset="0"/>
                <a:cs typeface="Times New Roman" panose="02020603050405020304" pitchFamily="18" charset="0"/>
              </a:rPr>
              <a:t>Lich-ter</a:t>
            </a:r>
            <a:r>
              <a:rPr lang="de-CH" sz="2800" dirty="0">
                <a:latin typeface="Times New Roman" panose="02020603050405020304" pitchFamily="18" charset="0"/>
                <a:cs typeface="Times New Roman" panose="02020603050405020304" pitchFamily="18" charset="0"/>
              </a:rPr>
              <a:t> ist dein Tau, und die Erde wird die Erschlafften/Verstorbenen gebären. Gehe hin, mein Volk, tritt in deine Zimmer ein und schließ deine Tür hinter dir zu! Verbirg dich einen kleinen Augenblick, bis die Verwünschung vorübergeht! Denn siehe, Jahwe zieht aus seiner Stätte aus, um die Schuld der </a:t>
            </a:r>
            <a:r>
              <a:rPr lang="de-CH" sz="2800" dirty="0" err="1">
                <a:latin typeface="Times New Roman" panose="02020603050405020304" pitchFamily="18" charset="0"/>
                <a:cs typeface="Times New Roman" panose="02020603050405020304" pitchFamily="18" charset="0"/>
              </a:rPr>
              <a:t>Erdenbe-wohner</a:t>
            </a:r>
            <a:r>
              <a:rPr lang="de-CH" sz="2800" dirty="0">
                <a:latin typeface="Times New Roman" panose="02020603050405020304" pitchFamily="18" charset="0"/>
                <a:cs typeface="Times New Roman" panose="02020603050405020304" pitchFamily="18" charset="0"/>
              </a:rPr>
              <a:t> an ihnen heimzusuchen. Dann wird die Erde ihr Blut enthüllen und nicht länger ihre Erschlagenen bedecken. </a:t>
            </a:r>
            <a:r>
              <a:rPr lang="de-CH" sz="2800" dirty="0">
                <a:solidFill>
                  <a:srgbClr val="0070C0"/>
                </a:solidFill>
                <a:latin typeface="Times New Roman" panose="02020603050405020304" pitchFamily="18" charset="0"/>
                <a:cs typeface="Times New Roman" panose="02020603050405020304" pitchFamily="18" charset="0"/>
              </a:rPr>
              <a:t>An jenem Tag wird Jahwe mit seinem harten, großen und starken Schwert den Leviatan heimsuchen, die flüchtige Schlange, und den Leviatan, die gewundene Schlange, und wird den Drachen (</a:t>
            </a:r>
            <a:r>
              <a:rPr lang="he" sz="2800" dirty="0">
                <a:solidFill>
                  <a:srgbClr val="0070C0"/>
                </a:solidFill>
                <a:latin typeface="Times New Roman" panose="02020603050405020304" pitchFamily="18" charset="0"/>
                <a:cs typeface="Times New Roman" panose="02020603050405020304" pitchFamily="18" charset="0"/>
              </a:rPr>
              <a:t>תַּנִּין</a:t>
            </a:r>
            <a:r>
              <a:rPr lang="de-CH" sz="2800" dirty="0">
                <a:solidFill>
                  <a:srgbClr val="0070C0"/>
                </a:solidFill>
                <a:latin typeface="Times New Roman" panose="02020603050405020304" pitchFamily="18" charset="0"/>
                <a:cs typeface="Times New Roman" panose="02020603050405020304" pitchFamily="18" charset="0"/>
              </a:rPr>
              <a:t>) erschlagen, der im Meer ist.</a:t>
            </a:r>
            <a:r>
              <a:rPr lang="de-DE"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5109567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12E184-7549-2B43-9F80-512205DDDFD9}"/>
              </a:ext>
            </a:extLst>
          </p:cNvPr>
          <p:cNvSpPr>
            <a:spLocks noGrp="1"/>
          </p:cNvSpPr>
          <p:nvPr>
            <p:ph type="title"/>
          </p:nvPr>
        </p:nvSpPr>
        <p:spPr/>
        <p:txBody>
          <a:bodyPr/>
          <a:lstStyle/>
          <a:p>
            <a:r>
              <a:rPr lang="de-DE" sz="2800" dirty="0"/>
              <a:t>3. Die Wiederkunft Jesu und die Folgen für die Schöpfung</a:t>
            </a:r>
          </a:p>
        </p:txBody>
      </p:sp>
      <p:sp>
        <p:nvSpPr>
          <p:cNvPr id="3" name="Inhaltsplatzhalter 2">
            <a:extLst>
              <a:ext uri="{FF2B5EF4-FFF2-40B4-BE49-F238E27FC236}">
                <a16:creationId xmlns:a16="http://schemas.microsoft.com/office/drawing/2014/main" xmlns="" id="{34A4A020-939F-E147-8674-AD3F5CDF8E6B}"/>
              </a:ext>
            </a:extLst>
          </p:cNvPr>
          <p:cNvSpPr>
            <a:spLocks noGrp="1"/>
          </p:cNvSpPr>
          <p:nvPr>
            <p:ph idx="1"/>
          </p:nvPr>
        </p:nvSpPr>
        <p:spPr>
          <a:xfrm>
            <a:off x="136634" y="803672"/>
            <a:ext cx="11900585" cy="5061100"/>
          </a:xfrm>
        </p:spPr>
        <p:txBody>
          <a:bodyPr/>
          <a:lstStyle/>
          <a:p>
            <a:pPr marL="457200" indent="-457200">
              <a:lnSpc>
                <a:spcPts val="4050"/>
              </a:lnSpc>
              <a:spcBef>
                <a:spcPts val="1903"/>
              </a:spcBef>
              <a:spcAft>
                <a:spcPts val="3000"/>
              </a:spcAft>
              <a:buFont typeface="Arial" panose="020B0604020202020204" pitchFamily="34" charset="0"/>
              <a:buChar char="•"/>
            </a:pPr>
            <a:r>
              <a:rPr lang="de-DE" sz="3400" dirty="0" err="1">
                <a:latin typeface="Times New Roman" panose="02020603050405020304" pitchFamily="18" charset="0"/>
                <a:cs typeface="Times New Roman" panose="02020603050405020304" pitchFamily="18" charset="0"/>
              </a:rPr>
              <a:t>Hebr</a:t>
            </a:r>
            <a:r>
              <a:rPr lang="de-DE" sz="3400" dirty="0">
                <a:latin typeface="Times New Roman" panose="02020603050405020304" pitchFamily="18" charset="0"/>
                <a:cs typeface="Times New Roman" panose="02020603050405020304" pitchFamily="18" charset="0"/>
              </a:rPr>
              <a:t> 4,9-11: „</a:t>
            </a:r>
            <a:r>
              <a:rPr lang="de-CH" sz="3400" dirty="0">
                <a:solidFill>
                  <a:srgbClr val="0070C0"/>
                </a:solidFill>
                <a:latin typeface="Times New Roman" panose="02020603050405020304" pitchFamily="18" charset="0"/>
                <a:cs typeface="Times New Roman" panose="02020603050405020304" pitchFamily="18" charset="0"/>
              </a:rPr>
              <a:t>Also bleibt noch eine Sabbatruhe dem Volk Gottes übrig.</a:t>
            </a:r>
            <a:r>
              <a:rPr lang="de-CH" sz="3400" dirty="0">
                <a:latin typeface="Times New Roman" panose="02020603050405020304" pitchFamily="18" charset="0"/>
                <a:cs typeface="Times New Roman" panose="02020603050405020304" pitchFamily="18" charset="0"/>
              </a:rPr>
              <a:t> Denn wer in seine Ruhe eingegangen ist, der ist auch zur Ruhe gelangt von seinen Werken, wie Gott von seinen eigenen. </a:t>
            </a:r>
            <a:r>
              <a:rPr lang="de-CH" sz="3400" dirty="0">
                <a:solidFill>
                  <a:srgbClr val="0070C0"/>
                </a:solidFill>
                <a:latin typeface="Times New Roman" panose="02020603050405020304" pitchFamily="18" charset="0"/>
                <a:cs typeface="Times New Roman" panose="02020603050405020304" pitchFamily="18" charset="0"/>
              </a:rPr>
              <a:t>Lasst uns nun eifrig sein, in jene Ruhe einzugehen</a:t>
            </a:r>
            <a:r>
              <a:rPr lang="de-CH" sz="3400" dirty="0">
                <a:latin typeface="Times New Roman" panose="02020603050405020304" pitchFamily="18" charset="0"/>
                <a:cs typeface="Times New Roman" panose="02020603050405020304" pitchFamily="18" charset="0"/>
              </a:rPr>
              <a:t>, damit nicht jemand nach demselben Beispiel des Ungehorsams falle.</a:t>
            </a:r>
            <a:r>
              <a:rPr lang="de-DE" sz="3400" dirty="0">
                <a:latin typeface="Times New Roman" panose="02020603050405020304" pitchFamily="18" charset="0"/>
                <a:cs typeface="Times New Roman" panose="02020603050405020304" pitchFamily="18" charset="0"/>
              </a:rPr>
              <a:t>“</a:t>
            </a:r>
          </a:p>
          <a:p>
            <a:pPr marL="457200" indent="-457200">
              <a:lnSpc>
                <a:spcPts val="4050"/>
              </a:lnSpc>
              <a:spcBef>
                <a:spcPts val="1903"/>
              </a:spcBef>
              <a:spcAft>
                <a:spcPts val="3000"/>
              </a:spcAft>
              <a:buFont typeface="Arial" panose="020B0604020202020204" pitchFamily="34" charset="0"/>
              <a:buChar char="•"/>
            </a:pPr>
            <a:r>
              <a:rPr lang="de-DE" sz="3400" dirty="0">
                <a:latin typeface="Times New Roman" panose="02020603050405020304" pitchFamily="18" charset="0"/>
                <a:cs typeface="Times New Roman" panose="02020603050405020304" pitchFamily="18" charset="0"/>
              </a:rPr>
              <a:t>Vgl. </a:t>
            </a:r>
            <a:r>
              <a:rPr lang="de-DE" sz="3400" dirty="0" err="1">
                <a:solidFill>
                  <a:srgbClr val="0070C0"/>
                </a:solidFill>
                <a:latin typeface="Times New Roman" panose="02020603050405020304" pitchFamily="18" charset="0"/>
                <a:cs typeface="Times New Roman" panose="02020603050405020304" pitchFamily="18" charset="0"/>
              </a:rPr>
              <a:t>Hebr</a:t>
            </a:r>
            <a:r>
              <a:rPr lang="de-DE" sz="3400" dirty="0">
                <a:solidFill>
                  <a:srgbClr val="0070C0"/>
                </a:solidFill>
                <a:latin typeface="Times New Roman" panose="02020603050405020304" pitchFamily="18" charset="0"/>
                <a:cs typeface="Times New Roman" panose="02020603050405020304" pitchFamily="18" charset="0"/>
              </a:rPr>
              <a:t> 2,5ff.</a:t>
            </a:r>
            <a:r>
              <a:rPr lang="de-DE" sz="3400" dirty="0">
                <a:latin typeface="Times New Roman" panose="02020603050405020304" pitchFamily="18" charset="0"/>
                <a:cs typeface="Times New Roman" panose="02020603050405020304" pitchFamily="18" charset="0"/>
              </a:rPr>
              <a:t>: </a:t>
            </a:r>
            <a:r>
              <a:rPr lang="de-DE" sz="3400" dirty="0">
                <a:solidFill>
                  <a:srgbClr val="0070C0"/>
                </a:solidFill>
                <a:latin typeface="Times New Roman" panose="02020603050405020304" pitchFamily="18" charset="0"/>
                <a:cs typeface="Times New Roman" panose="02020603050405020304" pitchFamily="18" charset="0"/>
              </a:rPr>
              <a:t>Die ganze zukünftige bewohnte Erde </a:t>
            </a:r>
            <a:r>
              <a:rPr lang="de-DE" sz="3400" dirty="0">
                <a:latin typeface="Times New Roman" panose="02020603050405020304" pitchFamily="18" charset="0"/>
                <a:cs typeface="Times New Roman" panose="02020603050405020304" pitchFamily="18" charset="0"/>
              </a:rPr>
              <a:t>(Ökumene) wird dem Sohn Gottes unterordnet, allerdings nicht die Neuschöpfung (vgl. 1. Kor 15,23-28 mit </a:t>
            </a:r>
            <a:r>
              <a:rPr lang="de-DE" sz="3400" dirty="0" err="1">
                <a:latin typeface="Times New Roman" panose="02020603050405020304" pitchFamily="18" charset="0"/>
                <a:cs typeface="Times New Roman" panose="02020603050405020304" pitchFamily="18" charset="0"/>
              </a:rPr>
              <a:t>Eph</a:t>
            </a:r>
            <a:r>
              <a:rPr lang="de-DE" sz="3400" dirty="0">
                <a:latin typeface="Times New Roman" panose="02020603050405020304" pitchFamily="18" charset="0"/>
                <a:cs typeface="Times New Roman" panose="02020603050405020304" pitchFamily="18" charset="0"/>
              </a:rPr>
              <a:t> 1,20-23).</a:t>
            </a:r>
          </a:p>
        </p:txBody>
      </p:sp>
    </p:spTree>
    <p:extLst>
      <p:ext uri="{BB962C8B-B14F-4D97-AF65-F5344CB8AC3E}">
        <p14:creationId xmlns:p14="http://schemas.microsoft.com/office/powerpoint/2010/main" val="4674545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E9CC5A7-A19C-6642-9422-409D170A5AB3}"/>
              </a:ext>
            </a:extLst>
          </p:cNvPr>
          <p:cNvSpPr>
            <a:spLocks noGrp="1"/>
          </p:cNvSpPr>
          <p:nvPr>
            <p:ph type="title"/>
          </p:nvPr>
        </p:nvSpPr>
        <p:spPr/>
        <p:txBody>
          <a:bodyPr/>
          <a:lstStyle/>
          <a:p>
            <a:r>
              <a:rPr lang="de-DE" sz="2800" dirty="0"/>
              <a:t>3. Die Wiederkunft Jesu und die Folgen für die Schöpfung</a:t>
            </a:r>
          </a:p>
        </p:txBody>
      </p:sp>
      <p:sp>
        <p:nvSpPr>
          <p:cNvPr id="3" name="Inhaltsplatzhalter 2">
            <a:extLst>
              <a:ext uri="{FF2B5EF4-FFF2-40B4-BE49-F238E27FC236}">
                <a16:creationId xmlns:a16="http://schemas.microsoft.com/office/drawing/2014/main" xmlns="" id="{D180E74E-CB75-D14F-B1DD-E01D53A24122}"/>
              </a:ext>
            </a:extLst>
          </p:cNvPr>
          <p:cNvSpPr>
            <a:spLocks noGrp="1"/>
          </p:cNvSpPr>
          <p:nvPr>
            <p:ph idx="1"/>
          </p:nvPr>
        </p:nvSpPr>
        <p:spPr>
          <a:xfrm>
            <a:off x="76200" y="778933"/>
            <a:ext cx="12115800" cy="5249334"/>
          </a:xfrm>
        </p:spPr>
        <p:txBody>
          <a:bodyPr/>
          <a:lstStyle/>
          <a:p>
            <a:pPr marL="457200" indent="-457200">
              <a:lnSpc>
                <a:spcPts val="3280"/>
              </a:lnSpc>
              <a:spcAft>
                <a:spcPts val="600"/>
              </a:spcAft>
              <a:buFont typeface="Arial" panose="020B0604020202020204" pitchFamily="34" charset="0"/>
              <a:buChar char="•"/>
            </a:pPr>
            <a:r>
              <a:rPr lang="de-DE" sz="2600" dirty="0" err="1">
                <a:latin typeface="Times New Roman" panose="02020603050405020304" pitchFamily="18" charset="0"/>
                <a:cs typeface="Times New Roman" panose="02020603050405020304" pitchFamily="18" charset="0"/>
              </a:rPr>
              <a:t>Jes</a:t>
            </a:r>
            <a:r>
              <a:rPr lang="de-DE" sz="2600" dirty="0">
                <a:latin typeface="Times New Roman" panose="02020603050405020304" pitchFamily="18" charset="0"/>
                <a:cs typeface="Times New Roman" panose="02020603050405020304" pitchFamily="18" charset="0"/>
              </a:rPr>
              <a:t> 11,5-10: „</a:t>
            </a:r>
            <a:r>
              <a:rPr lang="de-DE" sz="2600" dirty="0">
                <a:solidFill>
                  <a:srgbClr val="0070C0"/>
                </a:solidFill>
                <a:latin typeface="Times New Roman" panose="02020603050405020304" pitchFamily="18" charset="0"/>
                <a:cs typeface="Times New Roman" panose="02020603050405020304" pitchFamily="18" charset="0"/>
              </a:rPr>
              <a:t>Gerechtigkeit wird der Schurz seiner Hüften sein und die Treue der Schurz seiner Lenden. Und der Wolf wird beim Lamm weilen und der Leopard beim Böckchen lagern. Das Kalb und der </a:t>
            </a:r>
            <a:r>
              <a:rPr lang="de-DE" sz="2600" dirty="0" err="1">
                <a:solidFill>
                  <a:srgbClr val="0070C0"/>
                </a:solidFill>
                <a:latin typeface="Times New Roman" panose="02020603050405020304" pitchFamily="18" charset="0"/>
                <a:cs typeface="Times New Roman" panose="02020603050405020304" pitchFamily="18" charset="0"/>
              </a:rPr>
              <a:t>Junglöwe</a:t>
            </a:r>
            <a:r>
              <a:rPr lang="de-DE" sz="2600" dirty="0">
                <a:solidFill>
                  <a:srgbClr val="0070C0"/>
                </a:solidFill>
                <a:latin typeface="Times New Roman" panose="02020603050405020304" pitchFamily="18" charset="0"/>
                <a:cs typeface="Times New Roman" panose="02020603050405020304" pitchFamily="18" charset="0"/>
              </a:rPr>
              <a:t> und das Mastvieh werden zusammen sein, und ein kleiner Junge wird sie treiben. Kuh und Bärin werden [miteinander] wie-den, ihre Jungen werden zusammen lagern. Und der Löwe wird wie das Rind Stroh fressen. Und der Säugling wird an dem Loch der Viper spielen und das entwöhnte Kind nach der Höhle der Otter seine Hand ausstrecken. Man wird nichts Böses tun noch verderblich handeln auf meinem ganzen heiligen Berg </a:t>
            </a:r>
            <a:r>
              <a:rPr lang="de-DE" sz="2600" dirty="0">
                <a:solidFill>
                  <a:srgbClr val="0070C0"/>
                </a:solidFill>
                <a:latin typeface="Times New Roman" panose="02020603050405020304" pitchFamily="18" charset="0"/>
                <a:cs typeface="Times New Roman" panose="02020603050405020304" pitchFamily="18" charset="0"/>
                <a:sym typeface="Symbol" pitchFamily="2" charset="2"/>
              </a:rPr>
              <a:t></a:t>
            </a:r>
            <a:r>
              <a:rPr lang="de-DE" sz="2600" dirty="0">
                <a:solidFill>
                  <a:srgbClr val="0070C0"/>
                </a:solidFill>
                <a:latin typeface="Times New Roman" panose="02020603050405020304" pitchFamily="18" charset="0"/>
                <a:cs typeface="Times New Roman" panose="02020603050405020304" pitchFamily="18" charset="0"/>
              </a:rPr>
              <a:t>d. h. Zion bzw. </a:t>
            </a:r>
            <a:r>
              <a:rPr lang="de-DE" sz="2600" dirty="0" err="1">
                <a:solidFill>
                  <a:srgbClr val="0070C0"/>
                </a:solidFill>
                <a:latin typeface="Times New Roman" panose="02020603050405020304" pitchFamily="18" charset="0"/>
                <a:cs typeface="Times New Roman" panose="02020603050405020304" pitchFamily="18" charset="0"/>
              </a:rPr>
              <a:t>Jerusa-lem</a:t>
            </a:r>
            <a:r>
              <a:rPr lang="de-DE" sz="2600" dirty="0">
                <a:solidFill>
                  <a:srgbClr val="0070C0"/>
                </a:solidFill>
                <a:latin typeface="Times New Roman" panose="02020603050405020304" pitchFamily="18" charset="0"/>
                <a:cs typeface="Times New Roman" panose="02020603050405020304" pitchFamily="18" charset="0"/>
                <a:sym typeface="Symbol" pitchFamily="2" charset="2"/>
              </a:rPr>
              <a:t></a:t>
            </a:r>
            <a:r>
              <a:rPr lang="de-DE" sz="2600" dirty="0">
                <a:solidFill>
                  <a:srgbClr val="0070C0"/>
                </a:solidFill>
                <a:latin typeface="Times New Roman" panose="02020603050405020304" pitchFamily="18" charset="0"/>
                <a:cs typeface="Times New Roman" panose="02020603050405020304" pitchFamily="18" charset="0"/>
              </a:rPr>
              <a:t>. </a:t>
            </a:r>
            <a:r>
              <a:rPr lang="de-DE" sz="2600" dirty="0">
                <a:latin typeface="Times New Roman" panose="02020603050405020304" pitchFamily="18" charset="0"/>
                <a:cs typeface="Times New Roman" panose="02020603050405020304" pitchFamily="18" charset="0"/>
              </a:rPr>
              <a:t>Denn das Land wird voll von der Erkenntnis Jahwes sein, wie von Wassern, die das Meer bedecken </a:t>
            </a:r>
            <a:r>
              <a:rPr lang="de-DE" sz="2600" dirty="0">
                <a:latin typeface="Times New Roman" panose="02020603050405020304" pitchFamily="18" charset="0"/>
                <a:cs typeface="Times New Roman" panose="02020603050405020304" pitchFamily="18" charset="0"/>
                <a:sym typeface="Symbol" pitchFamily="2" charset="2"/>
              </a:rPr>
              <a:t></a:t>
            </a:r>
            <a:r>
              <a:rPr lang="de-DE" sz="2600" dirty="0">
                <a:latin typeface="Times New Roman" panose="02020603050405020304" pitchFamily="18" charset="0"/>
                <a:cs typeface="Times New Roman" panose="02020603050405020304" pitchFamily="18" charset="0"/>
              </a:rPr>
              <a:t>vgl. Hab 2,14]. Und an jenem Tag wird es geschehen: </a:t>
            </a:r>
            <a:r>
              <a:rPr lang="de-DE" sz="2600" dirty="0">
                <a:solidFill>
                  <a:srgbClr val="0070C0"/>
                </a:solidFill>
                <a:latin typeface="Times New Roman" panose="02020603050405020304" pitchFamily="18" charset="0"/>
                <a:cs typeface="Times New Roman" panose="02020603050405020304" pitchFamily="18" charset="0"/>
              </a:rPr>
              <a:t>Der Wurzelspross </a:t>
            </a:r>
            <a:r>
              <a:rPr lang="de-DE" sz="2600" dirty="0" err="1">
                <a:solidFill>
                  <a:srgbClr val="0070C0"/>
                </a:solidFill>
                <a:latin typeface="Times New Roman" panose="02020603050405020304" pitchFamily="18" charset="0"/>
                <a:cs typeface="Times New Roman" panose="02020603050405020304" pitchFamily="18" charset="0"/>
              </a:rPr>
              <a:t>Isaïs</a:t>
            </a:r>
            <a:r>
              <a:rPr lang="de-DE" sz="2600" dirty="0">
                <a:solidFill>
                  <a:srgbClr val="0070C0"/>
                </a:solidFill>
                <a:latin typeface="Times New Roman" panose="02020603050405020304" pitchFamily="18" charset="0"/>
                <a:cs typeface="Times New Roman" panose="02020603050405020304" pitchFamily="18" charset="0"/>
              </a:rPr>
              <a:t>, der als Feldzeichen der Völker dasteht, nach ihm werden die Nationen fragen; und seine Ruhestätte wird Herrlichkeit sein</a:t>
            </a:r>
            <a:r>
              <a:rPr lang="de-DE" sz="2600" dirty="0">
                <a:latin typeface="Times New Roman" panose="02020603050405020304" pitchFamily="18" charset="0"/>
                <a:cs typeface="Times New Roman" panose="02020603050405020304" pitchFamily="18" charset="0"/>
              </a:rPr>
              <a:t>.“</a:t>
            </a:r>
            <a:r>
              <a:rPr lang="de-CH" sz="2600" dirty="0">
                <a:latin typeface="Times New Roman" panose="02020603050405020304" pitchFamily="18" charset="0"/>
                <a:cs typeface="Times New Roman" panose="02020603050405020304" pitchFamily="18" charset="0"/>
              </a:rPr>
              <a:t> </a:t>
            </a:r>
            <a:endParaRPr lang="de-DE"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58947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69AE9D5-AEE9-FC48-A857-B74E0C2D7000}"/>
              </a:ext>
            </a:extLst>
          </p:cNvPr>
          <p:cNvSpPr>
            <a:spLocks noGrp="1"/>
          </p:cNvSpPr>
          <p:nvPr>
            <p:ph type="title"/>
          </p:nvPr>
        </p:nvSpPr>
        <p:spPr/>
        <p:txBody>
          <a:bodyPr/>
          <a:lstStyle/>
          <a:p>
            <a:r>
              <a:rPr lang="de-DE" sz="2800" dirty="0"/>
              <a:t>3. Die Wiederkunft Jesu und die Folgen für die Schöpfung</a:t>
            </a:r>
          </a:p>
        </p:txBody>
      </p:sp>
      <p:sp>
        <p:nvSpPr>
          <p:cNvPr id="3" name="Inhaltsplatzhalter 2">
            <a:extLst>
              <a:ext uri="{FF2B5EF4-FFF2-40B4-BE49-F238E27FC236}">
                <a16:creationId xmlns:a16="http://schemas.microsoft.com/office/drawing/2014/main" xmlns="" id="{F0688F4F-A247-D241-B645-E257507FD9D0}"/>
              </a:ext>
            </a:extLst>
          </p:cNvPr>
          <p:cNvSpPr>
            <a:spLocks noGrp="1"/>
          </p:cNvSpPr>
          <p:nvPr>
            <p:ph idx="1"/>
          </p:nvPr>
        </p:nvSpPr>
        <p:spPr>
          <a:xfrm>
            <a:off x="83890" y="805342"/>
            <a:ext cx="11953329" cy="4936447"/>
          </a:xfrm>
        </p:spPr>
        <p:txBody>
          <a:bodyPr/>
          <a:lstStyle/>
          <a:p>
            <a:pPr marL="457200" indent="-457200">
              <a:lnSpc>
                <a:spcPts val="3650"/>
              </a:lnSpc>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Jes</a:t>
            </a:r>
            <a:r>
              <a:rPr lang="de-DE" sz="2800" dirty="0">
                <a:latin typeface="Times New Roman" panose="02020603050405020304" pitchFamily="18" charset="0"/>
                <a:cs typeface="Times New Roman" panose="02020603050405020304" pitchFamily="18" charset="0"/>
              </a:rPr>
              <a:t> 65,19f.25: „‚</a:t>
            </a:r>
            <a:r>
              <a:rPr lang="de-DE" sz="2800" dirty="0">
                <a:solidFill>
                  <a:srgbClr val="0070C0"/>
                </a:solidFill>
                <a:latin typeface="Times New Roman" panose="02020603050405020304" pitchFamily="18" charset="0"/>
                <a:cs typeface="Times New Roman" panose="02020603050405020304" pitchFamily="18" charset="0"/>
              </a:rPr>
              <a:t>Und ich werde über Jerusalem frohlocken und mich über mein Volk freuen. </a:t>
            </a:r>
            <a:r>
              <a:rPr lang="de-DE" sz="2800" dirty="0">
                <a:latin typeface="Times New Roman" panose="02020603050405020304" pitchFamily="18" charset="0"/>
                <a:cs typeface="Times New Roman" panose="02020603050405020304" pitchFamily="18" charset="0"/>
              </a:rPr>
              <a:t>Und die Stimme des Weinens und die Stimme des Wehgeschreis wird darin nicht mehr gehört werden. Und es wird dort keinen Säugling mehr geben, [der nur wenige] Tage [alt wird,] und keinen Greis, der seine Tage nicht erfüllte </a:t>
            </a:r>
            <a:r>
              <a:rPr lang="de-DE" sz="2800" dirty="0">
                <a:latin typeface="Times New Roman" panose="02020603050405020304" pitchFamily="18" charset="0"/>
                <a:cs typeface="Times New Roman" panose="02020603050405020304" pitchFamily="18" charset="0"/>
                <a:sym typeface="Symbol" pitchFamily="2" charset="2"/>
              </a:rPr>
              <a:t></a:t>
            </a:r>
            <a:r>
              <a:rPr lang="de-DE" sz="2800" dirty="0">
                <a:latin typeface="Times New Roman" panose="02020603050405020304" pitchFamily="18" charset="0"/>
                <a:cs typeface="Times New Roman" panose="02020603050405020304" pitchFamily="18" charset="0"/>
              </a:rPr>
              <a:t>vgl. </a:t>
            </a:r>
            <a:r>
              <a:rPr lang="de-DE" sz="2800" dirty="0" err="1">
                <a:latin typeface="Times New Roman" panose="02020603050405020304" pitchFamily="18" charset="0"/>
                <a:cs typeface="Times New Roman" panose="02020603050405020304" pitchFamily="18" charset="0"/>
              </a:rPr>
              <a:t>Sach</a:t>
            </a:r>
            <a:r>
              <a:rPr lang="de-DE" sz="2800" dirty="0">
                <a:latin typeface="Times New Roman" panose="02020603050405020304" pitchFamily="18" charset="0"/>
                <a:cs typeface="Times New Roman" panose="02020603050405020304" pitchFamily="18" charset="0"/>
              </a:rPr>
              <a:t> 8,4f.</a:t>
            </a:r>
            <a:r>
              <a:rPr lang="de-DE" sz="2800" dirty="0">
                <a:latin typeface="Times New Roman" panose="02020603050405020304" pitchFamily="18" charset="0"/>
                <a:cs typeface="Times New Roman" panose="02020603050405020304" pitchFamily="18" charset="0"/>
                <a:sym typeface="Symbol" pitchFamily="2" charset="2"/>
              </a:rPr>
              <a:t></a:t>
            </a:r>
            <a:r>
              <a:rPr lang="de-DE" sz="2800" dirty="0">
                <a:latin typeface="Times New Roman" panose="02020603050405020304" pitchFamily="18" charset="0"/>
                <a:cs typeface="Times New Roman" panose="02020603050405020304" pitchFamily="18" charset="0"/>
              </a:rPr>
              <a:t>. </a:t>
            </a:r>
            <a:r>
              <a:rPr lang="de-DE" sz="2800" dirty="0">
                <a:solidFill>
                  <a:srgbClr val="0070C0"/>
                </a:solidFill>
                <a:latin typeface="Times New Roman" panose="02020603050405020304" pitchFamily="18" charset="0"/>
                <a:cs typeface="Times New Roman" panose="02020603050405020304" pitchFamily="18" charset="0"/>
              </a:rPr>
              <a:t>Denn der Jüngste wird im Alter von 100 Jahren sterben, und wer das Alter von 100 Jahren nicht erreicht, wird als verflucht gelten </a:t>
            </a:r>
            <a:r>
              <a:rPr lang="de-DE" sz="2800" dirty="0">
                <a:latin typeface="Times New Roman" panose="02020603050405020304" pitchFamily="18" charset="0"/>
                <a:cs typeface="Times New Roman" panose="02020603050405020304" pitchFamily="18" charset="0"/>
              </a:rPr>
              <a:t>… </a:t>
            </a:r>
            <a:r>
              <a:rPr lang="de-DE" sz="2800" dirty="0">
                <a:solidFill>
                  <a:srgbClr val="0070C0"/>
                </a:solidFill>
                <a:latin typeface="Times New Roman" panose="02020603050405020304" pitchFamily="18" charset="0"/>
                <a:cs typeface="Times New Roman" panose="02020603050405020304" pitchFamily="18" charset="0"/>
              </a:rPr>
              <a:t>Wolf und Lamm werden zusammen weiden; und der Löwe wird Stroh fressen wie das Rind; und die Schlange: Staub wird ihre Nahrung sein</a:t>
            </a:r>
            <a:r>
              <a:rPr lang="de-DE" sz="2800" dirty="0">
                <a:latin typeface="Times New Roman" panose="02020603050405020304" pitchFamily="18" charset="0"/>
                <a:cs typeface="Times New Roman" panose="02020603050405020304" pitchFamily="18" charset="0"/>
              </a:rPr>
              <a:t>. </a:t>
            </a:r>
            <a:r>
              <a:rPr lang="de-DE" sz="2800" dirty="0">
                <a:solidFill>
                  <a:srgbClr val="0070C0"/>
                </a:solidFill>
                <a:latin typeface="Times New Roman" panose="02020603050405020304" pitchFamily="18" charset="0"/>
                <a:cs typeface="Times New Roman" panose="02020603050405020304" pitchFamily="18" charset="0"/>
              </a:rPr>
              <a:t>Man wird nichts Böses und nichts Schlechtes tun auf meinem ganzen heiligen Berg</a:t>
            </a:r>
            <a:r>
              <a:rPr lang="de-DE" sz="2800" dirty="0">
                <a:latin typeface="Times New Roman" panose="02020603050405020304" pitchFamily="18" charset="0"/>
                <a:cs typeface="Times New Roman" panose="02020603050405020304" pitchFamily="18" charset="0"/>
              </a:rPr>
              <a:t>‘, spricht Jahwe.“</a:t>
            </a:r>
          </a:p>
        </p:txBody>
      </p:sp>
    </p:spTree>
    <p:extLst>
      <p:ext uri="{BB962C8B-B14F-4D97-AF65-F5344CB8AC3E}">
        <p14:creationId xmlns:p14="http://schemas.microsoft.com/office/powerpoint/2010/main" val="8882820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0F26E13-8468-1D4B-9BF5-CAF098DCCE98}"/>
              </a:ext>
            </a:extLst>
          </p:cNvPr>
          <p:cNvSpPr>
            <a:spLocks noGrp="1"/>
          </p:cNvSpPr>
          <p:nvPr>
            <p:ph type="title"/>
          </p:nvPr>
        </p:nvSpPr>
        <p:spPr/>
        <p:txBody>
          <a:bodyPr/>
          <a:lstStyle/>
          <a:p>
            <a:r>
              <a:rPr lang="de-DE" sz="2800" dirty="0"/>
              <a:t>3. Die Wiederkunft Jesu und die Folgen für die Schöpfung</a:t>
            </a:r>
          </a:p>
        </p:txBody>
      </p:sp>
      <p:sp>
        <p:nvSpPr>
          <p:cNvPr id="3" name="Inhaltsplatzhalter 2">
            <a:extLst>
              <a:ext uri="{FF2B5EF4-FFF2-40B4-BE49-F238E27FC236}">
                <a16:creationId xmlns:a16="http://schemas.microsoft.com/office/drawing/2014/main" xmlns="" id="{52362928-6688-CE4A-8E3D-957FE81D3B24}"/>
              </a:ext>
            </a:extLst>
          </p:cNvPr>
          <p:cNvSpPr>
            <a:spLocks noGrp="1"/>
          </p:cNvSpPr>
          <p:nvPr>
            <p:ph idx="1"/>
          </p:nvPr>
        </p:nvSpPr>
        <p:spPr>
          <a:xfrm>
            <a:off x="147145" y="798786"/>
            <a:ext cx="11890074" cy="4943003"/>
          </a:xfrm>
        </p:spPr>
        <p:txBody>
          <a:bodyPr/>
          <a:lstStyle/>
          <a:p>
            <a:pPr marL="457200" indent="-457200">
              <a:lnSpc>
                <a:spcPts val="3560"/>
              </a:lnSpc>
              <a:spcAft>
                <a:spcPts val="12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Sach</a:t>
            </a:r>
            <a:r>
              <a:rPr lang="de-DE" sz="2800" dirty="0">
                <a:latin typeface="Times New Roman" panose="02020603050405020304" pitchFamily="18" charset="0"/>
                <a:cs typeface="Times New Roman" panose="02020603050405020304" pitchFamily="18" charset="0"/>
              </a:rPr>
              <a:t> 2,14-16: „‚Juble und freue dich, Tochter Zion! </a:t>
            </a:r>
            <a:r>
              <a:rPr lang="de-DE" sz="2800" dirty="0">
                <a:solidFill>
                  <a:srgbClr val="0070C0"/>
                </a:solidFill>
                <a:latin typeface="Times New Roman" panose="02020603050405020304" pitchFamily="18" charset="0"/>
                <a:cs typeface="Times New Roman" panose="02020603050405020304" pitchFamily="18" charset="0"/>
              </a:rPr>
              <a:t>Denn siehe, ich komme und werde in deiner Mitte wohnen</a:t>
            </a:r>
            <a:r>
              <a:rPr lang="de-DE" sz="2800" dirty="0">
                <a:latin typeface="Times New Roman" panose="02020603050405020304" pitchFamily="18" charset="0"/>
                <a:cs typeface="Times New Roman" panose="02020603050405020304" pitchFamily="18" charset="0"/>
              </a:rPr>
              <a:t>‘, spricht Jahwe. Und an jenem Tag werden sich viele Nationen Jahwe anschließen. ‚</a:t>
            </a:r>
            <a:r>
              <a:rPr lang="de-DE" sz="2800" dirty="0">
                <a:solidFill>
                  <a:srgbClr val="0070C0"/>
                </a:solidFill>
                <a:latin typeface="Times New Roman" panose="02020603050405020304" pitchFamily="18" charset="0"/>
                <a:cs typeface="Times New Roman" panose="02020603050405020304" pitchFamily="18" charset="0"/>
              </a:rPr>
              <a:t>So werden sie mein Volk sein. Und ich werde in deiner Mitte wohnen, und du wirst erkennen, dass Jahwe der Heerscharen mich zu dir gesandt hat</a:t>
            </a:r>
            <a:r>
              <a:rPr lang="de-DE" sz="2800" dirty="0">
                <a:latin typeface="Times New Roman" panose="02020603050405020304" pitchFamily="18" charset="0"/>
                <a:cs typeface="Times New Roman" panose="02020603050405020304" pitchFamily="18" charset="0"/>
              </a:rPr>
              <a:t>.‘ </a:t>
            </a:r>
            <a:r>
              <a:rPr lang="de-DE" sz="2800" dirty="0">
                <a:solidFill>
                  <a:srgbClr val="0070C0"/>
                </a:solidFill>
                <a:latin typeface="Times New Roman" panose="02020603050405020304" pitchFamily="18" charset="0"/>
                <a:cs typeface="Times New Roman" panose="02020603050405020304" pitchFamily="18" charset="0"/>
              </a:rPr>
              <a:t>Und Jahwe wird </a:t>
            </a:r>
            <a:r>
              <a:rPr lang="de-DE" sz="2800" dirty="0" err="1">
                <a:solidFill>
                  <a:srgbClr val="0070C0"/>
                </a:solidFill>
                <a:latin typeface="Times New Roman" panose="02020603050405020304" pitchFamily="18" charset="0"/>
                <a:cs typeface="Times New Roman" panose="02020603050405020304" pitchFamily="18" charset="0"/>
              </a:rPr>
              <a:t>Juda</a:t>
            </a:r>
            <a:r>
              <a:rPr lang="de-DE" sz="2800" dirty="0">
                <a:solidFill>
                  <a:srgbClr val="0070C0"/>
                </a:solidFill>
                <a:latin typeface="Times New Roman" panose="02020603050405020304" pitchFamily="18" charset="0"/>
                <a:cs typeface="Times New Roman" panose="02020603050405020304" pitchFamily="18" charset="0"/>
              </a:rPr>
              <a:t> im heiligen Land als sein Erbteil besitzen und wird Jerusalem aufs neue erwählen</a:t>
            </a:r>
            <a:r>
              <a:rPr lang="de-DE" sz="2800" dirty="0">
                <a:latin typeface="Times New Roman" panose="02020603050405020304" pitchFamily="18" charset="0"/>
                <a:cs typeface="Times New Roman" panose="02020603050405020304" pitchFamily="18" charset="0"/>
              </a:rPr>
              <a:t>.“</a:t>
            </a:r>
          </a:p>
          <a:p>
            <a:pPr marL="457200" indent="-457200">
              <a:lnSpc>
                <a:spcPts val="3560"/>
              </a:lnSpc>
              <a:spcAft>
                <a:spcPts val="12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Sach</a:t>
            </a:r>
            <a:r>
              <a:rPr lang="de-DE" sz="2800" dirty="0">
                <a:latin typeface="Times New Roman" panose="02020603050405020304" pitchFamily="18" charset="0"/>
                <a:cs typeface="Times New Roman" panose="02020603050405020304" pitchFamily="18" charset="0"/>
              </a:rPr>
              <a:t> 8,4f.: „</a:t>
            </a:r>
            <a:r>
              <a:rPr lang="de-CH" sz="2800" dirty="0">
                <a:latin typeface="Times New Roman" panose="02020603050405020304" pitchFamily="18" charset="0"/>
                <a:cs typeface="Times New Roman" panose="02020603050405020304" pitchFamily="18" charset="0"/>
              </a:rPr>
              <a:t>So spricht Jahwe der Heerscharen: </a:t>
            </a:r>
            <a:r>
              <a:rPr lang="de-DE" sz="2800" dirty="0">
                <a:latin typeface="Times New Roman" panose="02020603050405020304" pitchFamily="18" charset="0"/>
                <a:cs typeface="Times New Roman" panose="02020603050405020304" pitchFamily="18" charset="0"/>
              </a:rPr>
              <a:t>‚</a:t>
            </a:r>
            <a:r>
              <a:rPr lang="de-CH" sz="2800" dirty="0">
                <a:latin typeface="Times New Roman" panose="02020603050405020304" pitchFamily="18" charset="0"/>
                <a:cs typeface="Times New Roman" panose="02020603050405020304" pitchFamily="18" charset="0"/>
              </a:rPr>
              <a:t>Noch werden Greise und Greisinnen auf den Plätzen von Jerusalem sitzen, jeder seinen Stab in seiner Hand wegen der Fülle der Tage. Und die Plätze der Stadt werden voll von Jungen und Mädchen sein, die auf ihren Plätzen spielen.</a:t>
            </a:r>
            <a:r>
              <a:rPr lang="de-DE"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7712804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D95C2E-E51E-F947-A905-90062AFC3568}"/>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xmlns="" id="{B88242C2-54E5-C548-9145-7AADDC51D0CE}"/>
              </a:ext>
            </a:extLst>
          </p:cNvPr>
          <p:cNvSpPr>
            <a:spLocks noGrp="1"/>
          </p:cNvSpPr>
          <p:nvPr>
            <p:ph idx="1"/>
          </p:nvPr>
        </p:nvSpPr>
        <p:spPr/>
        <p:txBody>
          <a:bodyPr/>
          <a:lstStyle/>
          <a:p>
            <a:pPr marL="514350" indent="-514350">
              <a:buAutoNum type="arabicPeriod"/>
            </a:pPr>
            <a:endParaRPr lang="de-DE" dirty="0"/>
          </a:p>
          <a:p>
            <a:pPr marL="514350" indent="-514350">
              <a:buAutoNum type="arabicPeriod"/>
            </a:pPr>
            <a:endParaRPr lang="de-DE" dirty="0"/>
          </a:p>
          <a:p>
            <a:pPr marL="514350" indent="-514350">
              <a:buAutoNum type="arabicPeriod"/>
            </a:pPr>
            <a:endParaRPr lang="de-DE" dirty="0"/>
          </a:p>
          <a:p>
            <a:pPr marL="0" indent="0" algn="ctr"/>
            <a:r>
              <a:rPr lang="de-DE" dirty="0"/>
              <a:t>4. Die Neuschöpfung und das Neue Jerusalem</a:t>
            </a:r>
          </a:p>
        </p:txBody>
      </p:sp>
    </p:spTree>
    <p:extLst>
      <p:ext uri="{BB962C8B-B14F-4D97-AF65-F5344CB8AC3E}">
        <p14:creationId xmlns:p14="http://schemas.microsoft.com/office/powerpoint/2010/main" val="319424906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BC61CB5-9615-7743-BDAA-874D8CCCDFAE}"/>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5915A2D2-EC51-114D-A5C5-DF5DB8813994}"/>
              </a:ext>
            </a:extLst>
          </p:cNvPr>
          <p:cNvSpPr>
            <a:spLocks noGrp="1"/>
          </p:cNvSpPr>
          <p:nvPr>
            <p:ph idx="1"/>
          </p:nvPr>
        </p:nvSpPr>
        <p:spPr>
          <a:xfrm>
            <a:off x="0" y="725214"/>
            <a:ext cx="12037219" cy="5277653"/>
          </a:xfrm>
        </p:spPr>
        <p:txBody>
          <a:bodyPr/>
          <a:lstStyle/>
          <a:p>
            <a:pPr marL="457200" indent="-457200">
              <a:lnSpc>
                <a:spcPts val="3520"/>
              </a:lnSpc>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Offb</a:t>
            </a:r>
            <a:r>
              <a:rPr lang="de-DE" sz="2800" dirty="0">
                <a:latin typeface="Times New Roman" panose="02020603050405020304" pitchFamily="18" charset="0"/>
                <a:cs typeface="Times New Roman" panose="02020603050405020304" pitchFamily="18" charset="0"/>
              </a:rPr>
              <a:t> 21,1-5: „</a:t>
            </a:r>
            <a:r>
              <a:rPr lang="de-DE" sz="2800" dirty="0">
                <a:solidFill>
                  <a:srgbClr val="0070C0"/>
                </a:solidFill>
                <a:latin typeface="Times New Roman" panose="02020603050405020304" pitchFamily="18" charset="0"/>
                <a:cs typeface="Times New Roman" panose="02020603050405020304" pitchFamily="18" charset="0"/>
              </a:rPr>
              <a:t>Und ich sah einen neuen Himmel und eine neue Erde</a:t>
            </a:r>
            <a:r>
              <a:rPr lang="de-DE" sz="2800" dirty="0">
                <a:latin typeface="Times New Roman" panose="02020603050405020304" pitchFamily="18" charset="0"/>
                <a:cs typeface="Times New Roman" panose="02020603050405020304" pitchFamily="18" charset="0"/>
              </a:rPr>
              <a:t>; denn der erste Himmel und die erste Erde waren vergangen, und das Meer ist nicht mehr. </a:t>
            </a:r>
            <a:r>
              <a:rPr lang="de-DE" sz="2800" dirty="0">
                <a:solidFill>
                  <a:srgbClr val="0070C0"/>
                </a:solidFill>
                <a:latin typeface="Times New Roman" panose="02020603050405020304" pitchFamily="18" charset="0"/>
                <a:cs typeface="Times New Roman" panose="02020603050405020304" pitchFamily="18" charset="0"/>
              </a:rPr>
              <a:t>Und ich sah die heilige Stadt, das neue Jerusalem, aus dem Himmel von Gott herabkommen, bereitet wie eine für ihren Mann geschmückte Braut</a:t>
            </a:r>
            <a:r>
              <a:rPr lang="de-DE" sz="2800" dirty="0">
                <a:latin typeface="Times New Roman" panose="02020603050405020304" pitchFamily="18" charset="0"/>
                <a:cs typeface="Times New Roman" panose="02020603050405020304" pitchFamily="18" charset="0"/>
              </a:rPr>
              <a:t>. Und ich hörte eine laute Stimme vom Thron her sagen: ‚</a:t>
            </a:r>
            <a:r>
              <a:rPr lang="de-DE" sz="2800" dirty="0">
                <a:solidFill>
                  <a:srgbClr val="0070C0"/>
                </a:solidFill>
                <a:latin typeface="Times New Roman" panose="02020603050405020304" pitchFamily="18" charset="0"/>
                <a:cs typeface="Times New Roman" panose="02020603050405020304" pitchFamily="18" charset="0"/>
              </a:rPr>
              <a:t>Siehe, das Zelt Gottes bei den Menschen! </a:t>
            </a:r>
            <a:r>
              <a:rPr lang="de-DE" sz="2800" dirty="0">
                <a:latin typeface="Times New Roman" panose="02020603050405020304" pitchFamily="18" charset="0"/>
                <a:cs typeface="Times New Roman" panose="02020603050405020304" pitchFamily="18" charset="0"/>
              </a:rPr>
              <a:t>Und er wird bei ihnen wohnen, und sie werden sein Volk sein, und Gott selbst wird bei ihnen sein. </a:t>
            </a:r>
            <a:r>
              <a:rPr lang="de-DE" sz="2800" dirty="0">
                <a:solidFill>
                  <a:srgbClr val="0070C0"/>
                </a:solidFill>
                <a:latin typeface="Times New Roman" panose="02020603050405020304" pitchFamily="18" charset="0"/>
                <a:cs typeface="Times New Roman" panose="02020603050405020304" pitchFamily="18" charset="0"/>
              </a:rPr>
              <a:t>Und er wird jede Träne von ihren Augen </a:t>
            </a:r>
            <a:r>
              <a:rPr lang="de-DE" sz="2800" dirty="0" err="1">
                <a:solidFill>
                  <a:srgbClr val="0070C0"/>
                </a:solidFill>
                <a:latin typeface="Times New Roman" panose="02020603050405020304" pitchFamily="18" charset="0"/>
                <a:cs typeface="Times New Roman" panose="02020603050405020304" pitchFamily="18" charset="0"/>
              </a:rPr>
              <a:t>abwi-schen</a:t>
            </a:r>
            <a:r>
              <a:rPr lang="de-DE" sz="2800" dirty="0">
                <a:solidFill>
                  <a:srgbClr val="0070C0"/>
                </a:solidFill>
                <a:latin typeface="Times New Roman" panose="02020603050405020304" pitchFamily="18" charset="0"/>
                <a:cs typeface="Times New Roman" panose="02020603050405020304" pitchFamily="18" charset="0"/>
              </a:rPr>
              <a:t>, und der Tod wird nicht mehr sein, noch Trauer, noch Geschrei, noch Schmerz wird mehr sein</a:t>
            </a:r>
            <a:r>
              <a:rPr lang="de-DE" sz="2800" dirty="0">
                <a:latin typeface="Times New Roman" panose="02020603050405020304" pitchFamily="18" charset="0"/>
                <a:cs typeface="Times New Roman" panose="02020603050405020304" pitchFamily="18" charset="0"/>
              </a:rPr>
              <a:t>; denn das Erste ist vergangen.‘ Und der, welcher auf dem Thron saß, sprach: ‚</a:t>
            </a:r>
            <a:r>
              <a:rPr lang="de-DE" sz="2800" dirty="0">
                <a:solidFill>
                  <a:srgbClr val="0070C0"/>
                </a:solidFill>
                <a:latin typeface="Times New Roman" panose="02020603050405020304" pitchFamily="18" charset="0"/>
                <a:cs typeface="Times New Roman" panose="02020603050405020304" pitchFamily="18" charset="0"/>
              </a:rPr>
              <a:t>Siehe, ich mache alles neu</a:t>
            </a:r>
            <a:r>
              <a:rPr lang="de-DE" sz="2800" dirty="0">
                <a:latin typeface="Times New Roman" panose="02020603050405020304" pitchFamily="18" charset="0"/>
                <a:cs typeface="Times New Roman" panose="02020603050405020304" pitchFamily="18" charset="0"/>
              </a:rPr>
              <a:t>.‘ Und er spricht: ‚Schreibe, denn diese Worte sind gewiss und wahrhaftig.‘“</a:t>
            </a:r>
          </a:p>
        </p:txBody>
      </p:sp>
    </p:spTree>
    <p:extLst>
      <p:ext uri="{BB962C8B-B14F-4D97-AF65-F5344CB8AC3E}">
        <p14:creationId xmlns:p14="http://schemas.microsoft.com/office/powerpoint/2010/main" val="356952124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74290A-AE33-BC4B-A814-54CB386A9E31}"/>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E56516DF-4121-8E41-B3AE-B5B69B0FBC9D}"/>
              </a:ext>
            </a:extLst>
          </p:cNvPr>
          <p:cNvSpPr>
            <a:spLocks noGrp="1"/>
          </p:cNvSpPr>
          <p:nvPr>
            <p:ph idx="1"/>
          </p:nvPr>
        </p:nvSpPr>
        <p:spPr>
          <a:xfrm>
            <a:off x="110067" y="812800"/>
            <a:ext cx="11927152" cy="4928989"/>
          </a:xfrm>
        </p:spPr>
        <p:txBody>
          <a:bodyPr/>
          <a:lstStyle/>
          <a:p>
            <a:pPr marL="457200" indent="-457200">
              <a:lnSpc>
                <a:spcPts val="3460"/>
              </a:lnSpc>
              <a:spcBef>
                <a:spcPts val="1903"/>
              </a:spcBef>
              <a:spcAft>
                <a:spcPts val="18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Jes</a:t>
            </a:r>
            <a:r>
              <a:rPr lang="de-DE" sz="3200" dirty="0">
                <a:latin typeface="Times New Roman" panose="02020603050405020304" pitchFamily="18" charset="0"/>
                <a:cs typeface="Times New Roman" panose="02020603050405020304" pitchFamily="18" charset="0"/>
              </a:rPr>
              <a:t> 65,17: „Denn siehe, </a:t>
            </a:r>
            <a:r>
              <a:rPr lang="de-DE" sz="3200" dirty="0">
                <a:solidFill>
                  <a:srgbClr val="0070C0"/>
                </a:solidFill>
                <a:latin typeface="Times New Roman" panose="02020603050405020304" pitchFamily="18" charset="0"/>
                <a:cs typeface="Times New Roman" panose="02020603050405020304" pitchFamily="18" charset="0"/>
              </a:rPr>
              <a:t>ich schaffe einen neuen Himmel und eine neue Erde</a:t>
            </a:r>
            <a:r>
              <a:rPr lang="de-DE" sz="3200" dirty="0">
                <a:latin typeface="Times New Roman" panose="02020603050405020304" pitchFamily="18" charset="0"/>
                <a:cs typeface="Times New Roman" panose="02020603050405020304" pitchFamily="18" charset="0"/>
              </a:rPr>
              <a:t>. Und an das Frühere wird man nicht mehr denken, und es wird nicht mehr in den Sinn kommen.“</a:t>
            </a:r>
          </a:p>
          <a:p>
            <a:pPr marL="457200" indent="-457200">
              <a:lnSpc>
                <a:spcPts val="3460"/>
              </a:lnSpc>
              <a:spcBef>
                <a:spcPts val="1903"/>
              </a:spcBef>
              <a:spcAft>
                <a:spcPts val="18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Jes</a:t>
            </a:r>
            <a:r>
              <a:rPr lang="de-DE" sz="3200" dirty="0">
                <a:latin typeface="Times New Roman" panose="02020603050405020304" pitchFamily="18" charset="0"/>
                <a:cs typeface="Times New Roman" panose="02020603050405020304" pitchFamily="18" charset="0"/>
              </a:rPr>
              <a:t> 66,22: „‚</a:t>
            </a:r>
            <a:r>
              <a:rPr lang="de-DE" sz="3200" dirty="0">
                <a:solidFill>
                  <a:srgbClr val="0070C0"/>
                </a:solidFill>
                <a:latin typeface="Times New Roman" panose="02020603050405020304" pitchFamily="18" charset="0"/>
                <a:cs typeface="Times New Roman" panose="02020603050405020304" pitchFamily="18" charset="0"/>
              </a:rPr>
              <a:t>Denn wie der neue Himmel und die neue Erde, die ich mache, vor mir bestehen‘, spricht Jahwe, ‚so werden eure </a:t>
            </a:r>
            <a:r>
              <a:rPr lang="de-DE" sz="3200" dirty="0" err="1">
                <a:solidFill>
                  <a:srgbClr val="0070C0"/>
                </a:solidFill>
                <a:latin typeface="Times New Roman" panose="02020603050405020304" pitchFamily="18" charset="0"/>
                <a:cs typeface="Times New Roman" panose="02020603050405020304" pitchFamily="18" charset="0"/>
              </a:rPr>
              <a:t>Nachkom-men</a:t>
            </a:r>
            <a:r>
              <a:rPr lang="de-DE" sz="3200" dirty="0">
                <a:solidFill>
                  <a:srgbClr val="0070C0"/>
                </a:solidFill>
                <a:latin typeface="Times New Roman" panose="02020603050405020304" pitchFamily="18" charset="0"/>
                <a:cs typeface="Times New Roman" panose="02020603050405020304" pitchFamily="18" charset="0"/>
              </a:rPr>
              <a:t> und euer Name bestehen</a:t>
            </a:r>
            <a:r>
              <a:rPr lang="de-DE" sz="3200" dirty="0">
                <a:latin typeface="Times New Roman" panose="02020603050405020304" pitchFamily="18" charset="0"/>
                <a:cs typeface="Times New Roman" panose="02020603050405020304" pitchFamily="18" charset="0"/>
              </a:rPr>
              <a:t>.‘“</a:t>
            </a:r>
          </a:p>
          <a:p>
            <a:pPr marL="457200" indent="-457200">
              <a:lnSpc>
                <a:spcPts val="3460"/>
              </a:lnSpc>
              <a:spcBef>
                <a:spcPts val="1903"/>
              </a:spcBef>
              <a:spcAft>
                <a:spcPts val="1800"/>
              </a:spcAft>
              <a:buFont typeface="Arial" panose="020B0604020202020204" pitchFamily="34" charset="0"/>
              <a:buChar char="•"/>
            </a:pPr>
            <a:r>
              <a:rPr lang="de-DE" sz="3200" dirty="0">
                <a:latin typeface="Times New Roman" panose="02020603050405020304" pitchFamily="18" charset="0"/>
                <a:cs typeface="Times New Roman" panose="02020603050405020304" pitchFamily="18" charset="0"/>
              </a:rPr>
              <a:t>2. Petr 3,13: „</a:t>
            </a:r>
            <a:r>
              <a:rPr lang="de-DE" sz="3200" dirty="0">
                <a:solidFill>
                  <a:srgbClr val="0070C0"/>
                </a:solidFill>
                <a:latin typeface="Times New Roman" panose="02020603050405020304" pitchFamily="18" charset="0"/>
                <a:cs typeface="Times New Roman" panose="02020603050405020304" pitchFamily="18" charset="0"/>
              </a:rPr>
              <a:t>Wir erwarten aber nach seiner Verheißung neue Himmel und eine neue Erde, in denen Gerechtigkeit wohnt</a:t>
            </a:r>
            <a:r>
              <a:rPr lang="de-DE"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8094609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28B1F7B-078B-254D-89A2-6BBEAD5277E9}"/>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7E08C73C-D8A1-B545-B40F-F23585BFB540}"/>
              </a:ext>
            </a:extLst>
          </p:cNvPr>
          <p:cNvSpPr>
            <a:spLocks noGrp="1"/>
          </p:cNvSpPr>
          <p:nvPr>
            <p:ph idx="1"/>
          </p:nvPr>
        </p:nvSpPr>
        <p:spPr>
          <a:xfrm>
            <a:off x="0" y="755009"/>
            <a:ext cx="12037219" cy="4986781"/>
          </a:xfrm>
        </p:spPr>
        <p:txBody>
          <a:bodyPr/>
          <a:lstStyle/>
          <a:p>
            <a:pPr marL="457200" indent="-457200">
              <a:lnSpc>
                <a:spcPts val="3920"/>
              </a:lnSpc>
              <a:buFont typeface="Arial" panose="020B0604020202020204" pitchFamily="34" charset="0"/>
              <a:buChar char="•"/>
            </a:pPr>
            <a:r>
              <a:rPr lang="de-DE" sz="3000" dirty="0" err="1">
                <a:latin typeface="Times New Roman" panose="02020603050405020304" pitchFamily="18" charset="0"/>
                <a:cs typeface="Times New Roman" panose="02020603050405020304" pitchFamily="18" charset="0"/>
              </a:rPr>
              <a:t>Offb</a:t>
            </a:r>
            <a:r>
              <a:rPr lang="de-DE" sz="3000" dirty="0">
                <a:latin typeface="Times New Roman" panose="02020603050405020304" pitchFamily="18" charset="0"/>
                <a:cs typeface="Times New Roman" panose="02020603050405020304" pitchFamily="18" charset="0"/>
              </a:rPr>
              <a:t> 21,9-14: „</a:t>
            </a:r>
            <a:r>
              <a:rPr lang="de-CH" sz="3000" dirty="0">
                <a:solidFill>
                  <a:srgbClr val="0070C0"/>
                </a:solidFill>
                <a:latin typeface="Times New Roman" panose="02020603050405020304" pitchFamily="18" charset="0"/>
                <a:cs typeface="Times New Roman" panose="02020603050405020304" pitchFamily="18" charset="0"/>
              </a:rPr>
              <a:t>Und er führte mich im Geist hinweg </a:t>
            </a:r>
            <a:r>
              <a:rPr lang="de-CH" sz="3000" dirty="0">
                <a:solidFill>
                  <a:srgbClr val="FF0000"/>
                </a:solidFill>
                <a:latin typeface="Times New Roman" panose="02020603050405020304" pitchFamily="18" charset="0"/>
                <a:cs typeface="Times New Roman" panose="02020603050405020304" pitchFamily="18" charset="0"/>
              </a:rPr>
              <a:t>auf einen großen und hohen Berg </a:t>
            </a:r>
            <a:r>
              <a:rPr lang="de-CH" sz="3000" dirty="0">
                <a:solidFill>
                  <a:srgbClr val="0070C0"/>
                </a:solidFill>
                <a:latin typeface="Times New Roman" panose="02020603050405020304" pitchFamily="18" charset="0"/>
                <a:cs typeface="Times New Roman" panose="02020603050405020304" pitchFamily="18" charset="0"/>
              </a:rPr>
              <a:t>und zeigte mir </a:t>
            </a:r>
            <a:r>
              <a:rPr lang="de-CH" sz="3000" dirty="0">
                <a:solidFill>
                  <a:srgbClr val="FF0000"/>
                </a:solidFill>
                <a:latin typeface="Times New Roman" panose="02020603050405020304" pitchFamily="18" charset="0"/>
                <a:cs typeface="Times New Roman" panose="02020603050405020304" pitchFamily="18" charset="0"/>
              </a:rPr>
              <a:t>die heilige Stadt Jerusalem</a:t>
            </a:r>
            <a:r>
              <a:rPr lang="de-CH" sz="3000" dirty="0">
                <a:solidFill>
                  <a:srgbClr val="0070C0"/>
                </a:solidFill>
                <a:latin typeface="Times New Roman" panose="02020603050405020304" pitchFamily="18" charset="0"/>
                <a:cs typeface="Times New Roman" panose="02020603050405020304" pitchFamily="18" charset="0"/>
              </a:rPr>
              <a:t>, wie sie aus dem Himmel von Gott herabkam, und sie hatte die Herrlichkeit Gottes. </a:t>
            </a:r>
            <a:r>
              <a:rPr lang="de-CH" sz="3000" dirty="0">
                <a:latin typeface="Times New Roman" panose="02020603050405020304" pitchFamily="18" charset="0"/>
                <a:cs typeface="Times New Roman" panose="02020603050405020304" pitchFamily="18" charset="0"/>
              </a:rPr>
              <a:t>Ihr Lichtglanz war einem sehr kostbaren Edelstein gleich, wie ein kristall-heller </a:t>
            </a:r>
            <a:r>
              <a:rPr lang="de-CH" sz="3000" dirty="0" err="1">
                <a:latin typeface="Times New Roman" panose="02020603050405020304" pitchFamily="18" charset="0"/>
                <a:cs typeface="Times New Roman" panose="02020603050405020304" pitchFamily="18" charset="0"/>
              </a:rPr>
              <a:t>Jaspisstein</a:t>
            </a:r>
            <a:r>
              <a:rPr lang="de-CH" sz="3000" dirty="0">
                <a:latin typeface="Times New Roman" panose="02020603050405020304" pitchFamily="18" charset="0"/>
                <a:cs typeface="Times New Roman" panose="02020603050405020304" pitchFamily="18" charset="0"/>
              </a:rPr>
              <a:t>; </a:t>
            </a:r>
            <a:r>
              <a:rPr lang="de-CH" sz="3000" dirty="0">
                <a:solidFill>
                  <a:srgbClr val="0070C0"/>
                </a:solidFill>
                <a:latin typeface="Times New Roman" panose="02020603050405020304" pitchFamily="18" charset="0"/>
                <a:cs typeface="Times New Roman" panose="02020603050405020304" pitchFamily="18" charset="0"/>
              </a:rPr>
              <a:t>und sie hatte </a:t>
            </a:r>
            <a:r>
              <a:rPr lang="de-CH" sz="3000" dirty="0">
                <a:solidFill>
                  <a:srgbClr val="FF0000"/>
                </a:solidFill>
                <a:latin typeface="Times New Roman" panose="02020603050405020304" pitchFamily="18" charset="0"/>
                <a:cs typeface="Times New Roman" panose="02020603050405020304" pitchFamily="18" charset="0"/>
              </a:rPr>
              <a:t>eine große und hohe Mauer </a:t>
            </a:r>
            <a:r>
              <a:rPr lang="de-CH" sz="3000" dirty="0">
                <a:solidFill>
                  <a:srgbClr val="0070C0"/>
                </a:solidFill>
                <a:latin typeface="Times New Roman" panose="02020603050405020304" pitchFamily="18" charset="0"/>
                <a:cs typeface="Times New Roman" panose="02020603050405020304" pitchFamily="18" charset="0"/>
              </a:rPr>
              <a:t>und hatte </a:t>
            </a:r>
            <a:r>
              <a:rPr lang="de-CH" sz="3000" dirty="0">
                <a:solidFill>
                  <a:srgbClr val="FF0000"/>
                </a:solidFill>
                <a:latin typeface="Times New Roman" panose="02020603050405020304" pitchFamily="18" charset="0"/>
                <a:cs typeface="Times New Roman" panose="02020603050405020304" pitchFamily="18" charset="0"/>
              </a:rPr>
              <a:t>zwölf Tore </a:t>
            </a:r>
            <a:r>
              <a:rPr lang="de-CH" sz="3000" dirty="0">
                <a:solidFill>
                  <a:srgbClr val="0070C0"/>
                </a:solidFill>
                <a:latin typeface="Times New Roman" panose="02020603050405020304" pitchFamily="18" charset="0"/>
                <a:cs typeface="Times New Roman" panose="02020603050405020304" pitchFamily="18" charset="0"/>
              </a:rPr>
              <a:t>und an den Toren zwölf Engel und Namen darauf geschrieben, welche die der zwölf Stämme der Söhne Israels sind</a:t>
            </a:r>
            <a:r>
              <a:rPr lang="de-CH" sz="3000" dirty="0">
                <a:latin typeface="Times New Roman" panose="02020603050405020304" pitchFamily="18" charset="0"/>
                <a:cs typeface="Times New Roman" panose="02020603050405020304" pitchFamily="18" charset="0"/>
              </a:rPr>
              <a:t>:  Nach Osten drei Tore und nach Norden drei Tore und nach Süden drei Tore und nach Westen drei Tore. </a:t>
            </a:r>
            <a:r>
              <a:rPr lang="de-CH" sz="3000" dirty="0">
                <a:solidFill>
                  <a:srgbClr val="0070C0"/>
                </a:solidFill>
                <a:latin typeface="Times New Roman" panose="02020603050405020304" pitchFamily="18" charset="0"/>
                <a:cs typeface="Times New Roman" panose="02020603050405020304" pitchFamily="18" charset="0"/>
              </a:rPr>
              <a:t>Und die Mauer der Stadt hatte </a:t>
            </a:r>
            <a:r>
              <a:rPr lang="de-CH" sz="3000" dirty="0">
                <a:solidFill>
                  <a:srgbClr val="FF0000"/>
                </a:solidFill>
                <a:latin typeface="Times New Roman" panose="02020603050405020304" pitchFamily="18" charset="0"/>
                <a:cs typeface="Times New Roman" panose="02020603050405020304" pitchFamily="18" charset="0"/>
              </a:rPr>
              <a:t>zwölf Grundsteine </a:t>
            </a:r>
            <a:r>
              <a:rPr lang="de-CH" sz="3000" dirty="0">
                <a:solidFill>
                  <a:srgbClr val="0070C0"/>
                </a:solidFill>
                <a:latin typeface="Times New Roman" panose="02020603050405020304" pitchFamily="18" charset="0"/>
                <a:cs typeface="Times New Roman" panose="02020603050405020304" pitchFamily="18" charset="0"/>
              </a:rPr>
              <a:t>und auf ihnen zwölf Namen der zwölf Apostel des Lammes</a:t>
            </a:r>
            <a:r>
              <a:rPr lang="de-CH" sz="3000" dirty="0">
                <a:latin typeface="Times New Roman" panose="02020603050405020304" pitchFamily="18" charset="0"/>
                <a:cs typeface="Times New Roman" panose="02020603050405020304" pitchFamily="18" charset="0"/>
              </a:rPr>
              <a:t>.</a:t>
            </a:r>
            <a:r>
              <a:rPr lang="de-DE"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152249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D95C2E-E51E-F947-A905-90062AFC3568}"/>
              </a:ext>
            </a:extLst>
          </p:cNvPr>
          <p:cNvSpPr>
            <a:spLocks noGrp="1"/>
          </p:cNvSpPr>
          <p:nvPr>
            <p:ph type="title"/>
          </p:nvPr>
        </p:nvSpPr>
        <p:spPr>
          <a:xfrm>
            <a:off x="651932" y="25672"/>
            <a:ext cx="11386775" cy="558527"/>
          </a:xfrm>
        </p:spPr>
        <p:txBody>
          <a:bodyPr/>
          <a:lstStyle/>
          <a:p>
            <a:r>
              <a:rPr lang="de-DE" dirty="0"/>
              <a:t>Gliederung</a:t>
            </a:r>
          </a:p>
        </p:txBody>
      </p:sp>
      <p:sp>
        <p:nvSpPr>
          <p:cNvPr id="3" name="Inhaltsplatzhalter 2">
            <a:extLst>
              <a:ext uri="{FF2B5EF4-FFF2-40B4-BE49-F238E27FC236}">
                <a16:creationId xmlns:a16="http://schemas.microsoft.com/office/drawing/2014/main" xmlns="" id="{B88242C2-54E5-C548-9145-7AADDC51D0CE}"/>
              </a:ext>
            </a:extLst>
          </p:cNvPr>
          <p:cNvSpPr>
            <a:spLocks noGrp="1"/>
          </p:cNvSpPr>
          <p:nvPr>
            <p:ph idx="1"/>
          </p:nvPr>
        </p:nvSpPr>
        <p:spPr>
          <a:xfrm>
            <a:off x="186896" y="1006839"/>
            <a:ext cx="11952552" cy="4844322"/>
          </a:xfrm>
        </p:spPr>
        <p:txBody>
          <a:bodyPr/>
          <a:lstStyle/>
          <a:p>
            <a:pPr marL="514350" indent="-514350">
              <a:lnSpc>
                <a:spcPts val="4050"/>
              </a:lnSpc>
              <a:spcBef>
                <a:spcPts val="1903"/>
              </a:spcBef>
              <a:spcAft>
                <a:spcPts val="2400"/>
              </a:spcAft>
              <a:buAutoNum type="arabicPeriod"/>
            </a:pPr>
            <a:r>
              <a:rPr lang="de-DE" dirty="0"/>
              <a:t>Gott als Schöpfer und Herrscher</a:t>
            </a:r>
          </a:p>
          <a:p>
            <a:pPr marL="514350" indent="-514350">
              <a:lnSpc>
                <a:spcPts val="4050"/>
              </a:lnSpc>
              <a:spcBef>
                <a:spcPts val="1903"/>
              </a:spcBef>
              <a:spcAft>
                <a:spcPts val="2400"/>
              </a:spcAft>
              <a:buAutoNum type="arabicPeriod"/>
            </a:pPr>
            <a:r>
              <a:rPr lang="de-DE" dirty="0"/>
              <a:t>Der Sohn Gottes als Schöpfer, Erlöser und Herrscher</a:t>
            </a:r>
          </a:p>
          <a:p>
            <a:pPr marL="514350" indent="-514350">
              <a:lnSpc>
                <a:spcPts val="4050"/>
              </a:lnSpc>
              <a:spcBef>
                <a:spcPts val="1903"/>
              </a:spcBef>
              <a:spcAft>
                <a:spcPts val="2400"/>
              </a:spcAft>
              <a:buAutoNum type="arabicPeriod"/>
            </a:pPr>
            <a:r>
              <a:rPr lang="de-DE" dirty="0"/>
              <a:t>Die Wiederkunft Jesu und die Folgen für die Schöpfung</a:t>
            </a:r>
          </a:p>
          <a:p>
            <a:pPr marL="514350" indent="-514350">
              <a:lnSpc>
                <a:spcPts val="4050"/>
              </a:lnSpc>
              <a:spcBef>
                <a:spcPts val="1903"/>
              </a:spcBef>
              <a:spcAft>
                <a:spcPts val="2400"/>
              </a:spcAft>
              <a:buAutoNum type="arabicPeriod"/>
            </a:pPr>
            <a:r>
              <a:rPr lang="de-DE" dirty="0"/>
              <a:t>Die Neuschöpfung und das Neue Jerusalem</a:t>
            </a:r>
          </a:p>
        </p:txBody>
      </p:sp>
    </p:spTree>
    <p:extLst>
      <p:ext uri="{BB962C8B-B14F-4D97-AF65-F5344CB8AC3E}">
        <p14:creationId xmlns:p14="http://schemas.microsoft.com/office/powerpoint/2010/main" val="393002760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D0E029-6BF8-9E45-B831-A12A4D984D47}"/>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3995655D-577F-554F-ADAA-A871951393EC}"/>
              </a:ext>
            </a:extLst>
          </p:cNvPr>
          <p:cNvSpPr>
            <a:spLocks noGrp="1"/>
          </p:cNvSpPr>
          <p:nvPr>
            <p:ph idx="1"/>
          </p:nvPr>
        </p:nvSpPr>
        <p:spPr>
          <a:xfrm>
            <a:off x="160867" y="778933"/>
            <a:ext cx="11876352" cy="5198533"/>
          </a:xfrm>
        </p:spPr>
        <p:txBody>
          <a:bodyPr/>
          <a:lstStyle/>
          <a:p>
            <a:pPr marL="457200" indent="-457200">
              <a:lnSpc>
                <a:spcPts val="3820"/>
              </a:lnSpc>
              <a:buFont typeface="Arial" panose="020B0604020202020204" pitchFamily="34" charset="0"/>
              <a:buChar char="•"/>
            </a:pPr>
            <a:r>
              <a:rPr lang="de-DE" sz="3000" dirty="0" err="1">
                <a:latin typeface="Times New Roman" panose="02020603050405020304" pitchFamily="18" charset="0"/>
                <a:cs typeface="Times New Roman" panose="02020603050405020304" pitchFamily="18" charset="0"/>
              </a:rPr>
              <a:t>Hes</a:t>
            </a:r>
            <a:r>
              <a:rPr lang="de-DE" sz="3000" dirty="0">
                <a:latin typeface="Times New Roman" panose="02020603050405020304" pitchFamily="18" charset="0"/>
                <a:cs typeface="Times New Roman" panose="02020603050405020304" pitchFamily="18" charset="0"/>
              </a:rPr>
              <a:t> 40,1f.5: „Im 25. Jahr unserer Wegführung, im Anfang des Jahres, am Zehnten des Monats, im 14. Jahr, nachdem die Stadt geschlagen war, an ebendiesem Tag kam die Hand Jahwes über mich, und er brachte mich dorthin; </a:t>
            </a:r>
            <a:r>
              <a:rPr lang="de-DE" sz="3000" dirty="0">
                <a:solidFill>
                  <a:srgbClr val="0070C0"/>
                </a:solidFill>
                <a:latin typeface="Times New Roman" panose="02020603050405020304" pitchFamily="18" charset="0"/>
                <a:cs typeface="Times New Roman" panose="02020603050405020304" pitchFamily="18" charset="0"/>
              </a:rPr>
              <a:t>in Visionen Gottes brachte er mich in das Land Israel, und er ließ mich </a:t>
            </a:r>
            <a:r>
              <a:rPr lang="de-DE" sz="3000" dirty="0">
                <a:solidFill>
                  <a:srgbClr val="FF0000"/>
                </a:solidFill>
                <a:latin typeface="Times New Roman" panose="02020603050405020304" pitchFamily="18" charset="0"/>
                <a:cs typeface="Times New Roman" panose="02020603050405020304" pitchFamily="18" charset="0"/>
              </a:rPr>
              <a:t>auf einen sehr hohen Berg </a:t>
            </a:r>
            <a:r>
              <a:rPr lang="de-DE" sz="3000" dirty="0">
                <a:solidFill>
                  <a:srgbClr val="0070C0"/>
                </a:solidFill>
                <a:latin typeface="Times New Roman" panose="02020603050405020304" pitchFamily="18" charset="0"/>
                <a:cs typeface="Times New Roman" panose="02020603050405020304" pitchFamily="18" charset="0"/>
              </a:rPr>
              <a:t>nieder; und auf ihm, im Süden, war [etwas] wie der Bau einer Stadt </a:t>
            </a:r>
            <a:r>
              <a:rPr lang="de-DE" sz="3000" dirty="0">
                <a:latin typeface="Times New Roman" panose="02020603050405020304" pitchFamily="18" charset="0"/>
                <a:cs typeface="Times New Roman" panose="02020603050405020304" pitchFamily="18" charset="0"/>
              </a:rPr>
              <a:t>… Und siehe, </a:t>
            </a:r>
            <a:r>
              <a:rPr lang="de-DE" sz="3000" dirty="0">
                <a:solidFill>
                  <a:srgbClr val="0070C0"/>
                </a:solidFill>
                <a:latin typeface="Times New Roman" panose="02020603050405020304" pitchFamily="18" charset="0"/>
                <a:cs typeface="Times New Roman" panose="02020603050405020304" pitchFamily="18" charset="0"/>
              </a:rPr>
              <a:t>eine Mauer [umgab] von außen den Tempel ringsherum</a:t>
            </a:r>
            <a:r>
              <a:rPr lang="de-DE" sz="3000" dirty="0">
                <a:latin typeface="Times New Roman" panose="02020603050405020304" pitchFamily="18" charset="0"/>
                <a:cs typeface="Times New Roman" panose="02020603050405020304" pitchFamily="18" charset="0"/>
              </a:rPr>
              <a:t>; und </a:t>
            </a:r>
            <a:r>
              <a:rPr lang="de-DE" sz="3000" dirty="0">
                <a:solidFill>
                  <a:srgbClr val="0070C0"/>
                </a:solidFill>
                <a:latin typeface="Times New Roman" panose="02020603050405020304" pitchFamily="18" charset="0"/>
                <a:cs typeface="Times New Roman" panose="02020603050405020304" pitchFamily="18" charset="0"/>
              </a:rPr>
              <a:t>in der Hand des Mannes war eine </a:t>
            </a:r>
            <a:r>
              <a:rPr lang="de-DE" sz="3000" dirty="0" err="1">
                <a:solidFill>
                  <a:srgbClr val="0070C0"/>
                </a:solidFill>
                <a:latin typeface="Times New Roman" panose="02020603050405020304" pitchFamily="18" charset="0"/>
                <a:cs typeface="Times New Roman" panose="02020603050405020304" pitchFamily="18" charset="0"/>
              </a:rPr>
              <a:t>Messrute</a:t>
            </a:r>
            <a:r>
              <a:rPr lang="de-DE" sz="3000" dirty="0">
                <a:latin typeface="Times New Roman" panose="02020603050405020304" pitchFamily="18" charset="0"/>
                <a:cs typeface="Times New Roman" panose="02020603050405020304" pitchFamily="18" charset="0"/>
              </a:rPr>
              <a:t> von sechs Ellen, [die Elle] als eine [gewöhnliche] Elle und eine Handbreite [gerechnet]. Und </a:t>
            </a:r>
            <a:r>
              <a:rPr lang="de-DE" sz="3000" dirty="0">
                <a:solidFill>
                  <a:srgbClr val="0070C0"/>
                </a:solidFill>
                <a:latin typeface="Times New Roman" panose="02020603050405020304" pitchFamily="18" charset="0"/>
                <a:cs typeface="Times New Roman" panose="02020603050405020304" pitchFamily="18" charset="0"/>
              </a:rPr>
              <a:t>er maß die Breite des Baues: eine Rute, und die Höhe: eine Rute</a:t>
            </a:r>
            <a:r>
              <a:rPr lang="de-DE"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9351468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D0E029-6BF8-9E45-B831-A12A4D984D47}"/>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3995655D-577F-554F-ADAA-A871951393EC}"/>
              </a:ext>
            </a:extLst>
          </p:cNvPr>
          <p:cNvSpPr>
            <a:spLocks noGrp="1"/>
          </p:cNvSpPr>
          <p:nvPr>
            <p:ph idx="1"/>
          </p:nvPr>
        </p:nvSpPr>
        <p:spPr>
          <a:xfrm>
            <a:off x="160867" y="778933"/>
            <a:ext cx="11876352" cy="5198533"/>
          </a:xfrm>
        </p:spPr>
        <p:txBody>
          <a:bodyPr/>
          <a:lstStyle/>
          <a:p>
            <a:pPr marL="457200" indent="-457200">
              <a:lnSpc>
                <a:spcPts val="4320"/>
              </a:lnSpc>
              <a:spcBef>
                <a:spcPts val="2503"/>
              </a:spcBef>
              <a:spcAft>
                <a:spcPts val="1200"/>
              </a:spcAft>
              <a:buFont typeface="Arial" panose="020B0604020202020204" pitchFamily="34" charset="0"/>
              <a:buChar char="•"/>
            </a:pPr>
            <a:r>
              <a:rPr lang="de-DE" sz="3600" dirty="0" err="1">
                <a:latin typeface="Times New Roman" panose="02020603050405020304" pitchFamily="18" charset="0"/>
                <a:cs typeface="Times New Roman" panose="02020603050405020304" pitchFamily="18" charset="0"/>
              </a:rPr>
              <a:t>Hes</a:t>
            </a:r>
            <a:r>
              <a:rPr lang="de-DE" sz="3600" dirty="0">
                <a:latin typeface="Times New Roman" panose="02020603050405020304" pitchFamily="18" charset="0"/>
                <a:cs typeface="Times New Roman" panose="02020603050405020304" pitchFamily="18" charset="0"/>
              </a:rPr>
              <a:t> 48,30f.35b: „</a:t>
            </a:r>
            <a:r>
              <a:rPr lang="de-CH" sz="3600" dirty="0">
                <a:latin typeface="Times New Roman" panose="02020603050405020304" pitchFamily="18" charset="0"/>
                <a:cs typeface="Times New Roman" panose="02020603050405020304" pitchFamily="18" charset="0"/>
              </a:rPr>
              <a:t>Und das sind die Ausgänge der Stadt: Von der Nordseite aus [,die] 4500 [Ellen] misst. </a:t>
            </a:r>
            <a:r>
              <a:rPr lang="de-CH" sz="3600" dirty="0">
                <a:solidFill>
                  <a:srgbClr val="FF0000"/>
                </a:solidFill>
                <a:latin typeface="Times New Roman" panose="02020603050405020304" pitchFamily="18" charset="0"/>
                <a:cs typeface="Times New Roman" panose="02020603050405020304" pitchFamily="18" charset="0"/>
              </a:rPr>
              <a:t>Die Tore der Stadt</a:t>
            </a:r>
            <a:r>
              <a:rPr lang="de-CH" sz="3600" dirty="0">
                <a:solidFill>
                  <a:srgbClr val="0070C0"/>
                </a:solidFill>
                <a:latin typeface="Times New Roman" panose="02020603050405020304" pitchFamily="18" charset="0"/>
                <a:cs typeface="Times New Roman" panose="02020603050405020304" pitchFamily="18" charset="0"/>
              </a:rPr>
              <a:t> aber [heißen] nach den Namen der Stämme Israels </a:t>
            </a:r>
            <a:r>
              <a:rPr lang="de-CH" sz="3600" dirty="0">
                <a:latin typeface="Times New Roman" panose="02020603050405020304" pitchFamily="18" charset="0"/>
                <a:cs typeface="Times New Roman" panose="02020603050405020304" pitchFamily="18" charset="0"/>
              </a:rPr>
              <a:t>… </a:t>
            </a:r>
            <a:r>
              <a:rPr lang="de-DE" sz="3600" dirty="0">
                <a:latin typeface="Times New Roman" panose="02020603050405020304" pitchFamily="18" charset="0"/>
                <a:cs typeface="Times New Roman" panose="02020603050405020304" pitchFamily="18" charset="0"/>
              </a:rPr>
              <a:t>Und </a:t>
            </a:r>
            <a:r>
              <a:rPr lang="de-DE" sz="3600" dirty="0">
                <a:solidFill>
                  <a:srgbClr val="0070C0"/>
                </a:solidFill>
                <a:latin typeface="Times New Roman" panose="02020603050405020304" pitchFamily="18" charset="0"/>
                <a:cs typeface="Times New Roman" panose="02020603050405020304" pitchFamily="18" charset="0"/>
              </a:rPr>
              <a:t>der Name der Stadt </a:t>
            </a:r>
            <a:r>
              <a:rPr lang="de-DE" sz="3600" dirty="0">
                <a:latin typeface="Times New Roman" panose="02020603050405020304" pitchFamily="18" charset="0"/>
                <a:cs typeface="Times New Roman" panose="02020603050405020304" pitchFamily="18" charset="0"/>
              </a:rPr>
              <a:t>[heißt] von nun an: ‚</a:t>
            </a:r>
            <a:r>
              <a:rPr lang="de-DE" sz="3600" dirty="0">
                <a:solidFill>
                  <a:srgbClr val="0070C0"/>
                </a:solidFill>
                <a:latin typeface="Times New Roman" panose="02020603050405020304" pitchFamily="18" charset="0"/>
                <a:cs typeface="Times New Roman" panose="02020603050405020304" pitchFamily="18" charset="0"/>
              </a:rPr>
              <a:t>Jahwe dorthin</a:t>
            </a:r>
            <a:r>
              <a:rPr lang="de-DE" sz="3600" dirty="0">
                <a:latin typeface="Times New Roman" panose="02020603050405020304" pitchFamily="18" charset="0"/>
                <a:cs typeface="Times New Roman" panose="02020603050405020304" pitchFamily="18" charset="0"/>
              </a:rPr>
              <a:t>‘.“</a:t>
            </a:r>
          </a:p>
          <a:p>
            <a:pPr marL="457200" indent="-457200">
              <a:lnSpc>
                <a:spcPts val="4320"/>
              </a:lnSpc>
              <a:spcBef>
                <a:spcPts val="2503"/>
              </a:spcBef>
              <a:spcAft>
                <a:spcPts val="1200"/>
              </a:spcAft>
              <a:buFont typeface="Arial" panose="020B0604020202020204" pitchFamily="34" charset="0"/>
              <a:buChar char="•"/>
            </a:pPr>
            <a:r>
              <a:rPr lang="de-DE" sz="3600" dirty="0" err="1">
                <a:latin typeface="Times New Roman" panose="02020603050405020304" pitchFamily="18" charset="0"/>
                <a:cs typeface="Times New Roman" panose="02020603050405020304" pitchFamily="18" charset="0"/>
              </a:rPr>
              <a:t>Jes</a:t>
            </a:r>
            <a:r>
              <a:rPr lang="de-DE" sz="3600" dirty="0">
                <a:latin typeface="Times New Roman" panose="02020603050405020304" pitchFamily="18" charset="0"/>
                <a:cs typeface="Times New Roman" panose="02020603050405020304" pitchFamily="18" charset="0"/>
              </a:rPr>
              <a:t> 54,5: „</a:t>
            </a:r>
            <a:r>
              <a:rPr lang="de-CH" sz="3600" dirty="0">
                <a:latin typeface="Times New Roman" panose="02020603050405020304" pitchFamily="18" charset="0"/>
                <a:cs typeface="Times New Roman" panose="02020603050405020304" pitchFamily="18" charset="0"/>
              </a:rPr>
              <a:t>Denn </a:t>
            </a:r>
            <a:r>
              <a:rPr lang="de-CH" sz="3600" dirty="0">
                <a:solidFill>
                  <a:srgbClr val="0070C0"/>
                </a:solidFill>
                <a:latin typeface="Times New Roman" panose="02020603050405020304" pitchFamily="18" charset="0"/>
                <a:cs typeface="Times New Roman" panose="02020603050405020304" pitchFamily="18" charset="0"/>
              </a:rPr>
              <a:t>dein Ehemann ist dein Schöpfer</a:t>
            </a:r>
            <a:r>
              <a:rPr lang="de-CH" sz="3600" dirty="0">
                <a:latin typeface="Times New Roman" panose="02020603050405020304" pitchFamily="18" charset="0"/>
                <a:cs typeface="Times New Roman" panose="02020603050405020304" pitchFamily="18" charset="0"/>
              </a:rPr>
              <a:t>, Jahwe der Heerscharen ist sein Name, und </a:t>
            </a:r>
            <a:r>
              <a:rPr lang="de-CH" sz="3600" dirty="0">
                <a:solidFill>
                  <a:srgbClr val="0070C0"/>
                </a:solidFill>
                <a:latin typeface="Times New Roman" panose="02020603050405020304" pitchFamily="18" charset="0"/>
                <a:cs typeface="Times New Roman" panose="02020603050405020304" pitchFamily="18" charset="0"/>
              </a:rPr>
              <a:t>dein Erlöser ist der Heilige Israels</a:t>
            </a:r>
            <a:r>
              <a:rPr lang="de-CH" sz="3600" dirty="0">
                <a:latin typeface="Times New Roman" panose="02020603050405020304" pitchFamily="18" charset="0"/>
                <a:cs typeface="Times New Roman" panose="02020603050405020304" pitchFamily="18" charset="0"/>
              </a:rPr>
              <a:t>: Gott der ganzen Erde wird er genannt.</a:t>
            </a:r>
            <a:r>
              <a:rPr lang="de-DE"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8609816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CD1862C-8AD5-F941-8A62-31F2A482F15A}"/>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8FB54F68-69E6-B045-B2BF-0A46EDD5EF48}"/>
              </a:ext>
            </a:extLst>
          </p:cNvPr>
          <p:cNvSpPr>
            <a:spLocks noGrp="1"/>
          </p:cNvSpPr>
          <p:nvPr>
            <p:ph idx="1"/>
          </p:nvPr>
        </p:nvSpPr>
        <p:spPr>
          <a:xfrm>
            <a:off x="184727" y="803671"/>
            <a:ext cx="11852492" cy="5218437"/>
          </a:xfrm>
        </p:spPr>
        <p:txBody>
          <a:bodyPr/>
          <a:lstStyle/>
          <a:p>
            <a:pPr marL="457200" indent="-457200">
              <a:lnSpc>
                <a:spcPts val="3360"/>
              </a:lnSpc>
              <a:spcBef>
                <a:spcPts val="1903"/>
              </a:spcBef>
              <a:spcAft>
                <a:spcPts val="12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Offb</a:t>
            </a:r>
            <a:r>
              <a:rPr lang="de-DE" sz="2800" dirty="0">
                <a:latin typeface="Times New Roman" panose="02020603050405020304" pitchFamily="18" charset="0"/>
                <a:cs typeface="Times New Roman" panose="02020603050405020304" pitchFamily="18" charset="0"/>
              </a:rPr>
              <a:t> 21,16: „</a:t>
            </a:r>
            <a:r>
              <a:rPr lang="de-CH" sz="2800" dirty="0">
                <a:latin typeface="Times New Roman" panose="02020603050405020304" pitchFamily="18" charset="0"/>
                <a:cs typeface="Times New Roman" panose="02020603050405020304" pitchFamily="18" charset="0"/>
              </a:rPr>
              <a:t> </a:t>
            </a:r>
            <a:r>
              <a:rPr lang="de-CH" sz="2800" dirty="0">
                <a:solidFill>
                  <a:srgbClr val="0070C0"/>
                </a:solidFill>
                <a:latin typeface="Times New Roman" panose="02020603050405020304" pitchFamily="18" charset="0"/>
                <a:cs typeface="Times New Roman" panose="02020603050405020304" pitchFamily="18" charset="0"/>
              </a:rPr>
              <a:t>Und die Stadt ist viereckig angelegt</a:t>
            </a:r>
            <a:r>
              <a:rPr lang="de-CH" sz="2800" dirty="0">
                <a:latin typeface="Times New Roman" panose="02020603050405020304" pitchFamily="18" charset="0"/>
                <a:cs typeface="Times New Roman" panose="02020603050405020304" pitchFamily="18" charset="0"/>
              </a:rPr>
              <a:t>, und ihre Länge ist so groß wie die Breite. Und er maß die Stadt mit dem Rohr auf 12 000 Stadien; </a:t>
            </a:r>
            <a:r>
              <a:rPr lang="de-CH" sz="2800" dirty="0">
                <a:solidFill>
                  <a:srgbClr val="0070C0"/>
                </a:solidFill>
                <a:latin typeface="Times New Roman" panose="02020603050405020304" pitchFamily="18" charset="0"/>
                <a:cs typeface="Times New Roman" panose="02020603050405020304" pitchFamily="18" charset="0"/>
              </a:rPr>
              <a:t>ihre Länge und Breite und Höhe sind gleich </a:t>
            </a:r>
            <a:r>
              <a:rPr lang="de-DE" sz="2800" dirty="0">
                <a:latin typeface="Times New Roman" panose="02020603050405020304" pitchFamily="18" charset="0"/>
                <a:cs typeface="Times New Roman" panose="02020603050405020304" pitchFamily="18" charset="0"/>
              </a:rPr>
              <a:t>[</a:t>
            </a:r>
            <a:r>
              <a:rPr lang="de-DE" sz="2800" dirty="0">
                <a:solidFill>
                  <a:srgbClr val="FF0000"/>
                </a:solidFill>
                <a:latin typeface="Times New Roman" panose="02020603050405020304" pitchFamily="18" charset="0"/>
                <a:cs typeface="Times New Roman" panose="02020603050405020304" pitchFamily="18" charset="0"/>
              </a:rPr>
              <a:t>kubisch</a:t>
            </a:r>
            <a:r>
              <a:rPr lang="de-DE" sz="2800" dirty="0">
                <a:latin typeface="Times New Roman" panose="02020603050405020304" pitchFamily="18" charset="0"/>
                <a:cs typeface="Times New Roman" panose="02020603050405020304" pitchFamily="18" charset="0"/>
              </a:rPr>
              <a:t>]</a:t>
            </a:r>
            <a:r>
              <a:rPr lang="de-CH" sz="2800" dirty="0">
                <a:latin typeface="Times New Roman" panose="02020603050405020304" pitchFamily="18" charset="0"/>
                <a:cs typeface="Times New Roman" panose="02020603050405020304" pitchFamily="18" charset="0"/>
              </a:rPr>
              <a:t>.</a:t>
            </a:r>
            <a:r>
              <a:rPr lang="de-DE" sz="2800" dirty="0">
                <a:latin typeface="Times New Roman" panose="02020603050405020304" pitchFamily="18" charset="0"/>
                <a:cs typeface="Times New Roman" panose="02020603050405020304" pitchFamily="18" charset="0"/>
              </a:rPr>
              <a:t>“</a:t>
            </a:r>
            <a:endParaRPr lang="de-CH" sz="2800" dirty="0">
              <a:latin typeface="Times New Roman" panose="02020603050405020304" pitchFamily="18" charset="0"/>
              <a:cs typeface="Times New Roman" panose="02020603050405020304" pitchFamily="18" charset="0"/>
            </a:endParaRPr>
          </a:p>
          <a:p>
            <a:pPr marL="457200" indent="-457200">
              <a:lnSpc>
                <a:spcPts val="3360"/>
              </a:lnSpc>
              <a:spcBef>
                <a:spcPts val="1903"/>
              </a:spcBef>
              <a:spcAft>
                <a:spcPts val="1200"/>
              </a:spcAft>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1. </a:t>
            </a:r>
            <a:r>
              <a:rPr lang="de-DE" sz="2800" dirty="0" err="1">
                <a:latin typeface="Times New Roman" panose="02020603050405020304" pitchFamily="18" charset="0"/>
                <a:cs typeface="Times New Roman" panose="02020603050405020304" pitchFamily="18" charset="0"/>
              </a:rPr>
              <a:t>Kön</a:t>
            </a:r>
            <a:r>
              <a:rPr lang="de-DE" sz="2800" dirty="0">
                <a:latin typeface="Times New Roman" panose="02020603050405020304" pitchFamily="18" charset="0"/>
                <a:cs typeface="Times New Roman" panose="02020603050405020304" pitchFamily="18" charset="0"/>
              </a:rPr>
              <a:t> 6,19f.: „Den </a:t>
            </a:r>
            <a:r>
              <a:rPr lang="de-DE" sz="2800" dirty="0" err="1">
                <a:latin typeface="Times New Roman" panose="02020603050405020304" pitchFamily="18" charset="0"/>
                <a:cs typeface="Times New Roman" panose="02020603050405020304" pitchFamily="18" charset="0"/>
              </a:rPr>
              <a:t>Hinterraum</a:t>
            </a:r>
            <a:r>
              <a:rPr lang="de-DE" sz="2800" dirty="0">
                <a:latin typeface="Times New Roman" panose="02020603050405020304" pitchFamily="18" charset="0"/>
                <a:cs typeface="Times New Roman" panose="02020603050405020304" pitchFamily="18" charset="0"/>
              </a:rPr>
              <a:t> [</a:t>
            </a:r>
            <a:r>
              <a:rPr lang="he-IL" sz="2800" dirty="0">
                <a:latin typeface="Times New Roman" panose="02020603050405020304" pitchFamily="18" charset="0"/>
                <a:cs typeface="Times New Roman" panose="02020603050405020304" pitchFamily="18" charset="0"/>
              </a:rPr>
              <a:t>דְּבִיר</a:t>
            </a:r>
            <a:r>
              <a:rPr lang="de-DE" sz="2800" dirty="0">
                <a:latin typeface="Times New Roman" panose="02020603050405020304" pitchFamily="18" charset="0"/>
                <a:cs typeface="Times New Roman" panose="02020603050405020304" pitchFamily="18" charset="0"/>
              </a:rPr>
              <a:t> = das Allerheiligste] richtete er im Innersten des Hauses her, um die Lade des Bundes Jahwes dort hinzustellen. Und </a:t>
            </a:r>
            <a:r>
              <a:rPr lang="de-DE" sz="2800" dirty="0">
                <a:solidFill>
                  <a:srgbClr val="0070C0"/>
                </a:solidFill>
                <a:latin typeface="Times New Roman" panose="02020603050405020304" pitchFamily="18" charset="0"/>
                <a:cs typeface="Times New Roman" panose="02020603050405020304" pitchFamily="18" charset="0"/>
              </a:rPr>
              <a:t>der </a:t>
            </a:r>
            <a:r>
              <a:rPr lang="de-DE" sz="2800" dirty="0" err="1">
                <a:solidFill>
                  <a:srgbClr val="0070C0"/>
                </a:solidFill>
                <a:latin typeface="Times New Roman" panose="02020603050405020304" pitchFamily="18" charset="0"/>
                <a:cs typeface="Times New Roman" panose="02020603050405020304" pitchFamily="18" charset="0"/>
              </a:rPr>
              <a:t>Hinterraum</a:t>
            </a:r>
            <a:r>
              <a:rPr lang="de-DE" sz="2800" dirty="0">
                <a:solidFill>
                  <a:srgbClr val="0070C0"/>
                </a:solidFill>
                <a:latin typeface="Times New Roman" panose="02020603050405020304" pitchFamily="18" charset="0"/>
                <a:cs typeface="Times New Roman" panose="02020603050405020304" pitchFamily="18" charset="0"/>
              </a:rPr>
              <a:t> [das Allerheiligste] war zwanzig Ellen lang und zwanzig Ellen breit und zwanzig Ellen hoch</a:t>
            </a:r>
            <a:r>
              <a:rPr lang="de-DE" sz="2800" dirty="0">
                <a:latin typeface="Times New Roman" panose="02020603050405020304" pitchFamily="18" charset="0"/>
                <a:cs typeface="Times New Roman" panose="02020603050405020304" pitchFamily="18" charset="0"/>
              </a:rPr>
              <a:t> [</a:t>
            </a:r>
            <a:r>
              <a:rPr lang="de-DE" sz="2800" dirty="0">
                <a:solidFill>
                  <a:srgbClr val="FF0000"/>
                </a:solidFill>
                <a:latin typeface="Times New Roman" panose="02020603050405020304" pitchFamily="18" charset="0"/>
                <a:cs typeface="Times New Roman" panose="02020603050405020304" pitchFamily="18" charset="0"/>
              </a:rPr>
              <a:t>kubisch</a:t>
            </a:r>
            <a:r>
              <a:rPr lang="de-DE" sz="2800" dirty="0">
                <a:latin typeface="Times New Roman" panose="02020603050405020304" pitchFamily="18" charset="0"/>
                <a:cs typeface="Times New Roman" panose="02020603050405020304" pitchFamily="18" charset="0"/>
              </a:rPr>
              <a:t>]. Und er überzog ihn mit gediegenem Gold. Auch den Zedernholz-Altar überzog er [damit].“</a:t>
            </a:r>
          </a:p>
          <a:p>
            <a:pPr marL="457200" indent="-457200">
              <a:lnSpc>
                <a:spcPts val="3360"/>
              </a:lnSpc>
              <a:spcBef>
                <a:spcPts val="1903"/>
              </a:spcBef>
              <a:spcAft>
                <a:spcPts val="1200"/>
              </a:spcAft>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Hes</a:t>
            </a:r>
            <a:r>
              <a:rPr lang="de-DE" sz="2800" dirty="0">
                <a:latin typeface="Times New Roman" panose="02020603050405020304" pitchFamily="18" charset="0"/>
                <a:cs typeface="Times New Roman" panose="02020603050405020304" pitchFamily="18" charset="0"/>
              </a:rPr>
              <a:t> 40,5b: „ Und </a:t>
            </a:r>
            <a:r>
              <a:rPr lang="de-DE" sz="2800" dirty="0">
                <a:solidFill>
                  <a:srgbClr val="0070C0"/>
                </a:solidFill>
                <a:latin typeface="Times New Roman" panose="02020603050405020304" pitchFamily="18" charset="0"/>
                <a:cs typeface="Times New Roman" panose="02020603050405020304" pitchFamily="18" charset="0"/>
              </a:rPr>
              <a:t>er maß die Breite des Baues: eine Rute, und die Höhe: eine Rute </a:t>
            </a:r>
            <a:r>
              <a:rPr lang="de-DE" sz="2800" dirty="0">
                <a:latin typeface="Times New Roman" panose="02020603050405020304" pitchFamily="18" charset="0"/>
                <a:cs typeface="Times New Roman" panose="02020603050405020304" pitchFamily="18" charset="0"/>
              </a:rPr>
              <a:t>[</a:t>
            </a:r>
            <a:r>
              <a:rPr lang="de-DE" sz="2800" dirty="0">
                <a:solidFill>
                  <a:srgbClr val="FF0000"/>
                </a:solidFill>
                <a:latin typeface="Times New Roman" panose="02020603050405020304" pitchFamily="18" charset="0"/>
                <a:cs typeface="Times New Roman" panose="02020603050405020304" pitchFamily="18" charset="0"/>
              </a:rPr>
              <a:t>kubisch?</a:t>
            </a:r>
            <a:r>
              <a:rPr lang="de-DE"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5261396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57F1E56-3C8B-BC43-A7BF-123609806EAA}"/>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87D3465C-F9E9-4D41-BB72-D3DD9CD84808}"/>
              </a:ext>
            </a:extLst>
          </p:cNvPr>
          <p:cNvSpPr>
            <a:spLocks noGrp="1"/>
          </p:cNvSpPr>
          <p:nvPr>
            <p:ph idx="1"/>
          </p:nvPr>
        </p:nvSpPr>
        <p:spPr>
          <a:xfrm>
            <a:off x="93396" y="677334"/>
            <a:ext cx="11945311" cy="5187438"/>
          </a:xfrm>
        </p:spPr>
        <p:txBody>
          <a:bodyPr/>
          <a:lstStyle/>
          <a:p>
            <a:pPr marL="457200" indent="-457200">
              <a:lnSpc>
                <a:spcPts val="3640"/>
              </a:lnSpc>
              <a:buFont typeface="Arial" panose="020B0604020202020204" pitchFamily="34" charset="0"/>
              <a:buChar char="•"/>
            </a:pPr>
            <a:r>
              <a:rPr lang="de-DE" sz="2800" dirty="0" err="1">
                <a:latin typeface="Times New Roman" panose="02020603050405020304" pitchFamily="18" charset="0"/>
                <a:cs typeface="Times New Roman" panose="02020603050405020304" pitchFamily="18" charset="0"/>
              </a:rPr>
              <a:t>Offb</a:t>
            </a:r>
            <a:r>
              <a:rPr lang="de-DE" sz="2800" dirty="0">
                <a:latin typeface="Times New Roman" panose="02020603050405020304" pitchFamily="18" charset="0"/>
                <a:cs typeface="Times New Roman" panose="02020603050405020304" pitchFamily="18" charset="0"/>
              </a:rPr>
              <a:t> 22,1-5: „</a:t>
            </a:r>
            <a:r>
              <a:rPr lang="de-CH" sz="2800" dirty="0">
                <a:latin typeface="Times New Roman" panose="02020603050405020304" pitchFamily="18" charset="0"/>
                <a:cs typeface="Times New Roman" panose="02020603050405020304" pitchFamily="18" charset="0"/>
              </a:rPr>
              <a:t> </a:t>
            </a:r>
            <a:r>
              <a:rPr lang="de-CH" sz="2800" dirty="0">
                <a:solidFill>
                  <a:srgbClr val="0070C0"/>
                </a:solidFill>
                <a:latin typeface="Times New Roman" panose="02020603050405020304" pitchFamily="18" charset="0"/>
                <a:cs typeface="Times New Roman" panose="02020603050405020304" pitchFamily="18" charset="0"/>
              </a:rPr>
              <a:t>Und er zeigte mir einen Strom von Wasser des Lebens, glänzend wie Kristall, der hervorging aus dem Thron Gottes und des Lammes. In der Mitte ihrer Straße und des Stromes, diesseits und jenseits, [war der] Baum des Lebens, der zwölf Früchte trägt und jeden Monat seine Frucht gibt; und die Blätter des Baumes [sind] zur Heilung der Nationen. </a:t>
            </a:r>
            <a:r>
              <a:rPr lang="de-CH" sz="2800" dirty="0">
                <a:latin typeface="Times New Roman" panose="02020603050405020304" pitchFamily="18" charset="0"/>
                <a:cs typeface="Times New Roman" panose="02020603050405020304" pitchFamily="18" charset="0"/>
              </a:rPr>
              <a:t>Und keinerlei Fluch wird mehr sein; und der Thron Gottes und des Lammes wird in ihr sein; und seine Knechte werden ihm dienen, und sie werden sein Angesicht sehen; und sein Name wird an ihren Stirnen sein. Und Nacht wird nicht mehr sein, und sie bedürfen nicht des Lichtes einer Lampe und des Lichtes der Sonne, denn der Herr, Gott, wird über ihnen leuchten, und sie werden herrschen in alle Ewigkeit.</a:t>
            </a:r>
            <a:r>
              <a:rPr lang="de-DE"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3843972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57DA89-91E3-8A49-9274-5D8A9DF1B2E4}"/>
              </a:ext>
            </a:extLst>
          </p:cNvPr>
          <p:cNvSpPr>
            <a:spLocks noGrp="1"/>
          </p:cNvSpPr>
          <p:nvPr>
            <p:ph type="title"/>
          </p:nvPr>
        </p:nvSpPr>
        <p:spPr/>
        <p:txBody>
          <a:bodyPr/>
          <a:lstStyle/>
          <a:p>
            <a:r>
              <a:rPr lang="de-DE" sz="2800" dirty="0"/>
              <a:t>4. Die Neuschöpfung und das Neue Jerusalem</a:t>
            </a:r>
          </a:p>
        </p:txBody>
      </p:sp>
      <p:sp>
        <p:nvSpPr>
          <p:cNvPr id="3" name="Inhaltsplatzhalter 2">
            <a:extLst>
              <a:ext uri="{FF2B5EF4-FFF2-40B4-BE49-F238E27FC236}">
                <a16:creationId xmlns:a16="http://schemas.microsoft.com/office/drawing/2014/main" xmlns="" id="{B86F64DB-998B-3245-BD59-660B86D164EF}"/>
              </a:ext>
            </a:extLst>
          </p:cNvPr>
          <p:cNvSpPr>
            <a:spLocks noGrp="1"/>
          </p:cNvSpPr>
          <p:nvPr>
            <p:ph idx="1"/>
          </p:nvPr>
        </p:nvSpPr>
        <p:spPr>
          <a:xfrm>
            <a:off x="0" y="685800"/>
            <a:ext cx="12037219" cy="5357648"/>
          </a:xfrm>
        </p:spPr>
        <p:txBody>
          <a:bodyPr/>
          <a:lstStyle/>
          <a:p>
            <a:pPr marL="457200" indent="-457200">
              <a:lnSpc>
                <a:spcPts val="2840"/>
              </a:lnSpc>
              <a:spcBef>
                <a:spcPts val="1303"/>
              </a:spcBef>
              <a:spcAft>
                <a:spcPts val="12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Hes</a:t>
            </a:r>
            <a:r>
              <a:rPr lang="de-DE" sz="2400" dirty="0">
                <a:latin typeface="Times New Roman" panose="02020603050405020304" pitchFamily="18" charset="0"/>
                <a:cs typeface="Times New Roman" panose="02020603050405020304" pitchFamily="18" charset="0"/>
              </a:rPr>
              <a:t> 47,8f.12: „Und er sprach zu mir: ‚Dieses Wasser fließt hinaus in den östlichen Bezirk und fließt in die Ebene hinab und gelangt ins Meer, in das salzige Wasser, </a:t>
            </a:r>
            <a:r>
              <a:rPr lang="de-DE" sz="2400" dirty="0">
                <a:solidFill>
                  <a:srgbClr val="0070C0"/>
                </a:solidFill>
                <a:latin typeface="Times New Roman" panose="02020603050405020304" pitchFamily="18" charset="0"/>
                <a:cs typeface="Times New Roman" panose="02020603050405020304" pitchFamily="18" charset="0"/>
              </a:rPr>
              <a:t>und das Wasser wird gesund werden</a:t>
            </a:r>
            <a:r>
              <a:rPr lang="de-DE" sz="2400" dirty="0">
                <a:latin typeface="Times New Roman" panose="02020603050405020304" pitchFamily="18" charset="0"/>
                <a:cs typeface="Times New Roman" panose="02020603050405020304" pitchFamily="18" charset="0"/>
              </a:rPr>
              <a:t>. Und es wird geschehen, jedes Lebewesen, </a:t>
            </a:r>
            <a:r>
              <a:rPr lang="de-DE" sz="2400" dirty="0">
                <a:solidFill>
                  <a:srgbClr val="0070C0"/>
                </a:solidFill>
                <a:latin typeface="Times New Roman" panose="02020603050405020304" pitchFamily="18" charset="0"/>
                <a:cs typeface="Times New Roman" panose="02020603050405020304" pitchFamily="18" charset="0"/>
              </a:rPr>
              <a:t>das da wimmelt – überall, wohin der Fluss kommt –, wird leben</a:t>
            </a:r>
            <a:r>
              <a:rPr lang="de-DE" sz="2400" dirty="0">
                <a:latin typeface="Times New Roman" panose="02020603050405020304" pitchFamily="18" charset="0"/>
                <a:cs typeface="Times New Roman" panose="02020603050405020304" pitchFamily="18" charset="0"/>
              </a:rPr>
              <a:t>. Und es wird sehr viele Fische geben. Wenn dieses Wasser dorthin kommt, </a:t>
            </a:r>
            <a:r>
              <a:rPr lang="de-DE" sz="2400" dirty="0">
                <a:solidFill>
                  <a:srgbClr val="0070C0"/>
                </a:solidFill>
                <a:latin typeface="Times New Roman" panose="02020603050405020304" pitchFamily="18" charset="0"/>
                <a:cs typeface="Times New Roman" panose="02020603050405020304" pitchFamily="18" charset="0"/>
              </a:rPr>
              <a:t>dann wird das Salzwasser gesund werden, und alles wird leben, wohin der Fluss kommt </a:t>
            </a:r>
            <a:r>
              <a:rPr lang="de-DE" sz="2400" dirty="0">
                <a:latin typeface="Times New Roman" panose="02020603050405020304" pitchFamily="18" charset="0"/>
                <a:cs typeface="Times New Roman" panose="02020603050405020304" pitchFamily="18" charset="0"/>
              </a:rPr>
              <a:t>… An dem Fluss aber, an seinem Ufer, werden auf dieser und auf jener Seite allerlei Bäume wachsen, von denen man isst, </a:t>
            </a:r>
            <a:r>
              <a:rPr lang="de-DE" sz="2400" dirty="0">
                <a:solidFill>
                  <a:srgbClr val="0070C0"/>
                </a:solidFill>
                <a:latin typeface="Times New Roman" panose="02020603050405020304" pitchFamily="18" charset="0"/>
                <a:cs typeface="Times New Roman" panose="02020603050405020304" pitchFamily="18" charset="0"/>
              </a:rPr>
              <a:t>deren Blätter nicht welken und deren Früchte nicht ausgehen werden. Monat für Monat werden sie frische Früchte tragen</a:t>
            </a:r>
            <a:r>
              <a:rPr lang="de-DE" sz="2400" dirty="0">
                <a:latin typeface="Times New Roman" panose="02020603050405020304" pitchFamily="18" charset="0"/>
                <a:cs typeface="Times New Roman" panose="02020603050405020304" pitchFamily="18" charset="0"/>
              </a:rPr>
              <a:t>, denn sein Wasser fließt aus dem Heiligtum hervor; </a:t>
            </a:r>
            <a:r>
              <a:rPr lang="de-DE" sz="2400" dirty="0">
                <a:solidFill>
                  <a:srgbClr val="0070C0"/>
                </a:solidFill>
                <a:latin typeface="Times New Roman" panose="02020603050405020304" pitchFamily="18" charset="0"/>
                <a:cs typeface="Times New Roman" panose="02020603050405020304" pitchFamily="18" charset="0"/>
              </a:rPr>
              <a:t>und ihre Früchte werden als Speise dienen und ihre Blätter als Heilmittel</a:t>
            </a:r>
            <a:r>
              <a:rPr lang="de-DE" sz="2400" dirty="0">
                <a:latin typeface="Times New Roman" panose="02020603050405020304" pitchFamily="18" charset="0"/>
                <a:cs typeface="Times New Roman" panose="02020603050405020304" pitchFamily="18" charset="0"/>
              </a:rPr>
              <a:t>.‘“</a:t>
            </a:r>
          </a:p>
          <a:p>
            <a:pPr marL="457200" indent="-457200">
              <a:lnSpc>
                <a:spcPts val="2840"/>
              </a:lnSpc>
              <a:spcBef>
                <a:spcPts val="1303"/>
              </a:spcBef>
              <a:spcAft>
                <a:spcPts val="1200"/>
              </a:spcAft>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Röm</a:t>
            </a:r>
            <a:r>
              <a:rPr lang="de-DE" sz="2400" dirty="0">
                <a:latin typeface="Times New Roman" panose="02020603050405020304" pitchFamily="18" charset="0"/>
                <a:cs typeface="Times New Roman" panose="02020603050405020304" pitchFamily="18" charset="0"/>
              </a:rPr>
              <a:t> 8,20f.: „Denn die Schöpfung ist der Vergänglichkeit unterworfen worden – nicht freiwillig, sondern durch den, der sie unterworfen hat –, auf Hoffnung hin, </a:t>
            </a:r>
            <a:r>
              <a:rPr lang="de-DE" sz="2400" dirty="0">
                <a:solidFill>
                  <a:srgbClr val="0070C0"/>
                </a:solidFill>
                <a:latin typeface="Times New Roman" panose="02020603050405020304" pitchFamily="18" charset="0"/>
                <a:cs typeface="Times New Roman" panose="02020603050405020304" pitchFamily="18" charset="0"/>
              </a:rPr>
              <a:t>dass auch selbst die Schöpfung von der Knechtschaft der Vergänglichkeit frei gemacht werden wird zur Freiheit der Herrlichkeit der Kinder Gottes</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4970871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257B810-115C-F04F-8307-CAC92263134E}"/>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xmlns="" id="{6A75859A-A271-E94F-8FAA-992DCE176746}"/>
              </a:ext>
            </a:extLst>
          </p:cNvPr>
          <p:cNvSpPr>
            <a:spLocks noGrp="1"/>
          </p:cNvSpPr>
          <p:nvPr>
            <p:ph idx="1"/>
          </p:nvPr>
        </p:nvSpPr>
        <p:spPr/>
        <p:txBody>
          <a:bodyPr/>
          <a:lstStyle/>
          <a:p>
            <a:endParaRPr lang="de-DE" dirty="0"/>
          </a:p>
          <a:p>
            <a:endParaRPr lang="de-DE" dirty="0"/>
          </a:p>
          <a:p>
            <a:endParaRPr lang="de-DE" dirty="0"/>
          </a:p>
          <a:p>
            <a:pPr algn="ctr"/>
            <a:r>
              <a:rPr lang="de-DE" sz="4800" dirty="0">
                <a:latin typeface="Times New Roman" panose="02020603050405020304" pitchFamily="18" charset="0"/>
                <a:cs typeface="Times New Roman" panose="02020603050405020304" pitchFamily="18" charset="0"/>
              </a:rPr>
              <a:t>Schluss</a:t>
            </a:r>
          </a:p>
        </p:txBody>
      </p:sp>
    </p:spTree>
    <p:extLst>
      <p:ext uri="{BB962C8B-B14F-4D97-AF65-F5344CB8AC3E}">
        <p14:creationId xmlns:p14="http://schemas.microsoft.com/office/powerpoint/2010/main" val="46136623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B94C063-09D0-5648-8E95-EFD40F7B209C}"/>
              </a:ext>
            </a:extLst>
          </p:cNvPr>
          <p:cNvSpPr>
            <a:spLocks noGrp="1"/>
          </p:cNvSpPr>
          <p:nvPr>
            <p:ph type="title"/>
          </p:nvPr>
        </p:nvSpPr>
        <p:spPr>
          <a:xfrm>
            <a:off x="618836" y="25673"/>
            <a:ext cx="11419872" cy="546982"/>
          </a:xfrm>
        </p:spPr>
        <p:txBody>
          <a:bodyPr/>
          <a:lstStyle/>
          <a:p>
            <a:r>
              <a:rPr lang="de-DE" sz="2800" dirty="0"/>
              <a:t>Schluss</a:t>
            </a:r>
          </a:p>
        </p:txBody>
      </p:sp>
      <p:sp>
        <p:nvSpPr>
          <p:cNvPr id="3" name="Inhaltsplatzhalter 2">
            <a:extLst>
              <a:ext uri="{FF2B5EF4-FFF2-40B4-BE49-F238E27FC236}">
                <a16:creationId xmlns:a16="http://schemas.microsoft.com/office/drawing/2014/main" xmlns="" id="{429A753C-2097-544D-A7E3-4D390F0CCEEE}"/>
              </a:ext>
            </a:extLst>
          </p:cNvPr>
          <p:cNvSpPr>
            <a:spLocks noGrp="1"/>
          </p:cNvSpPr>
          <p:nvPr>
            <p:ph idx="1"/>
          </p:nvPr>
        </p:nvSpPr>
        <p:spPr>
          <a:xfrm>
            <a:off x="97277" y="745066"/>
            <a:ext cx="11939942" cy="5256899"/>
          </a:xfrm>
        </p:spPr>
        <p:txBody>
          <a:bodyPr/>
          <a:lstStyle/>
          <a:p>
            <a:pPr marL="457200" indent="-457200">
              <a:lnSpc>
                <a:spcPts val="3960"/>
              </a:lnSpc>
              <a:spcBef>
                <a:spcPts val="2503"/>
              </a:spcBef>
              <a:spcAft>
                <a:spcPts val="1800"/>
              </a:spcAft>
              <a:buFont typeface="Arial" panose="020B0604020202020204" pitchFamily="34" charset="0"/>
              <a:buChar char="•"/>
            </a:pPr>
            <a:r>
              <a:rPr lang="de-DE" sz="3400" dirty="0" err="1">
                <a:latin typeface="Times New Roman" panose="02020603050405020304" pitchFamily="18" charset="0"/>
                <a:cs typeface="Times New Roman" panose="02020603050405020304" pitchFamily="18" charset="0"/>
              </a:rPr>
              <a:t>Offb</a:t>
            </a:r>
            <a:r>
              <a:rPr lang="de-DE" sz="3400" dirty="0">
                <a:latin typeface="Times New Roman" panose="02020603050405020304" pitchFamily="18" charset="0"/>
                <a:cs typeface="Times New Roman" panose="02020603050405020304" pitchFamily="18" charset="0"/>
              </a:rPr>
              <a:t> 22,14f.: „</a:t>
            </a:r>
            <a:r>
              <a:rPr lang="de-CH" sz="3400" dirty="0">
                <a:solidFill>
                  <a:srgbClr val="0070C0"/>
                </a:solidFill>
                <a:latin typeface="Times New Roman" panose="02020603050405020304" pitchFamily="18" charset="0"/>
                <a:cs typeface="Times New Roman" panose="02020603050405020304" pitchFamily="18" charset="0"/>
              </a:rPr>
              <a:t>Glückselig, die ihre Kleider waschen, damit sie Vollmacht über den Baum des Lebens/ein Anrecht am Baum des Lebens haben und durch die Tore in die Stadt hineingehen!</a:t>
            </a:r>
            <a:r>
              <a:rPr lang="de-CH" sz="3400" dirty="0">
                <a:latin typeface="Times New Roman" panose="02020603050405020304" pitchFamily="18" charset="0"/>
                <a:cs typeface="Times New Roman" panose="02020603050405020304" pitchFamily="18" charset="0"/>
              </a:rPr>
              <a:t> Draußen sind die Hunde und die Zauberer und die Unzüchtigen und die Mörder und die Götzendiener und jeder, der die Lüge liebt und tut.</a:t>
            </a:r>
            <a:r>
              <a:rPr lang="de-DE" sz="3400" dirty="0">
                <a:latin typeface="Times New Roman" panose="02020603050405020304" pitchFamily="18" charset="0"/>
                <a:cs typeface="Times New Roman" panose="02020603050405020304" pitchFamily="18" charset="0"/>
              </a:rPr>
              <a:t>“</a:t>
            </a:r>
          </a:p>
          <a:p>
            <a:pPr marL="457200" indent="-457200">
              <a:lnSpc>
                <a:spcPts val="3960"/>
              </a:lnSpc>
              <a:spcBef>
                <a:spcPts val="2503"/>
              </a:spcBef>
              <a:spcAft>
                <a:spcPts val="1800"/>
              </a:spcAft>
              <a:buFont typeface="Arial" panose="020B0604020202020204" pitchFamily="34" charset="0"/>
              <a:buChar char="•"/>
            </a:pPr>
            <a:r>
              <a:rPr lang="de-DE" sz="3400" dirty="0">
                <a:latin typeface="Times New Roman" panose="02020603050405020304" pitchFamily="18" charset="0"/>
                <a:cs typeface="Times New Roman" panose="02020603050405020304" pitchFamily="18" charset="0"/>
              </a:rPr>
              <a:t>Vgl. </a:t>
            </a:r>
            <a:r>
              <a:rPr lang="de-DE" sz="3400" dirty="0" err="1">
                <a:latin typeface="Times New Roman" panose="02020603050405020304" pitchFamily="18" charset="0"/>
                <a:cs typeface="Times New Roman" panose="02020603050405020304" pitchFamily="18" charset="0"/>
              </a:rPr>
              <a:t>Offb</a:t>
            </a:r>
            <a:r>
              <a:rPr lang="de-DE" sz="3400" dirty="0">
                <a:latin typeface="Times New Roman" panose="02020603050405020304" pitchFamily="18" charset="0"/>
                <a:cs typeface="Times New Roman" panose="02020603050405020304" pitchFamily="18" charset="0"/>
              </a:rPr>
              <a:t> 7,14b: „</a:t>
            </a:r>
            <a:r>
              <a:rPr lang="de-CH" sz="3400" dirty="0">
                <a:latin typeface="Times New Roman" panose="02020603050405020304" pitchFamily="18" charset="0"/>
                <a:cs typeface="Times New Roman" panose="02020603050405020304" pitchFamily="18" charset="0"/>
              </a:rPr>
              <a:t>Diese sind es, die aus der großen Bedrängnis kommen, </a:t>
            </a:r>
            <a:r>
              <a:rPr lang="de-CH" sz="3400" dirty="0">
                <a:solidFill>
                  <a:srgbClr val="0070C0"/>
                </a:solidFill>
                <a:latin typeface="Times New Roman" panose="02020603050405020304" pitchFamily="18" charset="0"/>
                <a:cs typeface="Times New Roman" panose="02020603050405020304" pitchFamily="18" charset="0"/>
              </a:rPr>
              <a:t>und sie haben ihre Gewänder gewaschen</a:t>
            </a:r>
            <a:r>
              <a:rPr lang="de-CH" sz="3400" b="1" dirty="0">
                <a:solidFill>
                  <a:srgbClr val="0070C0"/>
                </a:solidFill>
                <a:latin typeface="Times New Roman" panose="02020603050405020304" pitchFamily="18" charset="0"/>
                <a:cs typeface="Times New Roman" panose="02020603050405020304" pitchFamily="18" charset="0"/>
              </a:rPr>
              <a:t> </a:t>
            </a:r>
            <a:r>
              <a:rPr lang="de-CH" sz="3400" dirty="0">
                <a:solidFill>
                  <a:srgbClr val="0070C0"/>
                </a:solidFill>
                <a:latin typeface="Times New Roman" panose="02020603050405020304" pitchFamily="18" charset="0"/>
                <a:cs typeface="Times New Roman" panose="02020603050405020304" pitchFamily="18" charset="0"/>
              </a:rPr>
              <a:t>und sie </a:t>
            </a:r>
            <a:r>
              <a:rPr lang="de-CH" sz="3400" dirty="0">
                <a:solidFill>
                  <a:srgbClr val="FF0000"/>
                </a:solidFill>
                <a:latin typeface="Times New Roman" panose="02020603050405020304" pitchFamily="18" charset="0"/>
                <a:cs typeface="Times New Roman" panose="02020603050405020304" pitchFamily="18" charset="0"/>
              </a:rPr>
              <a:t>im Blut des Lammes </a:t>
            </a:r>
            <a:r>
              <a:rPr lang="de-CH" sz="3400" dirty="0">
                <a:solidFill>
                  <a:srgbClr val="0070C0"/>
                </a:solidFill>
                <a:latin typeface="Times New Roman" panose="02020603050405020304" pitchFamily="18" charset="0"/>
                <a:cs typeface="Times New Roman" panose="02020603050405020304" pitchFamily="18" charset="0"/>
              </a:rPr>
              <a:t>weiß gemacht</a:t>
            </a:r>
            <a:r>
              <a:rPr lang="de-CH" sz="3400" dirty="0">
                <a:latin typeface="Times New Roman" panose="02020603050405020304" pitchFamily="18" charset="0"/>
                <a:cs typeface="Times New Roman" panose="02020603050405020304" pitchFamily="18" charset="0"/>
              </a:rPr>
              <a:t>.</a:t>
            </a:r>
            <a:r>
              <a:rPr lang="de-DE" sz="3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676791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D95C2E-E51E-F947-A905-90062AFC3568}"/>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xmlns="" id="{B88242C2-54E5-C548-9145-7AADDC51D0CE}"/>
              </a:ext>
            </a:extLst>
          </p:cNvPr>
          <p:cNvSpPr>
            <a:spLocks noGrp="1"/>
          </p:cNvSpPr>
          <p:nvPr>
            <p:ph idx="1"/>
          </p:nvPr>
        </p:nvSpPr>
        <p:spPr/>
        <p:txBody>
          <a:bodyPr/>
          <a:lstStyle/>
          <a:p>
            <a:pPr marL="514350" indent="-514350">
              <a:buAutoNum type="arabicPeriod"/>
            </a:pPr>
            <a:endParaRPr lang="de-DE" dirty="0"/>
          </a:p>
          <a:p>
            <a:pPr marL="514350" indent="-514350">
              <a:buAutoNum type="arabicPeriod"/>
            </a:pPr>
            <a:endParaRPr lang="de-DE" dirty="0"/>
          </a:p>
          <a:p>
            <a:pPr marL="0" indent="0" algn="ctr"/>
            <a:endParaRPr lang="de-DE" dirty="0"/>
          </a:p>
          <a:p>
            <a:pPr marL="0" indent="0" algn="ctr"/>
            <a:r>
              <a:rPr lang="de-DE" dirty="0"/>
              <a:t>Einführung</a:t>
            </a:r>
          </a:p>
        </p:txBody>
      </p:sp>
    </p:spTree>
    <p:extLst>
      <p:ext uri="{BB962C8B-B14F-4D97-AF65-F5344CB8AC3E}">
        <p14:creationId xmlns:p14="http://schemas.microsoft.com/office/powerpoint/2010/main" val="30403078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AD6A2C-08C4-A349-AD16-F507ABD14341}"/>
              </a:ext>
            </a:extLst>
          </p:cNvPr>
          <p:cNvSpPr>
            <a:spLocks noGrp="1"/>
          </p:cNvSpPr>
          <p:nvPr>
            <p:ph type="title"/>
          </p:nvPr>
        </p:nvSpPr>
        <p:spPr>
          <a:xfrm>
            <a:off x="654340" y="25672"/>
            <a:ext cx="11384367" cy="519611"/>
          </a:xfrm>
        </p:spPr>
        <p:txBody>
          <a:bodyPr/>
          <a:lstStyle/>
          <a:p>
            <a:r>
              <a:rPr lang="de-DE" dirty="0"/>
              <a:t>Einführung</a:t>
            </a:r>
          </a:p>
        </p:txBody>
      </p:sp>
      <p:sp>
        <p:nvSpPr>
          <p:cNvPr id="3" name="Inhaltsplatzhalter 2">
            <a:extLst>
              <a:ext uri="{FF2B5EF4-FFF2-40B4-BE49-F238E27FC236}">
                <a16:creationId xmlns:a16="http://schemas.microsoft.com/office/drawing/2014/main" xmlns="" id="{F3508CA6-1C35-5E40-8D55-EA8E8093E6B6}"/>
              </a:ext>
            </a:extLst>
          </p:cNvPr>
          <p:cNvSpPr>
            <a:spLocks noGrp="1"/>
          </p:cNvSpPr>
          <p:nvPr>
            <p:ph idx="1"/>
          </p:nvPr>
        </p:nvSpPr>
        <p:spPr>
          <a:xfrm>
            <a:off x="276837" y="1166070"/>
            <a:ext cx="11760382" cy="4575719"/>
          </a:xfrm>
        </p:spPr>
        <p:txBody>
          <a:bodyPr/>
          <a:lstStyle/>
          <a:p>
            <a:pPr marL="457200" indent="-457200">
              <a:lnSpc>
                <a:spcPts val="4150"/>
              </a:lnSpc>
              <a:spcBef>
                <a:spcPts val="2503"/>
              </a:spcBef>
              <a:spcAft>
                <a:spcPts val="2400"/>
              </a:spcAft>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Ohne Schöpfer gibt es keinen Erlöser, ohne Schöpfung keine Erlösung und keine Neuschöpfung.</a:t>
            </a:r>
          </a:p>
          <a:p>
            <a:pPr marL="457200" indent="-457200">
              <a:lnSpc>
                <a:spcPts val="4150"/>
              </a:lnSpc>
              <a:spcBef>
                <a:spcPts val="2503"/>
              </a:spcBef>
              <a:spcAft>
                <a:spcPts val="2400"/>
              </a:spcAft>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Ohne Schöpfer gibt es keine Hoffnung.</a:t>
            </a:r>
          </a:p>
          <a:p>
            <a:pPr marL="457200" indent="-457200">
              <a:lnSpc>
                <a:spcPts val="4150"/>
              </a:lnSpc>
              <a:spcBef>
                <a:spcPts val="2503"/>
              </a:spcBef>
              <a:spcAft>
                <a:spcPts val="2400"/>
              </a:spcAft>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Ohne Schöpfer gibt es keinen Sinn im Leben.</a:t>
            </a:r>
          </a:p>
        </p:txBody>
      </p:sp>
    </p:spTree>
    <p:extLst>
      <p:ext uri="{BB962C8B-B14F-4D97-AF65-F5344CB8AC3E}">
        <p14:creationId xmlns:p14="http://schemas.microsoft.com/office/powerpoint/2010/main" val="425261802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D95C2E-E51E-F947-A905-90062AFC3568}"/>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xmlns="" id="{B88242C2-54E5-C548-9145-7AADDC51D0CE}"/>
              </a:ext>
            </a:extLst>
          </p:cNvPr>
          <p:cNvSpPr>
            <a:spLocks noGrp="1"/>
          </p:cNvSpPr>
          <p:nvPr>
            <p:ph idx="1"/>
          </p:nvPr>
        </p:nvSpPr>
        <p:spPr/>
        <p:txBody>
          <a:bodyPr/>
          <a:lstStyle/>
          <a:p>
            <a:pPr marL="514350" indent="-514350">
              <a:buAutoNum type="arabicPeriod"/>
            </a:pPr>
            <a:endParaRPr lang="de-DE" dirty="0"/>
          </a:p>
          <a:p>
            <a:pPr marL="514350" indent="-514350">
              <a:buAutoNum type="arabicPeriod"/>
            </a:pPr>
            <a:endParaRPr lang="de-DE" dirty="0"/>
          </a:p>
          <a:p>
            <a:pPr marL="0" indent="0" algn="ctr"/>
            <a:endParaRPr lang="de-DE" dirty="0"/>
          </a:p>
          <a:p>
            <a:pPr marL="0" indent="0" algn="ctr"/>
            <a:r>
              <a:rPr lang="de-DE" dirty="0"/>
              <a:t>1. Gott als Schöpfer und Herrscher</a:t>
            </a:r>
          </a:p>
        </p:txBody>
      </p:sp>
    </p:spTree>
    <p:extLst>
      <p:ext uri="{BB962C8B-B14F-4D97-AF65-F5344CB8AC3E}">
        <p14:creationId xmlns:p14="http://schemas.microsoft.com/office/powerpoint/2010/main" val="21837508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C7F296B-268C-1746-8737-85AA6D1E5473}"/>
              </a:ext>
            </a:extLst>
          </p:cNvPr>
          <p:cNvSpPr>
            <a:spLocks noGrp="1"/>
          </p:cNvSpPr>
          <p:nvPr>
            <p:ph type="title"/>
          </p:nvPr>
        </p:nvSpPr>
        <p:spPr/>
        <p:txBody>
          <a:bodyPr/>
          <a:lstStyle/>
          <a:p>
            <a:r>
              <a:rPr lang="de-DE" sz="2800" dirty="0"/>
              <a:t>1. Gott als Schöpfer und Herrscher</a:t>
            </a:r>
          </a:p>
        </p:txBody>
      </p:sp>
      <p:sp>
        <p:nvSpPr>
          <p:cNvPr id="3" name="Inhaltsplatzhalter 2">
            <a:extLst>
              <a:ext uri="{FF2B5EF4-FFF2-40B4-BE49-F238E27FC236}">
                <a16:creationId xmlns:a16="http://schemas.microsoft.com/office/drawing/2014/main" xmlns="" id="{F90F5FA3-8A7A-8649-A119-FC39DD8855F0}"/>
              </a:ext>
            </a:extLst>
          </p:cNvPr>
          <p:cNvSpPr>
            <a:spLocks noGrp="1"/>
          </p:cNvSpPr>
          <p:nvPr>
            <p:ph idx="1"/>
          </p:nvPr>
        </p:nvSpPr>
        <p:spPr>
          <a:xfrm>
            <a:off x="95794" y="792480"/>
            <a:ext cx="11941425" cy="5294811"/>
          </a:xfrm>
        </p:spPr>
        <p:txBody>
          <a:bodyPr/>
          <a:lstStyle/>
          <a:p>
            <a:pPr marL="457200" indent="-457200">
              <a:lnSpc>
                <a:spcPts val="3080"/>
              </a:lnSpc>
              <a:spcBef>
                <a:spcPts val="1303"/>
              </a:spcBef>
              <a:spcAft>
                <a:spcPts val="1200"/>
              </a:spcAft>
              <a:buFont typeface="Arial" panose="020B0604020202020204" pitchFamily="34" charset="0"/>
              <a:buChar char="•"/>
            </a:pPr>
            <a:r>
              <a:rPr lang="de-DE" sz="2600" dirty="0" err="1">
                <a:solidFill>
                  <a:srgbClr val="0070C0"/>
                </a:solidFill>
                <a:latin typeface="Times New Roman" panose="02020603050405020304" pitchFamily="18" charset="0"/>
                <a:cs typeface="Times New Roman" panose="02020603050405020304" pitchFamily="18" charset="0"/>
              </a:rPr>
              <a:t>Offb</a:t>
            </a:r>
            <a:r>
              <a:rPr lang="de-DE" sz="2600" dirty="0">
                <a:solidFill>
                  <a:srgbClr val="0070C0"/>
                </a:solidFill>
                <a:latin typeface="Times New Roman" panose="02020603050405020304" pitchFamily="18" charset="0"/>
                <a:cs typeface="Times New Roman" panose="02020603050405020304" pitchFamily="18" charset="0"/>
              </a:rPr>
              <a:t> 4,8-11</a:t>
            </a:r>
            <a:r>
              <a:rPr lang="de-DE" sz="2600" dirty="0">
                <a:latin typeface="Times New Roman" panose="02020603050405020304" pitchFamily="18" charset="0"/>
                <a:cs typeface="Times New Roman" panose="02020603050405020304" pitchFamily="18" charset="0"/>
              </a:rPr>
              <a:t>: „Und die </a:t>
            </a:r>
            <a:r>
              <a:rPr lang="de-DE" sz="2600" dirty="0">
                <a:solidFill>
                  <a:srgbClr val="00B050"/>
                </a:solidFill>
                <a:latin typeface="Times New Roman" panose="02020603050405020304" pitchFamily="18" charset="0"/>
                <a:cs typeface="Times New Roman" panose="02020603050405020304" pitchFamily="18" charset="0"/>
              </a:rPr>
              <a:t>vier lebendigen Wesen </a:t>
            </a:r>
            <a:r>
              <a:rPr lang="de-DE" sz="2600" dirty="0">
                <a:latin typeface="Times New Roman" panose="02020603050405020304" pitchFamily="18" charset="0"/>
                <a:cs typeface="Times New Roman" panose="02020603050405020304" pitchFamily="18" charset="0"/>
              </a:rPr>
              <a:t>[vgl. dazu </a:t>
            </a:r>
            <a:r>
              <a:rPr lang="de-DE" sz="2600" dirty="0" err="1">
                <a:latin typeface="Times New Roman" panose="02020603050405020304" pitchFamily="18" charset="0"/>
                <a:cs typeface="Times New Roman" panose="02020603050405020304" pitchFamily="18" charset="0"/>
              </a:rPr>
              <a:t>Hes</a:t>
            </a:r>
            <a:r>
              <a:rPr lang="de-DE" sz="2600" dirty="0">
                <a:latin typeface="Times New Roman" panose="02020603050405020304" pitchFamily="18" charset="0"/>
                <a:cs typeface="Times New Roman" panose="02020603050405020304" pitchFamily="18" charset="0"/>
              </a:rPr>
              <a:t> 1,5ff.; 10,1ff.] hatten, eines wie das andere, </a:t>
            </a:r>
            <a:r>
              <a:rPr lang="de-DE" sz="2600" dirty="0">
                <a:solidFill>
                  <a:srgbClr val="00B050"/>
                </a:solidFill>
                <a:latin typeface="Times New Roman" panose="02020603050405020304" pitchFamily="18" charset="0"/>
                <a:cs typeface="Times New Roman" panose="02020603050405020304" pitchFamily="18" charset="0"/>
              </a:rPr>
              <a:t>je sechs Flügel </a:t>
            </a:r>
            <a:r>
              <a:rPr lang="de-DE" sz="2600" dirty="0">
                <a:latin typeface="Times New Roman" panose="02020603050405020304" pitchFamily="18" charset="0"/>
                <a:cs typeface="Times New Roman" panose="02020603050405020304" pitchFamily="18" charset="0"/>
              </a:rPr>
              <a:t>[vgl. </a:t>
            </a:r>
            <a:r>
              <a:rPr lang="de-DE" sz="2600" dirty="0" err="1">
                <a:latin typeface="Times New Roman" panose="02020603050405020304" pitchFamily="18" charset="0"/>
                <a:cs typeface="Times New Roman" panose="02020603050405020304" pitchFamily="18" charset="0"/>
              </a:rPr>
              <a:t>Jes</a:t>
            </a:r>
            <a:r>
              <a:rPr lang="de-DE" sz="2600" dirty="0">
                <a:latin typeface="Times New Roman" panose="02020603050405020304" pitchFamily="18" charset="0"/>
                <a:cs typeface="Times New Roman" panose="02020603050405020304" pitchFamily="18" charset="0"/>
              </a:rPr>
              <a:t> 6,2] und [sind] ringsum und inwendig </a:t>
            </a:r>
            <a:r>
              <a:rPr lang="de-DE" sz="2600" dirty="0">
                <a:solidFill>
                  <a:srgbClr val="00B050"/>
                </a:solidFill>
                <a:latin typeface="Times New Roman" panose="02020603050405020304" pitchFamily="18" charset="0"/>
                <a:cs typeface="Times New Roman" panose="02020603050405020304" pitchFamily="18" charset="0"/>
              </a:rPr>
              <a:t>voller Augen </a:t>
            </a:r>
            <a:r>
              <a:rPr lang="de-DE" sz="2600" dirty="0">
                <a:latin typeface="Times New Roman" panose="02020603050405020304" pitchFamily="18" charset="0"/>
                <a:cs typeface="Times New Roman" panose="02020603050405020304" pitchFamily="18" charset="0"/>
              </a:rPr>
              <a:t>[vgl. </a:t>
            </a:r>
            <a:r>
              <a:rPr lang="de-DE" sz="2600" dirty="0" err="1">
                <a:latin typeface="Times New Roman" panose="02020603050405020304" pitchFamily="18" charset="0"/>
                <a:cs typeface="Times New Roman" panose="02020603050405020304" pitchFamily="18" charset="0"/>
              </a:rPr>
              <a:t>Hes</a:t>
            </a:r>
            <a:r>
              <a:rPr lang="de-DE" sz="2600" dirty="0">
                <a:latin typeface="Times New Roman" panose="02020603050405020304" pitchFamily="18" charset="0"/>
                <a:cs typeface="Times New Roman" panose="02020603050405020304" pitchFamily="18" charset="0"/>
              </a:rPr>
              <a:t> 1,18; 10,12] , und sie hören Tag und Nacht nicht auf zu sagen: ‚</a:t>
            </a:r>
            <a:r>
              <a:rPr lang="de-DE" sz="2600" dirty="0">
                <a:solidFill>
                  <a:srgbClr val="0070C0"/>
                </a:solidFill>
                <a:latin typeface="Times New Roman" panose="02020603050405020304" pitchFamily="18" charset="0"/>
                <a:cs typeface="Times New Roman" panose="02020603050405020304" pitchFamily="18" charset="0"/>
              </a:rPr>
              <a:t>Heilig, heilig, heilig, Herr, Gott, Allmächtiger, der war und der ist und der kommt!</a:t>
            </a:r>
            <a:r>
              <a:rPr lang="de-DE" sz="2600" dirty="0">
                <a:latin typeface="Times New Roman" panose="02020603050405020304" pitchFamily="18" charset="0"/>
                <a:cs typeface="Times New Roman" panose="02020603050405020304" pitchFamily="18" charset="0"/>
              </a:rPr>
              <a:t>‘ [vgl. </a:t>
            </a:r>
            <a:r>
              <a:rPr lang="de-DE" sz="2600" dirty="0" err="1">
                <a:solidFill>
                  <a:srgbClr val="0070C0"/>
                </a:solidFill>
                <a:latin typeface="Times New Roman" panose="02020603050405020304" pitchFamily="18" charset="0"/>
                <a:cs typeface="Times New Roman" panose="02020603050405020304" pitchFamily="18" charset="0"/>
              </a:rPr>
              <a:t>Joh</a:t>
            </a:r>
            <a:r>
              <a:rPr lang="de-DE" sz="2600" dirty="0">
                <a:solidFill>
                  <a:srgbClr val="0070C0"/>
                </a:solidFill>
                <a:latin typeface="Times New Roman" panose="02020603050405020304" pitchFamily="18" charset="0"/>
                <a:cs typeface="Times New Roman" panose="02020603050405020304" pitchFamily="18" charset="0"/>
              </a:rPr>
              <a:t> 12,40f.</a:t>
            </a:r>
            <a:r>
              <a:rPr lang="de-DE" sz="2600" dirty="0">
                <a:latin typeface="Times New Roman" panose="02020603050405020304" pitchFamily="18" charset="0"/>
                <a:cs typeface="Times New Roman" panose="02020603050405020304" pitchFamily="18" charset="0"/>
              </a:rPr>
              <a:t>: Die Herrlichkeit Jesu]. Und wenn die lebendigen Wesen dem, der auf dem Thron sitzt, der in alle Ewigkeit lebt, Herrlichkeit und Ehre und Danksagung geben werden, </a:t>
            </a:r>
            <a:r>
              <a:rPr lang="de-DE" sz="2600" dirty="0">
                <a:solidFill>
                  <a:srgbClr val="0070C0"/>
                </a:solidFill>
                <a:latin typeface="Times New Roman" panose="02020603050405020304" pitchFamily="18" charset="0"/>
                <a:cs typeface="Times New Roman" panose="02020603050405020304" pitchFamily="18" charset="0"/>
              </a:rPr>
              <a:t>so werden die 24 Ältesten vor dem niederfallen, der auf dem Thron sitzt, und den anbeten</a:t>
            </a:r>
            <a:r>
              <a:rPr lang="de-DE" sz="2600" dirty="0">
                <a:latin typeface="Times New Roman" panose="02020603050405020304" pitchFamily="18" charset="0"/>
                <a:cs typeface="Times New Roman" panose="02020603050405020304" pitchFamily="18" charset="0"/>
              </a:rPr>
              <a:t>, der in alle Ewigkeit lebt, und werden ihre Siegeskränze vor dem Thron niederwerfen und sagen: ‚</a:t>
            </a:r>
            <a:r>
              <a:rPr lang="de-DE" sz="2600" dirty="0">
                <a:solidFill>
                  <a:srgbClr val="FF0000"/>
                </a:solidFill>
                <a:latin typeface="Times New Roman" panose="02020603050405020304" pitchFamily="18" charset="0"/>
                <a:cs typeface="Times New Roman" panose="02020603050405020304" pitchFamily="18" charset="0"/>
              </a:rPr>
              <a:t>Du bist würdig, unser Herr und Gott, die Herrlichkeit und die Ehre und die Macht zu nehmen, denn du hast alle Dinge erschaffen, und deines Willens wegen waren sie und sind sie erschaffen worden</a:t>
            </a:r>
            <a:r>
              <a:rPr lang="de-DE" sz="2600" dirty="0">
                <a:latin typeface="Times New Roman" panose="02020603050405020304" pitchFamily="18" charset="0"/>
                <a:cs typeface="Times New Roman" panose="02020603050405020304" pitchFamily="18" charset="0"/>
              </a:rPr>
              <a:t>.‘“</a:t>
            </a:r>
          </a:p>
          <a:p>
            <a:pPr marL="457200" indent="-457200">
              <a:lnSpc>
                <a:spcPts val="3080"/>
              </a:lnSpc>
              <a:spcBef>
                <a:spcPts val="1303"/>
              </a:spcBef>
              <a:spcAft>
                <a:spcPts val="1200"/>
              </a:spcAft>
              <a:buFont typeface="Arial" panose="020B0604020202020204" pitchFamily="34" charset="0"/>
              <a:buChar char="•"/>
            </a:pPr>
            <a:r>
              <a:rPr lang="de-DE" sz="2600" dirty="0">
                <a:latin typeface="Times New Roman" panose="02020603050405020304" pitchFamily="18" charset="0"/>
                <a:cs typeface="Times New Roman" panose="02020603050405020304" pitchFamily="18" charset="0"/>
              </a:rPr>
              <a:t>Vgl. </a:t>
            </a:r>
            <a:r>
              <a:rPr lang="de-DE" sz="2600" dirty="0" err="1">
                <a:solidFill>
                  <a:srgbClr val="0070C0"/>
                </a:solidFill>
                <a:latin typeface="Times New Roman" panose="02020603050405020304" pitchFamily="18" charset="0"/>
                <a:cs typeface="Times New Roman" panose="02020603050405020304" pitchFamily="18" charset="0"/>
              </a:rPr>
              <a:t>Röm</a:t>
            </a:r>
            <a:r>
              <a:rPr lang="de-DE" sz="2600" dirty="0">
                <a:solidFill>
                  <a:srgbClr val="0070C0"/>
                </a:solidFill>
                <a:latin typeface="Times New Roman" panose="02020603050405020304" pitchFamily="18" charset="0"/>
                <a:cs typeface="Times New Roman" panose="02020603050405020304" pitchFamily="18" charset="0"/>
              </a:rPr>
              <a:t> 1,20ff</a:t>
            </a:r>
            <a:r>
              <a:rPr lang="de-DE" sz="2600" dirty="0">
                <a:latin typeface="Times New Roman" panose="02020603050405020304" pitchFamily="18" charset="0"/>
                <a:cs typeface="Times New Roman" panose="02020603050405020304" pitchFamily="18" charset="0"/>
              </a:rPr>
              <a:t>.: Gott als Schöpfer anerkennen und ehren.</a:t>
            </a:r>
          </a:p>
        </p:txBody>
      </p:sp>
    </p:spTree>
    <p:extLst>
      <p:ext uri="{BB962C8B-B14F-4D97-AF65-F5344CB8AC3E}">
        <p14:creationId xmlns:p14="http://schemas.microsoft.com/office/powerpoint/2010/main" val="37050592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3BB38C-995C-9745-90C0-ED96C505C5B9}"/>
              </a:ext>
            </a:extLst>
          </p:cNvPr>
          <p:cNvSpPr>
            <a:spLocks noGrp="1"/>
          </p:cNvSpPr>
          <p:nvPr>
            <p:ph type="title"/>
          </p:nvPr>
        </p:nvSpPr>
        <p:spPr/>
        <p:txBody>
          <a:bodyPr/>
          <a:lstStyle/>
          <a:p>
            <a:r>
              <a:rPr lang="de-DE" sz="2800" dirty="0"/>
              <a:t>1. Gott als Schöpfer und Herrscher</a:t>
            </a:r>
          </a:p>
        </p:txBody>
      </p:sp>
      <p:sp>
        <p:nvSpPr>
          <p:cNvPr id="3" name="Inhaltsplatzhalter 2">
            <a:extLst>
              <a:ext uri="{FF2B5EF4-FFF2-40B4-BE49-F238E27FC236}">
                <a16:creationId xmlns:a16="http://schemas.microsoft.com/office/drawing/2014/main" xmlns="" id="{0C5BF9F8-F909-9541-A9C7-7664EEC1FFAD}"/>
              </a:ext>
            </a:extLst>
          </p:cNvPr>
          <p:cNvSpPr>
            <a:spLocks noGrp="1"/>
          </p:cNvSpPr>
          <p:nvPr>
            <p:ph idx="1"/>
          </p:nvPr>
        </p:nvSpPr>
        <p:spPr>
          <a:xfrm>
            <a:off x="211667" y="803672"/>
            <a:ext cx="11825552" cy="5148395"/>
          </a:xfrm>
        </p:spPr>
        <p:txBody>
          <a:bodyPr/>
          <a:lstStyle/>
          <a:p>
            <a:pPr marL="457200" indent="-457200">
              <a:lnSpc>
                <a:spcPts val="3740"/>
              </a:lnSpc>
              <a:spcBef>
                <a:spcPts val="3103"/>
              </a:spcBef>
              <a:spcAft>
                <a:spcPts val="30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5,13: „</a:t>
            </a:r>
            <a:r>
              <a:rPr lang="de-DE" sz="3200" dirty="0">
                <a:solidFill>
                  <a:srgbClr val="0070C0"/>
                </a:solidFill>
                <a:latin typeface="Times New Roman" panose="02020603050405020304" pitchFamily="18" charset="0"/>
                <a:cs typeface="Times New Roman" panose="02020603050405020304" pitchFamily="18" charset="0"/>
              </a:rPr>
              <a:t>Und jedes Geschöpf, das im Himmel und auf der Erde und unter der Erde und auf dem Meer ist</a:t>
            </a:r>
            <a:r>
              <a:rPr lang="de-DE" sz="3200" dirty="0">
                <a:latin typeface="Times New Roman" panose="02020603050405020304" pitchFamily="18" charset="0"/>
                <a:cs typeface="Times New Roman" panose="02020603050405020304" pitchFamily="18" charset="0"/>
              </a:rPr>
              <a:t>, und alles, was in ihnen ist, hörte ich sagen: ‚Dem, der auf dem Thron sitzt, und dem Lamm [gehört] der Lobpreis und die Ehre und die Herrlichkeit und die Macht in alle Ewigkeit!‘“</a:t>
            </a:r>
          </a:p>
          <a:p>
            <a:pPr marL="457200" indent="-457200">
              <a:lnSpc>
                <a:spcPts val="3740"/>
              </a:lnSpc>
              <a:spcBef>
                <a:spcPts val="3103"/>
              </a:spcBef>
              <a:spcAft>
                <a:spcPts val="3000"/>
              </a:spcAft>
              <a:buFont typeface="Arial" panose="020B0604020202020204" pitchFamily="34" charset="0"/>
              <a:buChar char="•"/>
            </a:pPr>
            <a:r>
              <a:rPr lang="de-DE" sz="3200" dirty="0" err="1">
                <a:latin typeface="Times New Roman" panose="02020603050405020304" pitchFamily="18" charset="0"/>
                <a:cs typeface="Times New Roman" panose="02020603050405020304" pitchFamily="18" charset="0"/>
              </a:rPr>
              <a:t>Offb</a:t>
            </a:r>
            <a:r>
              <a:rPr lang="de-DE" sz="3200" dirty="0">
                <a:latin typeface="Times New Roman" panose="02020603050405020304" pitchFamily="18" charset="0"/>
                <a:cs typeface="Times New Roman" panose="02020603050405020304" pitchFamily="18" charset="0"/>
              </a:rPr>
              <a:t> 10,6:</a:t>
            </a:r>
            <a:r>
              <a:rPr lang="de-DE" sz="3200" b="1" dirty="0">
                <a:latin typeface="Times New Roman" panose="02020603050405020304" pitchFamily="18" charset="0"/>
                <a:cs typeface="Times New Roman" panose="02020603050405020304" pitchFamily="18" charset="0"/>
              </a:rPr>
              <a:t> </a:t>
            </a:r>
            <a:r>
              <a:rPr lang="de-DE" sz="3200" dirty="0">
                <a:latin typeface="Times New Roman" panose="02020603050405020304" pitchFamily="18" charset="0"/>
                <a:cs typeface="Times New Roman" panose="02020603050405020304" pitchFamily="18" charset="0"/>
              </a:rPr>
              <a:t>„… und schwor bei dem, der in alle Ewigkeit lebt, </a:t>
            </a:r>
            <a:r>
              <a:rPr lang="de-DE" sz="3200" dirty="0">
                <a:solidFill>
                  <a:srgbClr val="0070C0"/>
                </a:solidFill>
                <a:latin typeface="Times New Roman" panose="02020603050405020304" pitchFamily="18" charset="0"/>
                <a:cs typeface="Times New Roman" panose="02020603050405020304" pitchFamily="18" charset="0"/>
              </a:rPr>
              <a:t>der den Himmel erschuf und was in ihm ist, und die Erde und was auf ihr ist, und das Meer und was in ihm ist</a:t>
            </a:r>
            <a:r>
              <a:rPr lang="de-DE" sz="3200" dirty="0">
                <a:latin typeface="Times New Roman" panose="02020603050405020304" pitchFamily="18" charset="0"/>
                <a:cs typeface="Times New Roman" panose="02020603050405020304" pitchFamily="18" charset="0"/>
              </a:rPr>
              <a:t>: Es wird keine Frist mehr sein …“</a:t>
            </a:r>
          </a:p>
        </p:txBody>
      </p:sp>
    </p:spTree>
    <p:extLst>
      <p:ext uri="{BB962C8B-B14F-4D97-AF65-F5344CB8AC3E}">
        <p14:creationId xmlns:p14="http://schemas.microsoft.com/office/powerpoint/2010/main" val="134213930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F0BF51D-EACA-A047-8FBF-BD070F7545C7}"/>
              </a:ext>
            </a:extLst>
          </p:cNvPr>
          <p:cNvSpPr>
            <a:spLocks noGrp="1"/>
          </p:cNvSpPr>
          <p:nvPr>
            <p:ph type="title"/>
          </p:nvPr>
        </p:nvSpPr>
        <p:spPr/>
        <p:txBody>
          <a:bodyPr/>
          <a:lstStyle/>
          <a:p>
            <a:r>
              <a:rPr lang="de-DE" sz="2800" dirty="0"/>
              <a:t>1. Gott als Schöpfer und Herrscher</a:t>
            </a:r>
          </a:p>
        </p:txBody>
      </p:sp>
      <p:sp>
        <p:nvSpPr>
          <p:cNvPr id="3" name="Inhaltsplatzhalter 2">
            <a:extLst>
              <a:ext uri="{FF2B5EF4-FFF2-40B4-BE49-F238E27FC236}">
                <a16:creationId xmlns:a16="http://schemas.microsoft.com/office/drawing/2014/main" xmlns="" id="{DEF74D28-8D99-3C4C-BDD3-83DEAB43B1CD}"/>
              </a:ext>
            </a:extLst>
          </p:cNvPr>
          <p:cNvSpPr>
            <a:spLocks noGrp="1"/>
          </p:cNvSpPr>
          <p:nvPr>
            <p:ph idx="1"/>
          </p:nvPr>
        </p:nvSpPr>
        <p:spPr>
          <a:xfrm>
            <a:off x="109057" y="989901"/>
            <a:ext cx="12082943" cy="4801299"/>
          </a:xfrm>
        </p:spPr>
        <p:txBody>
          <a:bodyPr/>
          <a:lstStyle/>
          <a:p>
            <a:pPr marL="457200" indent="-457200">
              <a:lnSpc>
                <a:spcPts val="3960"/>
              </a:lnSpc>
              <a:spcBef>
                <a:spcPts val="3703"/>
              </a:spcBef>
              <a:spcAft>
                <a:spcPts val="2400"/>
              </a:spcAft>
              <a:buFont typeface="Arial" panose="020B0604020202020204" pitchFamily="34" charset="0"/>
              <a:buChar char="•"/>
            </a:pPr>
            <a:r>
              <a:rPr lang="de-DE" sz="3400" dirty="0" err="1">
                <a:latin typeface="Times New Roman" panose="02020603050405020304" pitchFamily="18" charset="0"/>
                <a:cs typeface="Times New Roman" panose="02020603050405020304" pitchFamily="18" charset="0"/>
              </a:rPr>
              <a:t>Offb</a:t>
            </a:r>
            <a:r>
              <a:rPr lang="de-DE" sz="3400" dirty="0">
                <a:latin typeface="Times New Roman" panose="02020603050405020304" pitchFamily="18" charset="0"/>
                <a:cs typeface="Times New Roman" panose="02020603050405020304" pitchFamily="18" charset="0"/>
              </a:rPr>
              <a:t> 14,7:</a:t>
            </a:r>
            <a:r>
              <a:rPr lang="de-DE" sz="3400" b="1" dirty="0">
                <a:latin typeface="Times New Roman" panose="02020603050405020304" pitchFamily="18" charset="0"/>
                <a:cs typeface="Times New Roman" panose="02020603050405020304" pitchFamily="18" charset="0"/>
              </a:rPr>
              <a:t> </a:t>
            </a:r>
            <a:r>
              <a:rPr lang="de-DE" sz="3400" dirty="0">
                <a:latin typeface="Times New Roman" panose="02020603050405020304" pitchFamily="18" charset="0"/>
                <a:cs typeface="Times New Roman" panose="02020603050405020304" pitchFamily="18" charset="0"/>
              </a:rPr>
              <a:t>„… und er sprach mit lauter Stimme: ‚Fürchtet Gott und gebt ihm Ehre, denn die Stunde seines Gerichts ist </a:t>
            </a:r>
            <a:r>
              <a:rPr lang="de-DE" sz="3400" dirty="0" err="1">
                <a:latin typeface="Times New Roman" panose="02020603050405020304" pitchFamily="18" charset="0"/>
                <a:cs typeface="Times New Roman" panose="02020603050405020304" pitchFamily="18" charset="0"/>
              </a:rPr>
              <a:t>gekom-men</a:t>
            </a:r>
            <a:r>
              <a:rPr lang="de-DE" sz="3400" dirty="0">
                <a:latin typeface="Times New Roman" panose="02020603050405020304" pitchFamily="18" charset="0"/>
                <a:cs typeface="Times New Roman" panose="02020603050405020304" pitchFamily="18" charset="0"/>
              </a:rPr>
              <a:t>; </a:t>
            </a:r>
            <a:r>
              <a:rPr lang="de-DE" sz="3400" dirty="0">
                <a:solidFill>
                  <a:srgbClr val="0070C0"/>
                </a:solidFill>
                <a:latin typeface="Times New Roman" panose="02020603050405020304" pitchFamily="18" charset="0"/>
                <a:cs typeface="Times New Roman" panose="02020603050405020304" pitchFamily="18" charset="0"/>
              </a:rPr>
              <a:t>und betet den an, der den Himmel und die Erde und das Meer und die Wasserquellen gemacht hat</a:t>
            </a:r>
            <a:r>
              <a:rPr lang="de-DE" sz="3400" dirty="0">
                <a:latin typeface="Times New Roman" panose="02020603050405020304" pitchFamily="18" charset="0"/>
                <a:cs typeface="Times New Roman" panose="02020603050405020304" pitchFamily="18" charset="0"/>
              </a:rPr>
              <a:t>!‘“</a:t>
            </a:r>
            <a:endParaRPr lang="de-CH" sz="3400" dirty="0">
              <a:latin typeface="Times New Roman" panose="02020603050405020304" pitchFamily="18" charset="0"/>
              <a:cs typeface="Times New Roman" panose="02020603050405020304" pitchFamily="18" charset="0"/>
            </a:endParaRPr>
          </a:p>
          <a:p>
            <a:pPr marL="457200" indent="-457200">
              <a:lnSpc>
                <a:spcPts val="3960"/>
              </a:lnSpc>
              <a:spcBef>
                <a:spcPts val="3703"/>
              </a:spcBef>
              <a:spcAft>
                <a:spcPts val="2400"/>
              </a:spcAft>
              <a:buFont typeface="Arial" panose="020B0604020202020204" pitchFamily="34" charset="0"/>
              <a:buChar char="•"/>
            </a:pPr>
            <a:r>
              <a:rPr lang="de-CH" sz="3400" dirty="0">
                <a:latin typeface="Times New Roman" panose="02020603050405020304" pitchFamily="18" charset="0"/>
                <a:cs typeface="Times New Roman" panose="02020603050405020304" pitchFamily="18" charset="0"/>
              </a:rPr>
              <a:t>Vgl. </a:t>
            </a:r>
            <a:r>
              <a:rPr lang="de-DE" sz="3400" dirty="0" err="1">
                <a:latin typeface="Times New Roman" panose="02020603050405020304" pitchFamily="18" charset="0"/>
                <a:cs typeface="Times New Roman" panose="02020603050405020304" pitchFamily="18" charset="0"/>
              </a:rPr>
              <a:t>Ps</a:t>
            </a:r>
            <a:r>
              <a:rPr lang="de-DE" sz="3400" dirty="0">
                <a:latin typeface="Times New Roman" panose="02020603050405020304" pitchFamily="18" charset="0"/>
                <a:cs typeface="Times New Roman" panose="02020603050405020304" pitchFamily="18" charset="0"/>
              </a:rPr>
              <a:t> 95,6: „Kommt, </a:t>
            </a:r>
            <a:r>
              <a:rPr lang="de-DE" sz="3400" dirty="0">
                <a:solidFill>
                  <a:srgbClr val="0070C0"/>
                </a:solidFill>
                <a:latin typeface="Times New Roman" panose="02020603050405020304" pitchFamily="18" charset="0"/>
                <a:cs typeface="Times New Roman" panose="02020603050405020304" pitchFamily="18" charset="0"/>
              </a:rPr>
              <a:t>lasst uns anbeten und knien und nieder-fallen vor Jahwe, der uns gemacht hat</a:t>
            </a:r>
            <a:r>
              <a:rPr lang="de-DE" sz="3400" dirty="0">
                <a:latin typeface="Times New Roman" panose="02020603050405020304" pitchFamily="18" charset="0"/>
                <a:cs typeface="Times New Roman" panose="02020603050405020304" pitchFamily="18" charset="0"/>
              </a:rPr>
              <a:t>.“</a:t>
            </a:r>
            <a:r>
              <a:rPr lang="de-CH" sz="3400" dirty="0">
                <a:latin typeface="Times New Roman" panose="02020603050405020304" pitchFamily="18" charset="0"/>
                <a:cs typeface="Times New Roman" panose="02020603050405020304" pitchFamily="18" charset="0"/>
              </a:rPr>
              <a:t> </a:t>
            </a:r>
            <a:endParaRPr lang="de-DE"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814241"/>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sign">
  <a:themeElements>
    <a:clrScheme name="">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p; Bullets">
      <a:majorFont>
        <a:latin typeface="Frutiger Next Pro Light"/>
        <a:ea typeface=".Aqua かな"/>
        <a:cs typeface=".Aqua かな"/>
      </a:majorFont>
      <a:minorFont>
        <a:latin typeface="Frutiger Next Pro Light"/>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Jesus in der Offenbarung</Template>
  <TotalTime>0</TotalTime>
  <Words>4194</Words>
  <Application>Microsoft Office PowerPoint</Application>
  <PresentationFormat>Benutzerdefiniert</PresentationFormat>
  <Paragraphs>117</Paragraphs>
  <Slides>36</Slides>
  <Notes>0</Notes>
  <HiddenSlides>0</HiddenSlides>
  <MMClips>0</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Design</vt:lpstr>
      <vt:lpstr> Schöpfung und Neuschöpfung in der Johannesoffenbarung</vt:lpstr>
      <vt:lpstr>Buchhinweis</vt:lpstr>
      <vt:lpstr>Gliederung</vt:lpstr>
      <vt:lpstr>PowerPoint-Präsentation</vt:lpstr>
      <vt:lpstr>Einführung</vt:lpstr>
      <vt:lpstr>PowerPoint-Präsentation</vt:lpstr>
      <vt:lpstr>1. Gott als Schöpfer und Herrscher</vt:lpstr>
      <vt:lpstr>1. Gott als Schöpfer und Herrscher</vt:lpstr>
      <vt:lpstr>1. Gott als Schöpfer und Herrscher</vt:lpstr>
      <vt:lpstr>1. Gott als Schöpfer und Herrscher</vt:lpstr>
      <vt:lpstr>PowerPoint-Präsentation</vt:lpstr>
      <vt:lpstr>2. Der Sohn Gottes als Schöpfer, Erlöser und Herrscher</vt:lpstr>
      <vt:lpstr>2. Der Sohn Gottes als Schöpfer, Erlöser und Herrscher</vt:lpstr>
      <vt:lpstr>2. Der Sohn Gottes als Schöpfer, Erlöser und Herrscher</vt:lpstr>
      <vt:lpstr>2. Der Sohn Gottes als Schöpfer, Erlöser und Herrscher</vt:lpstr>
      <vt:lpstr>2. Der Sohn Gottes als Schöpfer, Erlöser und Herrscher</vt:lpstr>
      <vt:lpstr>2. Der Sohn Gottes als Schöpfer, Erlöser und Herrscher</vt:lpstr>
      <vt:lpstr>PowerPoint-Präsentation</vt:lpstr>
      <vt:lpstr>3. Die Wiederkunft Jesu und die Folgen für die Schöpfung</vt:lpstr>
      <vt:lpstr>3. Die Wiederkunft Jesu und die Folgen für die Schöpfung</vt:lpstr>
      <vt:lpstr>3. Die Wiederkunft Jesu und die Folgen für die Schöpfung</vt:lpstr>
      <vt:lpstr>3. Die Wiederkunft Jesu und die Folgen für die Schöpfung</vt:lpstr>
      <vt:lpstr>3. Die Wiederkunft Jesu und die Folgen für die Schöpfung</vt:lpstr>
      <vt:lpstr>3. Die Wiederkunft Jesu und die Folgen für die Schöpfung</vt:lpstr>
      <vt:lpstr>3. Die Wiederkunft Jesu und die Folgen für die Schöpfung</vt:lpstr>
      <vt:lpstr>PowerPoint-Präsentation</vt:lpstr>
      <vt:lpstr>4. Die Neuschöpfung und das Neue Jerusalem</vt:lpstr>
      <vt:lpstr>4. Die Neuschöpfung und das Neue Jerusalem</vt:lpstr>
      <vt:lpstr>4. Die Neuschöpfung und das Neue Jerusalem</vt:lpstr>
      <vt:lpstr>4. Die Neuschöpfung und das Neue Jerusalem</vt:lpstr>
      <vt:lpstr>4. Die Neuschöpfung und das Neue Jerusalem</vt:lpstr>
      <vt:lpstr>4. Die Neuschöpfung und das Neue Jerusalem</vt:lpstr>
      <vt:lpstr>4. Die Neuschöpfung und das Neue Jerusalem</vt:lpstr>
      <vt:lpstr>4. Die Neuschöpfung und das Neue Jerusalem</vt:lpstr>
      <vt:lpstr>PowerPoint-Präsentation</vt:lpstr>
      <vt:lpstr>Schluss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Schöpfung und Neuschöpfung in der Johannesoffenbarung</dc:title>
  <dc:creator>Jacob Thiessen</dc:creator>
  <cp:lastModifiedBy>Me</cp:lastModifiedBy>
  <cp:revision>218</cp:revision>
  <cp:lastPrinted>2021-10-24T06:51:37Z</cp:lastPrinted>
  <dcterms:created xsi:type="dcterms:W3CDTF">2021-06-15T07:23:15Z</dcterms:created>
  <dcterms:modified xsi:type="dcterms:W3CDTF">2021-12-25T20:33:19Z</dcterms:modified>
</cp:coreProperties>
</file>