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3"/>
  </p:notesMasterIdLst>
  <p:sldIdLst>
    <p:sldId id="256" r:id="rId3"/>
    <p:sldId id="998" r:id="rId4"/>
    <p:sldId id="1056" r:id="rId5"/>
    <p:sldId id="1057" r:id="rId6"/>
    <p:sldId id="1058" r:id="rId7"/>
    <p:sldId id="1041" r:id="rId8"/>
    <p:sldId id="1027" r:id="rId9"/>
    <p:sldId id="1059" r:id="rId10"/>
    <p:sldId id="1060" r:id="rId11"/>
    <p:sldId id="975" r:id="rId12"/>
    <p:sldId id="1061" r:id="rId13"/>
    <p:sldId id="1062" r:id="rId14"/>
    <p:sldId id="1055" r:id="rId15"/>
    <p:sldId id="1044" r:id="rId16"/>
    <p:sldId id="1063" r:id="rId17"/>
    <p:sldId id="1071" r:id="rId18"/>
    <p:sldId id="1064" r:id="rId19"/>
    <p:sldId id="1020" r:id="rId20"/>
    <p:sldId id="1047" r:id="rId21"/>
    <p:sldId id="1065" r:id="rId22"/>
    <p:sldId id="1066" r:id="rId23"/>
    <p:sldId id="1028" r:id="rId24"/>
    <p:sldId id="981" r:id="rId25"/>
    <p:sldId id="1067" r:id="rId26"/>
    <p:sldId id="1069" r:id="rId27"/>
    <p:sldId id="1070" r:id="rId28"/>
    <p:sldId id="263" r:id="rId29"/>
    <p:sldId id="1051" r:id="rId30"/>
    <p:sldId id="1050" r:id="rId31"/>
    <p:sldId id="325" r:id="rId32"/>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00"/>
    <a:srgbClr val="FFFFFF"/>
    <a:srgbClr val="CC00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Wie Glaube bewegt</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Abraham – das Vorbild des Glaubens (</a:t>
            </a:r>
            <a:r>
              <a:rPr lang="de-CH" sz="2800" smtClean="0">
                <a:ln>
                  <a:solidFill>
                    <a:schemeClr val="accent3">
                      <a:lumMod val="10000"/>
                    </a:schemeClr>
                  </a:solidFill>
                </a:ln>
              </a:rPr>
              <a:t>Teil </a:t>
            </a:r>
            <a:r>
              <a:rPr lang="de-CH" sz="2800" smtClean="0">
                <a:ln>
                  <a:solidFill>
                    <a:schemeClr val="accent3">
                      <a:lumMod val="10000"/>
                    </a:schemeClr>
                  </a:solidFill>
                </a:ln>
              </a:rPr>
              <a:t>3/4</a:t>
            </a:r>
            <a:r>
              <a:rPr lang="de-CH" sz="2800" dirty="0" smtClean="0">
                <a:ln>
                  <a:solidFill>
                    <a:schemeClr val="accent3">
                      <a:lumMod val="10000"/>
                    </a:schemeClr>
                  </a:solidFill>
                </a:ln>
              </a:rPr>
              <a:t>)</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1.Mose 12,4-9</a:t>
            </a:r>
            <a:endParaRPr lang="de-CH" sz="24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4211960" y="68426"/>
            <a:ext cx="4896544" cy="50167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smtClean="0">
                <a:ln>
                  <a:solidFill>
                    <a:srgbClr val="000000"/>
                  </a:solidFill>
                </a:ln>
                <a:ea typeface="+mn-ea"/>
                <a:cs typeface="+mn-cs"/>
              </a:rPr>
              <a:t>„Gott </a:t>
            </a:r>
            <a:r>
              <a:rPr lang="de-CH" sz="3200" kern="1200" dirty="0">
                <a:ln>
                  <a:solidFill>
                    <a:srgbClr val="000000"/>
                  </a:solidFill>
                </a:ln>
                <a:ea typeface="+mn-ea"/>
                <a:cs typeface="+mn-cs"/>
              </a:rPr>
              <a:t>weiss: Sobald ihr davon esst, werden euch die Augen aufgehen; ihr werdet wie Gott sein und wissen, was gut und was schlecht ist. Dann werdet ihr euer Leben selbst in die Hand nehmen können.“</a:t>
            </a:r>
          </a:p>
        </p:txBody>
      </p:sp>
      <p:sp>
        <p:nvSpPr>
          <p:cNvPr id="5" name="Rectangle 3"/>
          <p:cNvSpPr>
            <a:spLocks noChangeArrowheads="1"/>
          </p:cNvSpPr>
          <p:nvPr/>
        </p:nvSpPr>
        <p:spPr bwMode="auto">
          <a:xfrm>
            <a:off x="2411760" y="530120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3,5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5436096" y="23996"/>
            <a:ext cx="3672408" cy="550920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„Ohne Glauben ist es unmöglich, Gott zu gefallen. Wer zu Gott kommen will, muss glauben, dass es ihn gibt und dass er die belohnt, die ihn aufrichtig suchen.“</a:t>
            </a:r>
          </a:p>
        </p:txBody>
      </p:sp>
      <p:sp>
        <p:nvSpPr>
          <p:cNvPr id="5" name="Rectangle 3"/>
          <p:cNvSpPr>
            <a:spLocks noChangeArrowheads="1"/>
          </p:cNvSpPr>
          <p:nvPr/>
        </p:nvSpPr>
        <p:spPr bwMode="auto">
          <a:xfrm>
            <a:off x="107504" y="4983559"/>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000" dirty="0" smtClean="0">
                <a:ln>
                  <a:solidFill>
                    <a:srgbClr val="000000"/>
                  </a:solidFill>
                </a:ln>
                <a:solidFill>
                  <a:srgbClr val="FFFFFF"/>
                </a:solidFill>
                <a:latin typeface="Arial Rounded MT Bold" pitchFamily="34" charset="0"/>
              </a:rPr>
              <a:t>Hebräer 11,6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42469529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5760640" cy="550920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„Wie kam es, dass Abraham dem Ruf Gottes gehorchte, seine Heimat verliess und an einen Ort zog, der nach Gottes Zusage einmal sein Erbbesitz sein würde? Warum machte er sich auf den Weg, obwohl er nicht wusste, wohin er kommen würde? Der Grund dafür war sein Glaube.“</a:t>
            </a:r>
          </a:p>
        </p:txBody>
      </p:sp>
      <p:sp>
        <p:nvSpPr>
          <p:cNvPr id="5" name="Rectangle 3"/>
          <p:cNvSpPr>
            <a:spLocks noChangeArrowheads="1"/>
          </p:cNvSpPr>
          <p:nvPr/>
        </p:nvSpPr>
        <p:spPr bwMode="auto">
          <a:xfrm>
            <a:off x="2540496" y="504511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Hebräer 11,8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81405760"/>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C:\Users\Birnstiel\Desktop\Har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81" y="110749"/>
            <a:ext cx="8896015" cy="5838531"/>
          </a:xfrm>
          <a:prstGeom prst="rect">
            <a:avLst/>
          </a:prstGeom>
          <a:noFill/>
          <a:extLst>
            <a:ext uri="{909E8E84-426E-40DD-AFC4-6F175D3DCCD1}">
              <a14:hiddenFill xmlns:a14="http://schemas.microsoft.com/office/drawing/2010/main">
                <a:solidFill>
                  <a:srgbClr val="FFFFFF"/>
                </a:solidFill>
              </a14:hiddenFill>
            </a:ext>
          </a:extLst>
        </p:spPr>
      </p:pic>
      <p:sp>
        <p:nvSpPr>
          <p:cNvPr id="4" name="Flussdiagramm: Verbindungsstelle 3"/>
          <p:cNvSpPr/>
          <p:nvPr/>
        </p:nvSpPr>
        <p:spPr bwMode="auto">
          <a:xfrm>
            <a:off x="1979712" y="2273930"/>
            <a:ext cx="1512168" cy="1512168"/>
          </a:xfrm>
          <a:prstGeom prst="flowChartConnector">
            <a:avLst/>
          </a:prstGeom>
          <a:noFill/>
          <a:ln w="76200" cap="flat" cmpd="sng" algn="ctr">
            <a:solidFill>
              <a:srgbClr val="FF0000"/>
            </a:solidFill>
            <a:prstDash val="solid"/>
            <a:round/>
            <a:headEnd type="none" w="med" len="med"/>
            <a:tailEnd type="none" w="med" len="med"/>
          </a:ln>
          <a:effectLst>
            <a:outerShdw dist="35921" dir="2700000" algn="ctr" rotWithShape="0">
              <a:srgbClr val="000000"/>
            </a:outerShdw>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de-CH" sz="4800" b="0" i="0" u="none" strike="noStrike" cap="none" normalizeH="0" baseline="0" smtClean="0">
              <a:ln>
                <a:noFill/>
              </a:ln>
              <a:solidFill>
                <a:schemeClr val="tx1"/>
              </a:solidFill>
              <a:effectLst/>
              <a:latin typeface="Arial" charset="0"/>
            </a:endParaRPr>
          </a:p>
        </p:txBody>
      </p:sp>
      <p:sp>
        <p:nvSpPr>
          <p:cNvPr id="8" name="Flussdiagramm: Verbindungsstelle 7"/>
          <p:cNvSpPr/>
          <p:nvPr/>
        </p:nvSpPr>
        <p:spPr bwMode="auto">
          <a:xfrm>
            <a:off x="3652384" y="404664"/>
            <a:ext cx="936104" cy="936104"/>
          </a:xfrm>
          <a:prstGeom prst="flowChartConnector">
            <a:avLst/>
          </a:prstGeom>
          <a:noFill/>
          <a:ln w="76200" cap="flat" cmpd="sng" algn="ctr">
            <a:solidFill>
              <a:srgbClr val="FF0000"/>
            </a:solidFill>
            <a:prstDash val="solid"/>
            <a:round/>
            <a:headEnd type="none" w="med" len="med"/>
            <a:tailEnd type="none" w="med" len="med"/>
          </a:ln>
          <a:effectLst>
            <a:outerShdw dist="35921" dir="2700000" algn="ctr" rotWithShape="0">
              <a:srgbClr val="000000"/>
            </a:outerShdw>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de-CH" sz="4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5140802"/>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0556"/>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Dort erschien dem Abram der HERR und sagte zu ihm</a:t>
            </a:r>
            <a:r>
              <a:rPr lang="de-CH" sz="3600" kern="1200" dirty="0" smtClean="0">
                <a:ln>
                  <a:solidFill>
                    <a:srgbClr val="000000"/>
                  </a:solidFill>
                </a:ln>
                <a:ea typeface="+mn-ea"/>
                <a:cs typeface="+mn-cs"/>
              </a:rPr>
              <a: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a:t>
            </a:r>
            <a:r>
              <a:rPr lang="de-CH" sz="3600" kern="1200" dirty="0">
                <a:ln>
                  <a:solidFill>
                    <a:srgbClr val="000000"/>
                  </a:solidFill>
                </a:ln>
                <a:ea typeface="+mn-ea"/>
                <a:cs typeface="+mn-cs"/>
              </a:rPr>
              <a:t>Deinen Nachkommen will </a:t>
            </a:r>
            <a:r>
              <a:rPr lang="de-CH" sz="3600" kern="1200" dirty="0" smtClean="0">
                <a:ln>
                  <a:solidFill>
                    <a:srgbClr val="000000"/>
                  </a:solidFill>
                </a:ln>
                <a:ea typeface="+mn-ea"/>
                <a:cs typeface="+mn-cs"/>
              </a:rPr>
              <a:t>ich</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dieses </a:t>
            </a:r>
            <a:r>
              <a:rPr lang="de-CH" sz="3600" kern="1200" dirty="0">
                <a:ln>
                  <a:solidFill>
                    <a:srgbClr val="000000"/>
                  </a:solidFill>
                </a:ln>
                <a:ea typeface="+mn-ea"/>
                <a:cs typeface="+mn-cs"/>
              </a:rPr>
              <a:t>Land geben!«</a:t>
            </a:r>
          </a:p>
        </p:txBody>
      </p:sp>
      <p:sp>
        <p:nvSpPr>
          <p:cNvPr id="744451" name="Rectangle 3"/>
          <p:cNvSpPr>
            <a:spLocks noChangeArrowheads="1"/>
          </p:cNvSpPr>
          <p:nvPr/>
        </p:nvSpPr>
        <p:spPr bwMode="auto">
          <a:xfrm>
            <a:off x="2843808" y="2492896"/>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271295335"/>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38514"/>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6835"/>
            <a:ext cx="8929911"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„Ich kenne den, auf den ich mein Vertrauen gesetzt habe, und bin überzeugt, dass er die Macht </a:t>
            </a:r>
            <a:r>
              <a:rPr lang="de-CH" sz="3600" kern="1200" dirty="0" smtClean="0">
                <a:ln>
                  <a:solidFill>
                    <a:srgbClr val="000000"/>
                  </a:solidFill>
                </a:ln>
                <a:ea typeface="+mn-ea"/>
                <a:cs typeface="+mn-cs"/>
              </a:rPr>
              <a:t>hat,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das </a:t>
            </a:r>
            <a:r>
              <a:rPr lang="de-CH" sz="3600" kern="1200" dirty="0">
                <a:ln>
                  <a:solidFill>
                    <a:srgbClr val="000000"/>
                  </a:solidFill>
                </a:ln>
                <a:ea typeface="+mn-ea"/>
                <a:cs typeface="+mn-cs"/>
              </a:rPr>
              <a:t>mir anvertraute Gut </a:t>
            </a:r>
            <a:r>
              <a:rPr lang="de-CH" sz="3600" kern="1200" dirty="0" smtClean="0">
                <a:ln>
                  <a:solidFill>
                    <a:srgbClr val="000000"/>
                  </a:solidFill>
                </a:ln>
                <a:ea typeface="+mn-ea"/>
                <a:cs typeface="+mn-cs"/>
              </a:rPr>
              <a:t>unversehrt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bis </a:t>
            </a:r>
            <a:r>
              <a:rPr lang="de-CH" sz="3600" kern="1200" dirty="0">
                <a:ln>
                  <a:solidFill>
                    <a:srgbClr val="000000"/>
                  </a:solidFill>
                </a:ln>
                <a:ea typeface="+mn-ea"/>
                <a:cs typeface="+mn-cs"/>
              </a:rPr>
              <a:t>zu jenem Tag zu bewahren, </a:t>
            </a:r>
            <a:r>
              <a:rPr lang="de-CH" sz="3600" kern="1200" dirty="0" smtClean="0">
                <a:ln>
                  <a:solidFill>
                    <a:srgbClr val="000000"/>
                  </a:solidFill>
                </a:ln>
                <a:ea typeface="+mn-ea"/>
                <a:cs typeface="+mn-cs"/>
              </a:rPr>
              <a:t>an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dem </a:t>
            </a:r>
            <a:r>
              <a:rPr lang="de-CH" sz="3600" kern="1200" dirty="0">
                <a:ln>
                  <a:solidFill>
                    <a:srgbClr val="000000"/>
                  </a:solidFill>
                </a:ln>
                <a:ea typeface="+mn-ea"/>
                <a:cs typeface="+mn-cs"/>
              </a:rPr>
              <a:t>Jesus Christus wiederkommt.“</a:t>
            </a:r>
          </a:p>
        </p:txBody>
      </p:sp>
      <p:sp>
        <p:nvSpPr>
          <p:cNvPr id="744451" name="Rectangle 3"/>
          <p:cNvSpPr>
            <a:spLocks noChangeArrowheads="1"/>
          </p:cNvSpPr>
          <p:nvPr/>
        </p:nvSpPr>
        <p:spPr bwMode="auto">
          <a:xfrm>
            <a:off x="3246377" y="3789040"/>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2.Timotheus-Brief 1,12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59809591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88640"/>
            <a:ext cx="8929911" cy="646331"/>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«Dort erschien dem Abram der HERR.»</a:t>
            </a:r>
          </a:p>
        </p:txBody>
      </p:sp>
      <p:sp>
        <p:nvSpPr>
          <p:cNvPr id="744451" name="Rectangle 3"/>
          <p:cNvSpPr>
            <a:spLocks noChangeArrowheads="1"/>
          </p:cNvSpPr>
          <p:nvPr/>
        </p:nvSpPr>
        <p:spPr bwMode="auto">
          <a:xfrm>
            <a:off x="3131840" y="1628800"/>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30912734"/>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568952"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„Genauso ist es mit dem Glauben: Wenn er keine Taten vorzuweisen hat, ist er tot; er ist tot, weil er ohne Auswirkungen bleibt.“</a:t>
            </a:r>
          </a:p>
        </p:txBody>
      </p:sp>
      <p:sp>
        <p:nvSpPr>
          <p:cNvPr id="5" name="Rectangle 3"/>
          <p:cNvSpPr>
            <a:spLocks noChangeArrowheads="1"/>
          </p:cNvSpPr>
          <p:nvPr/>
        </p:nvSpPr>
        <p:spPr bwMode="auto">
          <a:xfrm>
            <a:off x="1979712" y="227687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Jakobus-Brief 2,17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3000" b="-53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4752528"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„Denn wer sein Leben retten will, wird es verlieren; wer aber sein Leben um meinetwillen verliert, der </a:t>
            </a:r>
            <a:r>
              <a:rPr lang="de-CH" sz="3600" kern="1200" dirty="0" smtClean="0">
                <a:ln>
                  <a:solidFill>
                    <a:srgbClr val="000000"/>
                  </a:solidFill>
                </a:ln>
                <a:ea typeface="+mn-ea"/>
                <a:cs typeface="+mn-cs"/>
              </a:rPr>
              <a:t>wird </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es </a:t>
            </a:r>
            <a:r>
              <a:rPr lang="de-CH" sz="3600" kern="1200" dirty="0">
                <a:ln>
                  <a:solidFill>
                    <a:srgbClr val="000000"/>
                  </a:solidFill>
                </a:ln>
                <a:ea typeface="+mn-ea"/>
                <a:cs typeface="+mn-cs"/>
              </a:rPr>
              <a:t>retten.“</a:t>
            </a:r>
          </a:p>
        </p:txBody>
      </p:sp>
      <p:sp>
        <p:nvSpPr>
          <p:cNvPr id="744451" name="Rectangle 3"/>
          <p:cNvSpPr>
            <a:spLocks noChangeArrowheads="1"/>
          </p:cNvSpPr>
          <p:nvPr/>
        </p:nvSpPr>
        <p:spPr bwMode="auto">
          <a:xfrm>
            <a:off x="3347864" y="5445224"/>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Lukas-Evangelium 9,24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71533786"/>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44624"/>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„Abram folgte dem Befehl des Herrn und brach auf, und Lot ging mit ihm. Abram war 75 Jahre alt, als er seine Heimatstadt </a:t>
            </a:r>
            <a:r>
              <a:rPr lang="de-CH" sz="3600" kern="1200" dirty="0" err="1">
                <a:ln>
                  <a:solidFill>
                    <a:srgbClr val="000000"/>
                  </a:solidFill>
                </a:ln>
                <a:ea typeface="+mn-ea"/>
                <a:cs typeface="+mn-cs"/>
              </a:rPr>
              <a:t>Haran</a:t>
            </a:r>
            <a:r>
              <a:rPr lang="de-CH" sz="3600" kern="1200" dirty="0">
                <a:ln>
                  <a:solidFill>
                    <a:srgbClr val="000000"/>
                  </a:solidFill>
                </a:ln>
                <a:ea typeface="+mn-ea"/>
                <a:cs typeface="+mn-cs"/>
              </a:rPr>
              <a:t> verliess.“</a:t>
            </a:r>
          </a:p>
        </p:txBody>
      </p:sp>
      <p:sp>
        <p:nvSpPr>
          <p:cNvPr id="744451" name="Rectangle 3"/>
          <p:cNvSpPr>
            <a:spLocks noChangeArrowheads="1"/>
          </p:cNvSpPr>
          <p:nvPr/>
        </p:nvSpPr>
        <p:spPr bwMode="auto">
          <a:xfrm>
            <a:off x="3059832" y="2492896"/>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6261893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„Alle, das ganze Volk und sogar die Zolleinnehmer -, gaben Gott </a:t>
            </a:r>
            <a:r>
              <a:rPr lang="de-CH" sz="3600" kern="1200" dirty="0" smtClean="0">
                <a:ln>
                  <a:solidFill>
                    <a:srgbClr val="000000"/>
                  </a:solidFill>
                </a:ln>
                <a:ea typeface="+mn-ea"/>
                <a:cs typeface="+mn-cs"/>
              </a:rPr>
              <a:t>in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seinem </a:t>
            </a:r>
            <a:r>
              <a:rPr lang="de-CH" sz="3600" kern="1200" dirty="0">
                <a:ln>
                  <a:solidFill>
                    <a:srgbClr val="000000"/>
                  </a:solidFill>
                </a:ln>
                <a:ea typeface="+mn-ea"/>
                <a:cs typeface="+mn-cs"/>
              </a:rPr>
              <a:t>Urteil Recht; sie </a:t>
            </a:r>
            <a:r>
              <a:rPr lang="de-CH" sz="3600" kern="1200" dirty="0" smtClean="0">
                <a:ln>
                  <a:solidFill>
                    <a:srgbClr val="000000"/>
                  </a:solidFill>
                </a:ln>
                <a:ea typeface="+mn-ea"/>
                <a:cs typeface="+mn-cs"/>
              </a:rPr>
              <a:t>haben</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sich </a:t>
            </a:r>
            <a:r>
              <a:rPr lang="de-CH" sz="3600" kern="1200" dirty="0">
                <a:ln>
                  <a:solidFill>
                    <a:srgbClr val="000000"/>
                  </a:solidFill>
                </a:ln>
                <a:ea typeface="+mn-ea"/>
                <a:cs typeface="+mn-cs"/>
              </a:rPr>
              <a:t>von Johannes taufen lassen.“</a:t>
            </a:r>
          </a:p>
        </p:txBody>
      </p:sp>
      <p:sp>
        <p:nvSpPr>
          <p:cNvPr id="744451" name="Rectangle 3"/>
          <p:cNvSpPr>
            <a:spLocks noChangeArrowheads="1"/>
          </p:cNvSpPr>
          <p:nvPr/>
        </p:nvSpPr>
        <p:spPr bwMode="auto">
          <a:xfrm>
            <a:off x="2987824" y="2708920"/>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Lukas-Evangelium 7,29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00176742"/>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72008" y="44624"/>
            <a:ext cx="4860032" cy="403187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„Nur die Pharisäer und die Gesetzeslehrer machten den Plan zunichte, den Gott für sie hatte; sie haben sich nicht von Johannes taufen lassen.“</a:t>
            </a:r>
          </a:p>
        </p:txBody>
      </p:sp>
      <p:sp>
        <p:nvSpPr>
          <p:cNvPr id="744451" name="Rectangle 3"/>
          <p:cNvSpPr>
            <a:spLocks noChangeArrowheads="1"/>
          </p:cNvSpPr>
          <p:nvPr/>
        </p:nvSpPr>
        <p:spPr bwMode="auto">
          <a:xfrm>
            <a:off x="2987824" y="5517232"/>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Lukas-Evangelium 7,30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3466961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53131" y="112564"/>
            <a:ext cx="8929563"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„Wenn jemand bereit ist, Gottes Willen zu erfüllen, wird er erkennen, ob das, was ich lehre, von Gott ist oder ob ich aus mir selbst heraus rede.“</a:t>
            </a:r>
          </a:p>
        </p:txBody>
      </p:sp>
      <p:sp>
        <p:nvSpPr>
          <p:cNvPr id="5" name="Rectangle 3"/>
          <p:cNvSpPr>
            <a:spLocks noChangeArrowheads="1"/>
          </p:cNvSpPr>
          <p:nvPr/>
        </p:nvSpPr>
        <p:spPr bwMode="auto">
          <a:xfrm>
            <a:off x="2267744" y="249289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7,17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423149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107504" y="350888"/>
            <a:ext cx="8928992" cy="1421928"/>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Glaube führt</a:t>
            </a:r>
            <a:br>
              <a:rPr lang="de-DE" sz="5400" dirty="0" smtClean="0">
                <a:ln>
                  <a:solidFill>
                    <a:schemeClr val="accent3">
                      <a:lumMod val="10000"/>
                    </a:schemeClr>
                  </a:solidFill>
                </a:ln>
                <a:solidFill>
                  <a:schemeClr val="bg1"/>
                </a:solidFill>
              </a:rPr>
            </a:br>
            <a:r>
              <a:rPr lang="de-DE" sz="5400" dirty="0" smtClean="0">
                <a:ln>
                  <a:solidFill>
                    <a:schemeClr val="accent3">
                      <a:lumMod val="10000"/>
                    </a:schemeClr>
                  </a:solidFill>
                </a:ln>
                <a:solidFill>
                  <a:schemeClr val="bg1"/>
                </a:solidFill>
              </a:rPr>
              <a:t> in die Anbetung</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68431"/>
            <a:ext cx="8929911" cy="120032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»Deinen Nachkommen will ich dieses Land geben!«</a:t>
            </a:r>
          </a:p>
        </p:txBody>
      </p:sp>
      <p:sp>
        <p:nvSpPr>
          <p:cNvPr id="744451" name="Rectangle 3"/>
          <p:cNvSpPr>
            <a:spLocks noChangeArrowheads="1"/>
          </p:cNvSpPr>
          <p:nvPr/>
        </p:nvSpPr>
        <p:spPr bwMode="auto">
          <a:xfrm>
            <a:off x="2843808" y="1484784"/>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53006788"/>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175432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 baute Abram dem Herrn einen Altar an der Stelle, wo er ihm erschienen war.“</a:t>
            </a:r>
          </a:p>
        </p:txBody>
      </p:sp>
      <p:sp>
        <p:nvSpPr>
          <p:cNvPr id="744451" name="Rectangle 3"/>
          <p:cNvSpPr>
            <a:spLocks noChangeArrowheads="1"/>
          </p:cNvSpPr>
          <p:nvPr/>
        </p:nvSpPr>
        <p:spPr bwMode="auto">
          <a:xfrm>
            <a:off x="2915816" y="1916832"/>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94524291"/>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84688"/>
            <a:ext cx="8929911"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„Von dort aus zog er in das Bergland östlich von </a:t>
            </a:r>
            <a:r>
              <a:rPr lang="de-CH" sz="3600" kern="1200" dirty="0" err="1">
                <a:ln>
                  <a:solidFill>
                    <a:srgbClr val="000000"/>
                  </a:solidFill>
                </a:ln>
                <a:ea typeface="+mn-ea"/>
                <a:cs typeface="+mn-cs"/>
              </a:rPr>
              <a:t>Bet</a:t>
            </a:r>
            <a:r>
              <a:rPr lang="de-CH" sz="3600" kern="1200" dirty="0">
                <a:ln>
                  <a:solidFill>
                    <a:srgbClr val="000000"/>
                  </a:solidFill>
                </a:ln>
                <a:ea typeface="+mn-ea"/>
                <a:cs typeface="+mn-cs"/>
              </a:rPr>
              <a:t>–</a:t>
            </a:r>
            <a:r>
              <a:rPr lang="de-CH" sz="3600" kern="1200" dirty="0" err="1">
                <a:ln>
                  <a:solidFill>
                    <a:srgbClr val="000000"/>
                  </a:solidFill>
                </a:ln>
                <a:ea typeface="+mn-ea"/>
                <a:cs typeface="+mn-cs"/>
              </a:rPr>
              <a:t>El</a:t>
            </a:r>
            <a:r>
              <a:rPr lang="de-CH" sz="3600" kern="1200" dirty="0">
                <a:ln>
                  <a:solidFill>
                    <a:srgbClr val="000000"/>
                  </a:solidFill>
                </a:ln>
                <a:ea typeface="+mn-ea"/>
                <a:cs typeface="+mn-cs"/>
              </a:rPr>
              <a:t>. Seine Zelte standen zwischen </a:t>
            </a:r>
            <a:r>
              <a:rPr lang="de-CH" sz="3600" kern="1200" dirty="0" err="1">
                <a:ln>
                  <a:solidFill>
                    <a:srgbClr val="000000"/>
                  </a:solidFill>
                </a:ln>
                <a:ea typeface="+mn-ea"/>
                <a:cs typeface="+mn-cs"/>
              </a:rPr>
              <a:t>Bet</a:t>
            </a:r>
            <a:r>
              <a:rPr lang="de-CH" sz="3600" kern="1200" dirty="0">
                <a:ln>
                  <a:solidFill>
                    <a:srgbClr val="000000"/>
                  </a:solidFill>
                </a:ln>
                <a:ea typeface="+mn-ea"/>
                <a:cs typeface="+mn-cs"/>
              </a:rPr>
              <a:t>–</a:t>
            </a:r>
            <a:r>
              <a:rPr lang="de-CH" sz="3600" kern="1200" dirty="0" err="1">
                <a:ln>
                  <a:solidFill>
                    <a:srgbClr val="000000"/>
                  </a:solidFill>
                </a:ln>
                <a:ea typeface="+mn-ea"/>
                <a:cs typeface="+mn-cs"/>
              </a:rPr>
              <a:t>El</a:t>
            </a:r>
            <a:r>
              <a:rPr lang="de-CH" sz="3600" kern="1200" dirty="0">
                <a:ln>
                  <a:solidFill>
                    <a:srgbClr val="000000"/>
                  </a:solidFill>
                </a:ln>
                <a:ea typeface="+mn-ea"/>
                <a:cs typeface="+mn-cs"/>
              </a:rPr>
              <a:t> im Westen und Ai im Osten. Auch dort baute er einen Altar und rief im Gebet den Namen des Herrn an.“</a:t>
            </a:r>
          </a:p>
        </p:txBody>
      </p:sp>
      <p:sp>
        <p:nvSpPr>
          <p:cNvPr id="744451" name="Rectangle 3"/>
          <p:cNvSpPr>
            <a:spLocks noChangeArrowheads="1"/>
          </p:cNvSpPr>
          <p:nvPr/>
        </p:nvSpPr>
        <p:spPr bwMode="auto">
          <a:xfrm>
            <a:off x="2987824" y="3645024"/>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3931070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7586" y="44624"/>
            <a:ext cx="9080918"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„Bringt den zehnten Teil eurer Erträge unverkürzt zu meinem Tempel, damit meine Priester nicht Hunger leiden. Habt keine Sorge, dass ihr dann selber in Not kommt! Stellt mich auf die Probe«, sagt der HERR, der Herrscher der Welt, »macht den Versuch, ob ich dann nicht die </a:t>
            </a:r>
            <a:r>
              <a:rPr lang="de-CH" sz="3200" kern="1200" dirty="0" smtClean="0">
                <a:ln>
                  <a:solidFill>
                    <a:srgbClr val="000000"/>
                  </a:solidFill>
                </a:ln>
                <a:ea typeface="+mn-ea"/>
                <a:cs typeface="+mn-cs"/>
              </a:rPr>
              <a:t>Fenster</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des </a:t>
            </a:r>
            <a:r>
              <a:rPr lang="de-CH" sz="3200" kern="1200" dirty="0">
                <a:ln>
                  <a:solidFill>
                    <a:srgbClr val="000000"/>
                  </a:solidFill>
                </a:ln>
                <a:ea typeface="+mn-ea"/>
                <a:cs typeface="+mn-cs"/>
              </a:rPr>
              <a:t>Himmels öffne und euch mit Segen überschütte!“</a:t>
            </a:r>
          </a:p>
        </p:txBody>
      </p:sp>
      <p:sp>
        <p:nvSpPr>
          <p:cNvPr id="744451" name="Rectangle 3"/>
          <p:cNvSpPr>
            <a:spLocks noChangeArrowheads="1"/>
          </p:cNvSpPr>
          <p:nvPr/>
        </p:nvSpPr>
        <p:spPr bwMode="auto">
          <a:xfrm>
            <a:off x="3131840" y="4581128"/>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err="1" smtClean="0">
                <a:ln>
                  <a:solidFill>
                    <a:srgbClr val="000000"/>
                  </a:solidFill>
                </a:ln>
                <a:solidFill>
                  <a:srgbClr val="FFFFFF"/>
                </a:solidFill>
                <a:latin typeface="Arial Rounded MT Bold" pitchFamily="34" charset="0"/>
              </a:rPr>
              <a:t>Maleachi</a:t>
            </a:r>
            <a:r>
              <a:rPr lang="de-CH" sz="2000" dirty="0" smtClean="0">
                <a:ln>
                  <a:solidFill>
                    <a:srgbClr val="000000"/>
                  </a:solidFill>
                </a:ln>
                <a:solidFill>
                  <a:srgbClr val="FFFFFF"/>
                </a:solidFill>
                <a:latin typeface="Arial Rounded MT Bold" pitchFamily="34" charset="0"/>
              </a:rPr>
              <a:t> 3,10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2871740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0556"/>
            <a:ext cx="9001000"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„Wenn jemand an mich glaubt, werden aus seinem Inneren, wie es in der Schrift heisst, Ströme von lebendigem Wasser fliessen.“</a:t>
            </a:r>
          </a:p>
        </p:txBody>
      </p:sp>
      <p:sp>
        <p:nvSpPr>
          <p:cNvPr id="744451" name="Rectangle 3"/>
          <p:cNvSpPr>
            <a:spLocks noChangeArrowheads="1"/>
          </p:cNvSpPr>
          <p:nvPr/>
        </p:nvSpPr>
        <p:spPr bwMode="auto">
          <a:xfrm>
            <a:off x="3059832" y="2348880"/>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7,38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13636318"/>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8992" cy="507831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«Seine Frau </a:t>
            </a:r>
            <a:r>
              <a:rPr lang="de-CH" sz="3600" kern="1200" dirty="0" err="1">
                <a:ln>
                  <a:solidFill>
                    <a:srgbClr val="000000"/>
                  </a:solidFill>
                </a:ln>
                <a:ea typeface="+mn-ea"/>
                <a:cs typeface="+mn-cs"/>
              </a:rPr>
              <a:t>Sarai</a:t>
            </a:r>
            <a:r>
              <a:rPr lang="de-CH" sz="3600" kern="1200" dirty="0">
                <a:ln>
                  <a:solidFill>
                    <a:srgbClr val="000000"/>
                  </a:solidFill>
                </a:ln>
                <a:ea typeface="+mn-ea"/>
                <a:cs typeface="+mn-cs"/>
              </a:rPr>
              <a:t> und Lot, der Sohn seines Bruders, begleiteten ihn. Sie nahmen ihren ganzen Besitz mit, auch die Menschen, die sie in </a:t>
            </a:r>
            <a:r>
              <a:rPr lang="de-CH" sz="3600" kern="1200" dirty="0" err="1">
                <a:ln>
                  <a:solidFill>
                    <a:srgbClr val="000000"/>
                  </a:solidFill>
                </a:ln>
                <a:ea typeface="+mn-ea"/>
                <a:cs typeface="+mn-cs"/>
              </a:rPr>
              <a:t>Haran</a:t>
            </a:r>
            <a:r>
              <a:rPr lang="de-CH" sz="3600" kern="1200" dirty="0">
                <a:ln>
                  <a:solidFill>
                    <a:srgbClr val="000000"/>
                  </a:solidFill>
                </a:ln>
                <a:ea typeface="+mn-ea"/>
                <a:cs typeface="+mn-cs"/>
              </a:rPr>
              <a:t> in Dienst genommen hatten. So zogen sie in das Land Kanaan, in dem damals noch das Volk der Kanaaniter wohnte. Sie durchquerten das Land bis zu dem heiligen Baum bei </a:t>
            </a:r>
            <a:r>
              <a:rPr lang="de-CH" sz="3600" kern="1200" dirty="0" err="1">
                <a:ln>
                  <a:solidFill>
                    <a:srgbClr val="000000"/>
                  </a:solidFill>
                </a:ln>
                <a:ea typeface="+mn-ea"/>
                <a:cs typeface="+mn-cs"/>
              </a:rPr>
              <a:t>Sichem</a:t>
            </a:r>
            <a:r>
              <a:rPr lang="de-CH" sz="3600" kern="1200" dirty="0">
                <a:ln>
                  <a:solidFill>
                    <a:srgbClr val="000000"/>
                  </a:solidFill>
                </a:ln>
                <a:ea typeface="+mn-ea"/>
                <a:cs typeface="+mn-cs"/>
              </a:rPr>
              <a:t>.»</a:t>
            </a:r>
          </a:p>
        </p:txBody>
      </p:sp>
      <p:sp>
        <p:nvSpPr>
          <p:cNvPr id="744451" name="Rectangle 3"/>
          <p:cNvSpPr>
            <a:spLocks noChangeArrowheads="1"/>
          </p:cNvSpPr>
          <p:nvPr/>
        </p:nvSpPr>
        <p:spPr bwMode="auto">
          <a:xfrm>
            <a:off x="3203847" y="5138028"/>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12,5-6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58176769"/>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62622"/>
            <a:ext cx="8929911"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Dort erschien dem Abram der Herr und sagte zu ihm: »Deinen Nachkommen will ich dieses Land geben!« Da baute Abram dem Herrn einen Altar an der Stelle, wo er ihm erschienen war.</a:t>
            </a:r>
          </a:p>
        </p:txBody>
      </p:sp>
      <p:sp>
        <p:nvSpPr>
          <p:cNvPr id="744451" name="Rectangle 3"/>
          <p:cNvSpPr>
            <a:spLocks noChangeArrowheads="1"/>
          </p:cNvSpPr>
          <p:nvPr/>
        </p:nvSpPr>
        <p:spPr bwMode="auto">
          <a:xfrm>
            <a:off x="3131840" y="3140968"/>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1428576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4746"/>
            <a:ext cx="9001000"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„Von dort aus zog er in das Bergland östlich von </a:t>
            </a:r>
            <a:r>
              <a:rPr lang="de-CH" sz="3600" kern="1200" dirty="0" err="1">
                <a:ln>
                  <a:solidFill>
                    <a:srgbClr val="000000"/>
                  </a:solidFill>
                </a:ln>
                <a:ea typeface="+mn-ea"/>
                <a:cs typeface="+mn-cs"/>
              </a:rPr>
              <a:t>Bet</a:t>
            </a:r>
            <a:r>
              <a:rPr lang="de-CH" sz="3600" kern="1200" dirty="0">
                <a:ln>
                  <a:solidFill>
                    <a:srgbClr val="000000"/>
                  </a:solidFill>
                </a:ln>
                <a:ea typeface="+mn-ea"/>
                <a:cs typeface="+mn-cs"/>
              </a:rPr>
              <a:t>–</a:t>
            </a:r>
            <a:r>
              <a:rPr lang="de-CH" sz="3600" kern="1200" dirty="0" err="1">
                <a:ln>
                  <a:solidFill>
                    <a:srgbClr val="000000"/>
                  </a:solidFill>
                </a:ln>
                <a:ea typeface="+mn-ea"/>
                <a:cs typeface="+mn-cs"/>
              </a:rPr>
              <a:t>El</a:t>
            </a:r>
            <a:r>
              <a:rPr lang="de-CH" sz="3600" kern="1200" dirty="0">
                <a:ln>
                  <a:solidFill>
                    <a:srgbClr val="000000"/>
                  </a:solidFill>
                </a:ln>
                <a:ea typeface="+mn-ea"/>
                <a:cs typeface="+mn-cs"/>
              </a:rPr>
              <a:t>. Seine Zelte standen zwischen </a:t>
            </a:r>
            <a:r>
              <a:rPr lang="de-CH" sz="3600" kern="1200" dirty="0" err="1">
                <a:ln>
                  <a:solidFill>
                    <a:srgbClr val="000000"/>
                  </a:solidFill>
                </a:ln>
                <a:ea typeface="+mn-ea"/>
                <a:cs typeface="+mn-cs"/>
              </a:rPr>
              <a:t>Bet</a:t>
            </a:r>
            <a:r>
              <a:rPr lang="de-CH" sz="3600" kern="1200" dirty="0">
                <a:ln>
                  <a:solidFill>
                    <a:srgbClr val="000000"/>
                  </a:solidFill>
                </a:ln>
                <a:ea typeface="+mn-ea"/>
                <a:cs typeface="+mn-cs"/>
              </a:rPr>
              <a:t>–</a:t>
            </a:r>
            <a:r>
              <a:rPr lang="de-CH" sz="3600" kern="1200" dirty="0" err="1">
                <a:ln>
                  <a:solidFill>
                    <a:srgbClr val="000000"/>
                  </a:solidFill>
                </a:ln>
                <a:ea typeface="+mn-ea"/>
                <a:cs typeface="+mn-cs"/>
              </a:rPr>
              <a:t>El</a:t>
            </a:r>
            <a:r>
              <a:rPr lang="de-CH" sz="3600" kern="1200" dirty="0">
                <a:ln>
                  <a:solidFill>
                    <a:srgbClr val="000000"/>
                  </a:solidFill>
                </a:ln>
                <a:ea typeface="+mn-ea"/>
                <a:cs typeface="+mn-cs"/>
              </a:rPr>
              <a:t> im Westen und Ai im Osten. Auch dort baute er einen Altar und rief im Gebet den Namen </a:t>
            </a:r>
            <a:r>
              <a:rPr lang="de-CH" sz="3600" kern="1200" dirty="0" smtClean="0">
                <a:ln>
                  <a:solidFill>
                    <a:srgbClr val="000000"/>
                  </a:solidFill>
                </a:ln>
                <a:ea typeface="+mn-ea"/>
                <a:cs typeface="+mn-cs"/>
              </a:rPr>
              <a:t>des</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Herrn </a:t>
            </a:r>
            <a:r>
              <a:rPr lang="de-CH" sz="3600" kern="1200" dirty="0" err="1">
                <a:ln>
                  <a:solidFill>
                    <a:srgbClr val="000000"/>
                  </a:solidFill>
                </a:ln>
                <a:ea typeface="+mn-ea"/>
                <a:cs typeface="+mn-cs"/>
              </a:rPr>
              <a:t>an.Dann</a:t>
            </a:r>
            <a:r>
              <a:rPr lang="de-CH" sz="3600" kern="1200" dirty="0">
                <a:ln>
                  <a:solidFill>
                    <a:srgbClr val="000000"/>
                  </a:solidFill>
                </a:ln>
                <a:ea typeface="+mn-ea"/>
                <a:cs typeface="+mn-cs"/>
              </a:rPr>
              <a:t> zog er von Lagerplatz zu Lagerplatz immer weiter nach Süden.</a:t>
            </a:r>
          </a:p>
        </p:txBody>
      </p:sp>
      <p:sp>
        <p:nvSpPr>
          <p:cNvPr id="744451" name="Rectangle 3"/>
          <p:cNvSpPr>
            <a:spLocks noChangeArrowheads="1"/>
          </p:cNvSpPr>
          <p:nvPr/>
        </p:nvSpPr>
        <p:spPr bwMode="auto">
          <a:xfrm>
            <a:off x="3263957" y="4293096"/>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12,8-9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516962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97464"/>
            <a:ext cx="8928992" cy="683264"/>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Glaube führt zur Tat</a:t>
            </a:r>
            <a:endParaRPr lang="de-CH" sz="48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12160257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C:\Users\Birnstiel\Desktop\Har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81" y="110749"/>
            <a:ext cx="8896015" cy="5838531"/>
          </a:xfrm>
          <a:prstGeom prst="rect">
            <a:avLst/>
          </a:prstGeom>
          <a:noFill/>
          <a:extLst>
            <a:ext uri="{909E8E84-426E-40DD-AFC4-6F175D3DCCD1}">
              <a14:hiddenFill xmlns:a14="http://schemas.microsoft.com/office/drawing/2010/main">
                <a:solidFill>
                  <a:srgbClr val="FFFFFF"/>
                </a:solidFill>
              </a14:hiddenFill>
            </a:ext>
          </a:extLst>
        </p:spPr>
      </p:pic>
      <p:sp>
        <p:nvSpPr>
          <p:cNvPr id="4" name="Flussdiagramm: Verbindungsstelle 3"/>
          <p:cNvSpPr/>
          <p:nvPr/>
        </p:nvSpPr>
        <p:spPr bwMode="auto">
          <a:xfrm>
            <a:off x="6588224" y="3356992"/>
            <a:ext cx="936104" cy="936104"/>
          </a:xfrm>
          <a:prstGeom prst="flowChartConnector">
            <a:avLst/>
          </a:prstGeom>
          <a:noFill/>
          <a:ln w="76200" cap="flat" cmpd="sng" algn="ctr">
            <a:solidFill>
              <a:srgbClr val="FF0000"/>
            </a:solidFill>
            <a:prstDash val="solid"/>
            <a:round/>
            <a:headEnd type="none" w="med" len="med"/>
            <a:tailEnd type="none" w="med" len="med"/>
          </a:ln>
          <a:effectLst>
            <a:outerShdw dist="35921" dir="2700000" algn="ctr" rotWithShape="0">
              <a:srgbClr val="000000"/>
            </a:outerShdw>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de-CH" sz="4800" b="0" i="0" u="none" strike="noStrike" cap="none" normalizeH="0" baseline="0" smtClean="0">
              <a:ln>
                <a:noFill/>
              </a:ln>
              <a:solidFill>
                <a:schemeClr val="tx1"/>
              </a:solidFill>
              <a:effectLst/>
              <a:latin typeface="Arial" charset="0"/>
            </a:endParaRPr>
          </a:p>
        </p:txBody>
      </p:sp>
      <p:sp>
        <p:nvSpPr>
          <p:cNvPr id="8" name="Flussdiagramm: Verbindungsstelle 7"/>
          <p:cNvSpPr/>
          <p:nvPr/>
        </p:nvSpPr>
        <p:spPr bwMode="auto">
          <a:xfrm>
            <a:off x="3652384" y="404664"/>
            <a:ext cx="936104" cy="936104"/>
          </a:xfrm>
          <a:prstGeom prst="flowChartConnector">
            <a:avLst/>
          </a:prstGeom>
          <a:noFill/>
          <a:ln w="76200" cap="flat" cmpd="sng" algn="ctr">
            <a:solidFill>
              <a:srgbClr val="FF0000"/>
            </a:solidFill>
            <a:prstDash val="solid"/>
            <a:round/>
            <a:headEnd type="none" w="med" len="med"/>
            <a:tailEnd type="none" w="med" len="med"/>
          </a:ln>
          <a:effectLst>
            <a:outerShdw dist="35921" dir="2700000" algn="ctr" rotWithShape="0">
              <a:srgbClr val="000000"/>
            </a:outerShdw>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de-CH" sz="4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96084696"/>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„Abram folgte dem Befehl des Herrn und brach auf, und Lot ging mit ihm. Abram war 75 Jahre alt, als er seine Heimatstadt </a:t>
            </a:r>
            <a:r>
              <a:rPr lang="de-CH" sz="3600" kern="1200" dirty="0" err="1">
                <a:ln>
                  <a:solidFill>
                    <a:srgbClr val="000000"/>
                  </a:solidFill>
                </a:ln>
                <a:ea typeface="+mn-ea"/>
                <a:cs typeface="+mn-cs"/>
              </a:rPr>
              <a:t>Haran</a:t>
            </a:r>
            <a:r>
              <a:rPr lang="de-CH" sz="3600" kern="1200" dirty="0">
                <a:ln>
                  <a:solidFill>
                    <a:srgbClr val="000000"/>
                  </a:solidFill>
                </a:ln>
                <a:ea typeface="+mn-ea"/>
                <a:cs typeface="+mn-cs"/>
              </a:rPr>
              <a:t> verliess.“</a:t>
            </a:r>
          </a:p>
        </p:txBody>
      </p:sp>
      <p:sp>
        <p:nvSpPr>
          <p:cNvPr id="744451" name="Rectangle 3"/>
          <p:cNvSpPr>
            <a:spLocks noChangeArrowheads="1"/>
          </p:cNvSpPr>
          <p:nvPr/>
        </p:nvSpPr>
        <p:spPr bwMode="auto">
          <a:xfrm>
            <a:off x="2987824" y="2564904"/>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8904327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18373"/>
            <a:ext cx="8929911" cy="646331"/>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„Abram folgte dem Befehl des Herrn.“</a:t>
            </a:r>
          </a:p>
        </p:txBody>
      </p:sp>
      <p:sp>
        <p:nvSpPr>
          <p:cNvPr id="744451" name="Rectangle 3"/>
          <p:cNvSpPr>
            <a:spLocks noChangeArrowheads="1"/>
          </p:cNvSpPr>
          <p:nvPr/>
        </p:nvSpPr>
        <p:spPr bwMode="auto">
          <a:xfrm>
            <a:off x="3059832" y="1700808"/>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1.Mose 12,4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17178284"/>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719</Words>
  <Application>Microsoft Office PowerPoint</Application>
  <PresentationFormat>Bildschirmpräsentation (4:3)</PresentationFormat>
  <Paragraphs>50</Paragraphs>
  <Slides>30</Slides>
  <Notes>0</Notes>
  <HiddenSlides>0</HiddenSlides>
  <MMClips>0</MMClips>
  <ScaleCrop>false</ScaleCrop>
  <HeadingPairs>
    <vt:vector size="4" baseType="variant">
      <vt:variant>
        <vt:lpstr>Design</vt:lpstr>
      </vt:variant>
      <vt:variant>
        <vt:i4>2</vt:i4>
      </vt:variant>
      <vt:variant>
        <vt:lpstr>Folientitel</vt:lpstr>
      </vt:variant>
      <vt:variant>
        <vt:i4>30</vt:i4>
      </vt:variant>
    </vt:vector>
  </HeadingPairs>
  <TitlesOfParts>
    <vt:vector size="32" baseType="lpstr">
      <vt:lpstr>01072134</vt:lpstr>
      <vt:lpstr>1_01072134</vt:lpstr>
      <vt:lpstr>Wie Glaube bewegt</vt:lpstr>
      <vt:lpstr>„Abram folgte dem Befehl des Herrn und brach auf, und Lot ging mit ihm. Abram war 75 Jahre alt, als er seine Heimatstadt Haran verliess.“</vt:lpstr>
      <vt:lpstr>«Seine Frau Sarai und Lot, der Sohn seines Bruders, begleiteten ihn. Sie nahmen ihren ganzen Besitz mit, auch die Menschen, die sie in Haran in Dienst genommen hatten. So zogen sie in das Land Kanaan, in dem damals noch das Volk der Kanaaniter wohnte. Sie durchquerten das Land bis zu dem heiligen Baum bei Sichem.»</vt:lpstr>
      <vt:lpstr>Dort erschien dem Abram der Herr und sagte zu ihm: »Deinen Nachkommen will ich dieses Land geben!« Da baute Abram dem Herrn einen Altar an der Stelle, wo er ihm erschienen war.</vt:lpstr>
      <vt:lpstr>„Von dort aus zog er in das Bergland östlich von Bet–El. Seine Zelte standen zwischen Bet–El im Westen und Ai im Osten. Auch dort baute er einen Altar und rief im Gebet den Namen des Herrn an.Dann zog er von Lagerplatz zu Lagerplatz immer weiter nach Süden.</vt:lpstr>
      <vt:lpstr>Glaube führt zur Tat</vt:lpstr>
      <vt:lpstr>PowerPoint-Präsentation</vt:lpstr>
      <vt:lpstr>„Abram folgte dem Befehl des Herrn und brach auf, und Lot ging mit ihm. Abram war 75 Jahre alt, als er seine Heimatstadt Haran verliess.“</vt:lpstr>
      <vt:lpstr>„Abram folgte dem Befehl des Herrn.“</vt:lpstr>
      <vt:lpstr>„Gott weiss: Sobald ihr davon esst, werden euch die Augen aufgehen; ihr werdet wie Gott sein und wissen, was gut und was schlecht ist. Dann werdet ihr euer Leben selbst in die Hand nehmen können.“</vt:lpstr>
      <vt:lpstr>„Ohne Glauben ist es unmöglich, Gott zu gefallen. Wer zu Gott kommen will, muss glauben, dass es ihn gibt und dass er die belohnt, die ihn aufrichtig suchen.“</vt:lpstr>
      <vt:lpstr>„Wie kam es, dass Abraham dem Ruf Gottes gehorchte, seine Heimat verliess und an einen Ort zog, der nach Gottes Zusage einmal sein Erbbesitz sein würde? Warum machte er sich auf den Weg, obwohl er nicht wusste, wohin er kommen würde? Der Grund dafür war sein Glaube.“</vt:lpstr>
      <vt:lpstr>PowerPoint-Präsentation</vt:lpstr>
      <vt:lpstr>Dort erschien dem Abram der HERR und sagte zu ihm: »Deinen Nachkommen will ich dieses Land geben!«</vt:lpstr>
      <vt:lpstr>PowerPoint-Präsentation</vt:lpstr>
      <vt:lpstr>„Ich kenne den, auf den ich mein Vertrauen gesetzt habe, und bin überzeugt, dass er die Macht hat, das mir anvertraute Gut unversehrt bis zu jenem Tag zu bewahren, an dem Jesus Christus wiederkommt.“</vt:lpstr>
      <vt:lpstr>«Dort erschien dem Abram der HERR.»</vt:lpstr>
      <vt:lpstr>„Genauso ist es mit dem Glauben: Wenn er keine Taten vorzuweisen hat, ist er tot; er ist tot, weil er ohne Auswirkungen bleibt.“</vt:lpstr>
      <vt:lpstr>„Denn wer sein Leben retten will, wird es verlieren; wer aber sein Leben um meinetwillen verliert, der wird  es retten.“</vt:lpstr>
      <vt:lpstr>„Alle, das ganze Volk und sogar die Zolleinnehmer -, gaben Gott in seinem Urteil Recht; sie haben sich von Johannes taufen lassen.“</vt:lpstr>
      <vt:lpstr>„Nur die Pharisäer und die Gesetzeslehrer machten den Plan zunichte, den Gott für sie hatte; sie haben sich nicht von Johannes taufen lassen.“</vt:lpstr>
      <vt:lpstr>„Wenn jemand bereit ist, Gottes Willen zu erfüllen, wird er erkennen, ob das, was ich lehre, von Gott ist oder ob ich aus mir selbst heraus rede.“</vt:lpstr>
      <vt:lpstr>II.   Glaube führt  in die Anbetung</vt:lpstr>
      <vt:lpstr>»Deinen Nachkommen will ich dieses Land geben!«</vt:lpstr>
      <vt:lpstr>„Da baute Abram dem Herrn einen Altar an der Stelle, wo er ihm erschienen war.“</vt:lpstr>
      <vt:lpstr>„Von dort aus zog er in das Bergland östlich von Bet–El. Seine Zelte standen zwischen Bet–El im Westen und Ai im Osten. Auch dort baute er einen Altar und rief im Gebet den Namen des Herrn an.“</vt:lpstr>
      <vt:lpstr>Schlussgedanke </vt:lpstr>
      <vt:lpstr>„Bringt den zehnten Teil eurer Erträge unverkürzt zu meinem Tempel, damit meine Priester nicht Hunger leiden. Habt keine Sorge, dass ihr dann selber in Not kommt! Stellt mich auf die Probe«, sagt der HERR, der Herrscher der Welt, »macht den Versuch, ob ich dann nicht die Fenster des Himmels öffne und euch mit Segen überschütte!“</vt:lpstr>
      <vt:lpstr>„Wenn jemand an mich glaubt, werden aus seinem Inneren, wie es in der Schrift heisst, Ströme von lebendigem Wasser fliessen.“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Abraham - das Vorbild des Glaubens - Teil 3/4 - Wie Glaube bewegt - Folien</dc:title>
  <dc:creator>Jürg Birnstiel</dc:creator>
  <cp:lastModifiedBy>Me</cp:lastModifiedBy>
  <cp:revision>1032</cp:revision>
  <cp:lastPrinted>1601-01-01T00:00:00Z</cp:lastPrinted>
  <dcterms:created xsi:type="dcterms:W3CDTF">2005-04-13T18:10:29Z</dcterms:created>
  <dcterms:modified xsi:type="dcterms:W3CDTF">2011-07-14T19:48:03Z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