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45" r:id="rId3"/>
    <p:sldId id="430" r:id="rId4"/>
    <p:sldId id="748" r:id="rId5"/>
    <p:sldId id="707" r:id="rId6"/>
    <p:sldId id="721" r:id="rId7"/>
    <p:sldId id="786" r:id="rId8"/>
    <p:sldId id="739" r:id="rId9"/>
    <p:sldId id="787" r:id="rId10"/>
    <p:sldId id="774" r:id="rId11"/>
    <p:sldId id="789" r:id="rId12"/>
    <p:sldId id="788" r:id="rId13"/>
    <p:sldId id="762" r:id="rId14"/>
    <p:sldId id="263" r:id="rId15"/>
    <p:sldId id="784" r:id="rId16"/>
    <p:sldId id="785" r:id="rId17"/>
    <p:sldId id="325" r:id="rId18"/>
  </p:sldIdLst>
  <p:sldSz cx="9144000" cy="6858000" type="screen4x3"/>
  <p:notesSz cx="6858000" cy="91440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4EDE0"/>
    <a:srgbClr val="7692CC"/>
    <a:srgbClr val="FF6702"/>
    <a:srgbClr val="FF3305"/>
    <a:srgbClr val="CF3E00"/>
    <a:srgbClr val="236F7A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649" autoAdjust="0"/>
  </p:normalViewPr>
  <p:slideViewPr>
    <p:cSldViewPr>
      <p:cViewPr varScale="1">
        <p:scale>
          <a:sx n="125" d="100"/>
          <a:sy n="125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2133600"/>
            <a:ext cx="6705600" cy="1905000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de-CH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419600"/>
            <a:ext cx="68580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CH" noProof="0" smtClean="0"/>
              <a:t>Formatvorlage des Untertitelmasters durch Klicken bearbeiten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E56D52-7CF5-4B6C-B246-04B1BEC50C7E}" type="slidenum">
              <a:rPr lang="de-CH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0B7A9-80F1-4F93-BBDB-EB855458D149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4939786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4200" y="304800"/>
            <a:ext cx="1600200" cy="5715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133600" y="304800"/>
            <a:ext cx="4648200" cy="5715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9370D-9209-4DDE-9B23-E9FDB19B23E4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758233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F12DF-3F9F-4B32-9282-F41BD8F5DD5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7445485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AEBD1-FF7E-4A44-8EC8-C63089230F6C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633107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33600" y="1981200"/>
            <a:ext cx="3124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124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ECC24-5EB2-4FAB-918A-72BFF3A2F6E4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2822764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962C1-B21D-4295-86B4-B099CF7E72E8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8087663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245D3-21EE-4905-9F49-32B5F993B60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479513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CD10A-8278-4527-ABAF-6A9C57B976CD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5838110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2896E-D8C1-46E6-8AA0-4BC746F79AB8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834536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3EDD6-FA42-4C7F-B6C5-1766CF50C2A8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23273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04800"/>
            <a:ext cx="6400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981200"/>
            <a:ext cx="6400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Textmasterformate durch Klicken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de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de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4FC748A-AEBB-4C13-B035-A3DFBBE6C258}" type="slidenum">
              <a:rPr lang="de-CH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88640"/>
            <a:ext cx="8928992" cy="2086725"/>
          </a:xfrm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de-CH" sz="54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Das ABC der Verhaltensregeln</a:t>
            </a:r>
            <a:br>
              <a:rPr lang="de-CH" sz="54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de-CH" sz="54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als Vorgesetzter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1213" y="6088301"/>
            <a:ext cx="8423275" cy="437043"/>
          </a:xfr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de-CH" sz="2800" kern="12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 (4/4)      </a:t>
            </a:r>
            <a:endParaRPr lang="de-CH" sz="2800" kern="12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1773" y="3014721"/>
            <a:ext cx="5992436" cy="486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80000"/>
              </a:lnSpc>
              <a:defRPr sz="600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defRPr>
            </a:lvl1pPr>
            <a:lvl2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2pPr>
            <a:lvl3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3pPr>
            <a:lvl4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4pPr>
            <a:lvl5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5pPr>
            <a:lvl6pPr marL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de-CH" sz="3200" dirty="0"/>
              <a:t>Kolosser-Brief </a:t>
            </a:r>
            <a:r>
              <a:rPr lang="de-CH" sz="3200" dirty="0" smtClean="0"/>
              <a:t>4,1      </a:t>
            </a:r>
            <a:endParaRPr lang="de-CH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07503" y="44624"/>
            <a:ext cx="8064897" cy="34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4400" dirty="0"/>
              <a:t>„Der, der Unrecht tut, wird einen Lohn empfangen – den Lohn für sein Unrecht. Gott ist ein unparteiischer Richter.“</a:t>
            </a:r>
            <a:endParaRPr lang="de-DE" sz="44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843808" y="3645024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3,25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41756859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07503" y="44624"/>
            <a:ext cx="8496945" cy="35394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dirty="0"/>
              <a:t>„Ihr Herren, behandelt eure Sklaven nach denselben Grundsätzen. Versucht nicht, sie mit Drohungen einzuschüchtern. Denkt daran, dass es einen gibt, der sowohl ihr Herr ist als auch euer </a:t>
            </a:r>
            <a:r>
              <a:rPr lang="de-CH" dirty="0" smtClean="0"/>
              <a:t>Herr.</a:t>
            </a:r>
            <a:br>
              <a:rPr lang="de-CH" dirty="0" smtClean="0"/>
            </a:br>
            <a:r>
              <a:rPr lang="de-CH" dirty="0" smtClean="0"/>
              <a:t>Er </a:t>
            </a:r>
            <a:r>
              <a:rPr lang="de-CH" dirty="0"/>
              <a:t>ist im Himmel, und er ist ein unbestechlicher Richter .“</a:t>
            </a:r>
            <a:endParaRPr lang="de-DE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627511" y="3717032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Epheser-Brief 6,9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6474401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008" y="116632"/>
            <a:ext cx="8928992" cy="1865126"/>
          </a:xfrm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L="1117600" indent="-1117600" algn="l"/>
            <a: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III.   Exkurs:</a:t>
            </a:r>
            <a:b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de-DE" sz="48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Wenn Christen mit </a:t>
            </a:r>
            <a:b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 Christen arbeiten</a:t>
            </a:r>
            <a:endParaRPr lang="de-CH" sz="48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65895"/>
            <a:ext cx="3816350" cy="361081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42091992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07504" y="117207"/>
            <a:ext cx="8424936" cy="40318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dirty="0"/>
              <a:t>„Wer einen gläubigen Herrn </a:t>
            </a:r>
            <a:r>
              <a:rPr lang="de-CH" dirty="0" smtClean="0"/>
              <a:t>hat, soll </a:t>
            </a:r>
            <a:r>
              <a:rPr lang="de-CH" dirty="0"/>
              <a:t>sich ihm gegenüber nicht weniger </a:t>
            </a:r>
            <a:r>
              <a:rPr lang="de-CH" dirty="0" smtClean="0"/>
              <a:t>respektvoll verhalten</a:t>
            </a:r>
            <a:r>
              <a:rPr lang="de-CH" dirty="0"/>
              <a:t>, nur weil </a:t>
            </a:r>
            <a:r>
              <a:rPr lang="de-CH" dirty="0" smtClean="0"/>
              <a:t>er sein </a:t>
            </a:r>
            <a:r>
              <a:rPr lang="de-CH" dirty="0"/>
              <a:t>Bruder ist, sondern gerade deshalb umso bereitwilliger seine Pflichten erfüllen; denn sein Dienst kommt jemand zugute, der wie er an Christus glaubt und von Gott geliebt ist.“</a:t>
            </a:r>
            <a:endParaRPr lang="de-DE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915816" y="4221088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1.Timotheus-Brief 6,2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1408336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88640"/>
            <a:ext cx="6768752" cy="830997"/>
          </a:xfr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17600" indent="-1117600" algn="l"/>
            <a:r>
              <a:rPr lang="de-CH" sz="60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Schlussgedanke</a:t>
            </a:r>
            <a:r>
              <a:rPr lang="de-DE" sz="60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60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837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5292080" y="6537903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4355976" y="-15195"/>
            <a:ext cx="4752528" cy="35394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3200" dirty="0">
                <a:ln w="12700">
                  <a:solidFill>
                    <a:schemeClr val="bg1">
                      <a:lumMod val="25000"/>
                    </a:schemeClr>
                  </a:solidFill>
                </a:ln>
                <a:latin typeface="Arial Rounded MT Bold" pitchFamily="34" charset="0"/>
              </a:rPr>
              <a:t>„Wie verhalte ich mich als Vorgesetzter, dass meine Mitarbeiter einen guten Eindruck über Jesus und den christlichen </a:t>
            </a:r>
            <a:r>
              <a:rPr lang="de-CH" sz="3200" dirty="0" smtClean="0">
                <a:ln w="12700">
                  <a:solidFill>
                    <a:schemeClr val="bg1">
                      <a:lumMod val="25000"/>
                    </a:schemeClr>
                  </a:solidFill>
                </a:ln>
                <a:latin typeface="Arial Rounded MT Bold" pitchFamily="34" charset="0"/>
              </a:rPr>
              <a:t>Glauben bekommen?“</a:t>
            </a:r>
            <a:endParaRPr lang="de-CH" sz="3200" dirty="0">
              <a:ln w="12700">
                <a:solidFill>
                  <a:schemeClr val="bg1">
                    <a:lumMod val="25000"/>
                  </a:schemeClr>
                </a:solidFill>
              </a:ln>
              <a:latin typeface="Arial Rounded MT Bold" pitchFamily="34" charset="0"/>
            </a:endParaRP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53336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39785157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07503" y="44624"/>
            <a:ext cx="8856985" cy="34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4400" dirty="0"/>
              <a:t>„Alles, was ihr sagt, und alles, was ihr tut, soll im Namen von Jesus, dem Herrn, geschehen, und dankt dabei Gott, dem Vater, durch ihn.“</a:t>
            </a:r>
            <a:endParaRPr lang="de-DE" sz="44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699792" y="3573016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3,17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7994672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79388" y="6452295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de-CH" sz="16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5" y="18490"/>
            <a:ext cx="8352929" cy="3139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3600" dirty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„Ihr Herren, geht gerecht mit euren Sklaven um und behandelt sie fair.</a:t>
            </a:r>
          </a:p>
          <a:p>
            <a:pPr>
              <a:spcBef>
                <a:spcPct val="50000"/>
              </a:spcBef>
            </a:pPr>
            <a:r>
              <a:rPr lang="de-CH" sz="3600" dirty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Denkt daran, dass auch ihr einen Herrn habt, und dieser Herr ist im Himmel.“</a:t>
            </a: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915816" y="3187972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4,1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4599664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82597"/>
            <a:ext cx="8784976" cy="1274195"/>
          </a:xfrm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L="1117600" indent="-1117600" algn="l"/>
            <a:r>
              <a:rPr lang="de-DE" sz="48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I. </a:t>
            </a:r>
            <a: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    Sie sollen ihre Leute fair behandeln</a:t>
            </a:r>
            <a:endParaRPr lang="de-CH" sz="48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65895"/>
            <a:ext cx="3816350" cy="361081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5" y="18490"/>
            <a:ext cx="9001001" cy="25853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5400" dirty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„Ihr Herren, geht gerecht mit euren Sklaven um und behandelt sie fair.“</a:t>
            </a:r>
            <a:endParaRPr lang="de-DE" sz="5400" dirty="0">
              <a:ln w="19050"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843808" y="2720588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4,1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22643197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07503" y="44624"/>
            <a:ext cx="7632849" cy="31700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4000" dirty="0"/>
              <a:t>„Behandelt eure Mitmenschen in allem so, wie ihr selbst von ihnen behandelt werden wollt. Das ist es, was das Gesetz und die Propheten fordern.“</a:t>
            </a:r>
            <a:endParaRPr lang="de-DE" sz="40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843808" y="3789040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7,12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2495757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928992" cy="1274195"/>
          </a:xfrm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L="1117600" indent="-1117600" algn="l"/>
            <a: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II.   Sie sollen sich realistisch einschätzen</a:t>
            </a:r>
            <a:endParaRPr lang="de-CH" sz="48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65895"/>
            <a:ext cx="3816350" cy="361081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8651664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5" y="18490"/>
            <a:ext cx="9001001" cy="34163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5400" dirty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„Denkt daran, dass auch ihr einen Herrn habt, und dieser Herr ist im Himmel.“</a:t>
            </a:r>
            <a:endParaRPr lang="de-DE" sz="5400" dirty="0">
              <a:ln w="19050"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987824" y="3216921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4,1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30712969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6" y="44624"/>
            <a:ext cx="9001000" cy="2308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3600" dirty="0"/>
              <a:t>„Ein Gemeindeglied, das in ärmlichen Verhältnissen lebt, soll sich vor Augen halten, was für eine hohe Würde Gott ihm verliehen hat.“</a:t>
            </a:r>
            <a:endParaRPr lang="de-DE" sz="36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699792" y="2636912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Jakobus-Brief 1,9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7504" y="6453336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4988332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07504" y="134630"/>
            <a:ext cx="8496944" cy="2862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3600" dirty="0"/>
              <a:t>„Wer reich ist, soll sich vor Augen halten, wie wenig seine hohe soziale Stellung vor Gott wert ist; denn </a:t>
            </a:r>
            <a:r>
              <a:rPr lang="de-CH" sz="3600" dirty="0" smtClean="0"/>
              <a:t>er</a:t>
            </a:r>
            <a:br>
              <a:rPr lang="de-CH" sz="3600" dirty="0" smtClean="0"/>
            </a:br>
            <a:r>
              <a:rPr lang="de-CH" sz="3600" dirty="0" smtClean="0"/>
              <a:t>wird </a:t>
            </a:r>
            <a:r>
              <a:rPr lang="de-CH" sz="3600" dirty="0"/>
              <a:t>vergehen wie eine Blume </a:t>
            </a:r>
            <a:r>
              <a:rPr lang="de-CH" sz="3600" dirty="0" smtClean="0"/>
              <a:t>auf</a:t>
            </a:r>
            <a:br>
              <a:rPr lang="de-CH" sz="3600" dirty="0" smtClean="0"/>
            </a:br>
            <a:r>
              <a:rPr lang="de-CH" sz="3600" dirty="0" smtClean="0"/>
              <a:t>dem </a:t>
            </a:r>
            <a:r>
              <a:rPr lang="de-CH" sz="3600" dirty="0"/>
              <a:t>Feld.“</a:t>
            </a:r>
            <a:endParaRPr lang="de-DE" sz="36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771800" y="2996952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Jakobus-Brief 1,10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512" y="6453336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41200113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72134">
  <a:themeElements>
    <a:clrScheme name="01072134 5">
      <a:dk1>
        <a:srgbClr val="336699"/>
      </a:dk1>
      <a:lt1>
        <a:srgbClr val="EBF1F7"/>
      </a:lt1>
      <a:dk2>
        <a:srgbClr val="5F5F5F"/>
      </a:dk2>
      <a:lt2>
        <a:srgbClr val="005A58"/>
      </a:lt2>
      <a:accent1>
        <a:srgbClr val="B2C7D6"/>
      </a:accent1>
      <a:accent2>
        <a:srgbClr val="698CCB"/>
      </a:accent2>
      <a:accent3>
        <a:srgbClr val="F3F7FA"/>
      </a:accent3>
      <a:accent4>
        <a:srgbClr val="2A5682"/>
      </a:accent4>
      <a:accent5>
        <a:srgbClr val="D5E0E8"/>
      </a:accent5>
      <a:accent6>
        <a:srgbClr val="5E7EB8"/>
      </a:accent6>
      <a:hlink>
        <a:srgbClr val="DFEFFF"/>
      </a:hlink>
      <a:folHlink>
        <a:srgbClr val="003399"/>
      </a:folHlink>
    </a:clrScheme>
    <a:fontScheme name="010721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1072134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2">
        <a:dk1>
          <a:srgbClr val="006699"/>
        </a:dk1>
        <a:lt1>
          <a:srgbClr val="FFFFFF"/>
        </a:lt1>
        <a:dk2>
          <a:srgbClr val="000000"/>
        </a:dk2>
        <a:lt2>
          <a:srgbClr val="808080"/>
        </a:lt2>
        <a:accent1>
          <a:srgbClr val="B1CFE7"/>
        </a:accent1>
        <a:accent2>
          <a:srgbClr val="CCCCFF"/>
        </a:accent2>
        <a:accent3>
          <a:srgbClr val="FFFFFF"/>
        </a:accent3>
        <a:accent4>
          <a:srgbClr val="005682"/>
        </a:accent4>
        <a:accent5>
          <a:srgbClr val="D5E4F1"/>
        </a:accent5>
        <a:accent6>
          <a:srgbClr val="B9B9E7"/>
        </a:accent6>
        <a:hlink>
          <a:srgbClr val="4274BE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3">
        <a:dk1>
          <a:srgbClr val="003366"/>
        </a:dk1>
        <a:lt1>
          <a:srgbClr val="DEF6F1"/>
        </a:lt1>
        <a:dk2>
          <a:srgbClr val="003366"/>
        </a:dk2>
        <a:lt2>
          <a:srgbClr val="969696"/>
        </a:lt2>
        <a:accent1>
          <a:srgbClr val="FFFFFF"/>
        </a:accent1>
        <a:accent2>
          <a:srgbClr val="9CCAF0"/>
        </a:accent2>
        <a:accent3>
          <a:srgbClr val="ECFAF7"/>
        </a:accent3>
        <a:accent4>
          <a:srgbClr val="002A56"/>
        </a:accent4>
        <a:accent5>
          <a:srgbClr val="FFFFFF"/>
        </a:accent5>
        <a:accent6>
          <a:srgbClr val="8DB7D9"/>
        </a:accent6>
        <a:hlink>
          <a:srgbClr val="0066CC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4">
        <a:dk1>
          <a:srgbClr val="003366"/>
        </a:dk1>
        <a:lt1>
          <a:srgbClr val="FFFFD9"/>
        </a:lt1>
        <a:dk2>
          <a:srgbClr val="336699"/>
        </a:dk2>
        <a:lt2>
          <a:srgbClr val="777777"/>
        </a:lt2>
        <a:accent1>
          <a:srgbClr val="ECF9FE"/>
        </a:accent1>
        <a:accent2>
          <a:srgbClr val="2569A7"/>
        </a:accent2>
        <a:accent3>
          <a:srgbClr val="FFFFE9"/>
        </a:accent3>
        <a:accent4>
          <a:srgbClr val="002A56"/>
        </a:accent4>
        <a:accent5>
          <a:srgbClr val="F4FBFE"/>
        </a:accent5>
        <a:accent6>
          <a:srgbClr val="205E97"/>
        </a:accent6>
        <a:hlink>
          <a:srgbClr val="00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5">
        <a:dk1>
          <a:srgbClr val="336699"/>
        </a:dk1>
        <a:lt1>
          <a:srgbClr val="EBF1F7"/>
        </a:lt1>
        <a:dk2>
          <a:srgbClr val="5F5F5F"/>
        </a:dk2>
        <a:lt2>
          <a:srgbClr val="005A58"/>
        </a:lt2>
        <a:accent1>
          <a:srgbClr val="B2C7D6"/>
        </a:accent1>
        <a:accent2>
          <a:srgbClr val="698CCB"/>
        </a:accent2>
        <a:accent3>
          <a:srgbClr val="F3F7FA"/>
        </a:accent3>
        <a:accent4>
          <a:srgbClr val="2A5682"/>
        </a:accent4>
        <a:accent5>
          <a:srgbClr val="D5E0E8"/>
        </a:accent5>
        <a:accent6>
          <a:srgbClr val="5E7EB8"/>
        </a:accent6>
        <a:hlink>
          <a:srgbClr val="DFEFFF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6">
        <a:dk1>
          <a:srgbClr val="005A58"/>
        </a:dk1>
        <a:lt1>
          <a:srgbClr val="006699"/>
        </a:lt1>
        <a:dk2>
          <a:srgbClr val="0058B8"/>
        </a:dk2>
        <a:lt2>
          <a:srgbClr val="336699"/>
        </a:lt2>
        <a:accent1>
          <a:srgbClr val="98BED8"/>
        </a:accent1>
        <a:accent2>
          <a:srgbClr val="6D6FC7"/>
        </a:accent2>
        <a:accent3>
          <a:srgbClr val="AAB4D8"/>
        </a:accent3>
        <a:accent4>
          <a:srgbClr val="005682"/>
        </a:accent4>
        <a:accent5>
          <a:srgbClr val="CADBE9"/>
        </a:accent5>
        <a:accent6>
          <a:srgbClr val="6264B4"/>
        </a:accent6>
        <a:hlink>
          <a:srgbClr val="CCECFF"/>
        </a:hlink>
        <a:folHlink>
          <a:srgbClr val="00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72134 7">
        <a:dk1>
          <a:srgbClr val="336699"/>
        </a:dk1>
        <a:lt1>
          <a:srgbClr val="C0C0C0"/>
        </a:lt1>
        <a:dk2>
          <a:srgbClr val="49718D"/>
        </a:dk2>
        <a:lt2>
          <a:srgbClr val="5C1F00"/>
        </a:lt2>
        <a:accent1>
          <a:srgbClr val="DDDDDD"/>
        </a:accent1>
        <a:accent2>
          <a:srgbClr val="BE7960"/>
        </a:accent2>
        <a:accent3>
          <a:srgbClr val="DCDCDC"/>
        </a:accent3>
        <a:accent4>
          <a:srgbClr val="2A5682"/>
        </a:accent4>
        <a:accent5>
          <a:srgbClr val="EBEBEB"/>
        </a:accent5>
        <a:accent6>
          <a:srgbClr val="AC6D56"/>
        </a:accent6>
        <a:hlink>
          <a:srgbClr val="65A0BD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8">
        <a:dk1>
          <a:srgbClr val="336699"/>
        </a:dk1>
        <a:lt1>
          <a:srgbClr val="0099CC"/>
        </a:lt1>
        <a:dk2>
          <a:srgbClr val="000066"/>
        </a:dk2>
        <a:lt2>
          <a:srgbClr val="336699"/>
        </a:lt2>
        <a:accent1>
          <a:srgbClr val="336699"/>
        </a:accent1>
        <a:accent2>
          <a:srgbClr val="DDDDDD"/>
        </a:accent2>
        <a:accent3>
          <a:srgbClr val="AAAAB8"/>
        </a:accent3>
        <a:accent4>
          <a:srgbClr val="0082AE"/>
        </a:accent4>
        <a:accent5>
          <a:srgbClr val="ADB8CA"/>
        </a:accent5>
        <a:accent6>
          <a:srgbClr val="C8C8C8"/>
        </a:accent6>
        <a:hlink>
          <a:srgbClr val="7AC3EC"/>
        </a:hlink>
        <a:folHlink>
          <a:srgbClr val="D7EA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72134 9">
        <a:dk1>
          <a:srgbClr val="2846A4"/>
        </a:dk1>
        <a:lt1>
          <a:srgbClr val="566272"/>
        </a:lt1>
        <a:dk2>
          <a:srgbClr val="004B70"/>
        </a:dk2>
        <a:lt2>
          <a:srgbClr val="777777"/>
        </a:lt2>
        <a:accent1>
          <a:srgbClr val="9CA5AA"/>
        </a:accent1>
        <a:accent2>
          <a:srgbClr val="88B2D2"/>
        </a:accent2>
        <a:accent3>
          <a:srgbClr val="B4B7BC"/>
        </a:accent3>
        <a:accent4>
          <a:srgbClr val="213A8B"/>
        </a:accent4>
        <a:accent5>
          <a:srgbClr val="CBCFD2"/>
        </a:accent5>
        <a:accent6>
          <a:srgbClr val="7BA1BE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0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7D6E7"/>
        </a:accent1>
        <a:accent2>
          <a:srgbClr val="24446A"/>
        </a:accent2>
        <a:accent3>
          <a:srgbClr val="FFFFFF"/>
        </a:accent3>
        <a:accent4>
          <a:srgbClr val="002A56"/>
        </a:accent4>
        <a:accent5>
          <a:srgbClr val="D8E8F1"/>
        </a:accent5>
        <a:accent6>
          <a:srgbClr val="203D5F"/>
        </a:accent6>
        <a:hlink>
          <a:srgbClr val="518FB1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1">
        <a:dk1>
          <a:srgbClr val="336699"/>
        </a:dk1>
        <a:lt1>
          <a:srgbClr val="FFFFFF"/>
        </a:lt1>
        <a:dk2>
          <a:srgbClr val="003399"/>
        </a:dk2>
        <a:lt2>
          <a:srgbClr val="969696"/>
        </a:lt2>
        <a:accent1>
          <a:srgbClr val="CCECFF"/>
        </a:accent1>
        <a:accent2>
          <a:srgbClr val="6A90BA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5F82A8"/>
        </a:accent6>
        <a:hlink>
          <a:srgbClr val="CC330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2">
        <a:dk1>
          <a:srgbClr val="4D4D4D"/>
        </a:dk1>
        <a:lt1>
          <a:srgbClr val="666699"/>
        </a:lt1>
        <a:dk2>
          <a:srgbClr val="36587E"/>
        </a:dk2>
        <a:lt2>
          <a:srgbClr val="3E3E5C"/>
        </a:lt2>
        <a:accent1>
          <a:srgbClr val="90AFCC"/>
        </a:accent1>
        <a:accent2>
          <a:srgbClr val="2170AB"/>
        </a:accent2>
        <a:accent3>
          <a:srgbClr val="B8B8CA"/>
        </a:accent3>
        <a:accent4>
          <a:srgbClr val="404040"/>
        </a:accent4>
        <a:accent5>
          <a:srgbClr val="C6D4E2"/>
        </a:accent5>
        <a:accent6>
          <a:srgbClr val="1D659B"/>
        </a:accent6>
        <a:hlink>
          <a:srgbClr val="A8CCF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3">
        <a:dk1>
          <a:srgbClr val="2D5C8B"/>
        </a:dk1>
        <a:lt1>
          <a:srgbClr val="E0EAF4"/>
        </a:lt1>
        <a:dk2>
          <a:srgbClr val="35648B"/>
        </a:dk2>
        <a:lt2>
          <a:srgbClr val="2D2015"/>
        </a:lt2>
        <a:accent1>
          <a:srgbClr val="92A4B0"/>
        </a:accent1>
        <a:accent2>
          <a:srgbClr val="8F5F2F"/>
        </a:accent2>
        <a:accent3>
          <a:srgbClr val="EDF3F8"/>
        </a:accent3>
        <a:accent4>
          <a:srgbClr val="254D76"/>
        </a:accent4>
        <a:accent5>
          <a:srgbClr val="C7CFD4"/>
        </a:accent5>
        <a:accent6>
          <a:srgbClr val="81552A"/>
        </a:accent6>
        <a:hlink>
          <a:srgbClr val="EADF7A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01072134</Template>
  <TotalTime>0</TotalTime>
  <Words>444</Words>
  <Application>Microsoft Office PowerPoint</Application>
  <PresentationFormat>Bildschirmpräsentation (4:3)</PresentationFormat>
  <Paragraphs>45</Paragraphs>
  <Slides>17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01072134</vt:lpstr>
      <vt:lpstr>Das ABC der Verhaltensregeln als Vorgesetzter</vt:lpstr>
      <vt:lpstr>PowerPoint-Präsentation</vt:lpstr>
      <vt:lpstr>I.     Sie sollen ihre Leute fair behandeln</vt:lpstr>
      <vt:lpstr>PowerPoint-Präsentation</vt:lpstr>
      <vt:lpstr>PowerPoint-Präsentation</vt:lpstr>
      <vt:lpstr>II.   Sie sollen sich realistisch einschätzen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III.   Exkurs:  Wenn Christen mit   Christen arbeiten</vt:lpstr>
      <vt:lpstr>PowerPoint-Präsentation</vt:lpstr>
      <vt:lpstr>Schlussgedanke 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ABC der Verhaltensregeln... - Teil 4/4 - ...als Vorgesetzter - Folien</dc:title>
  <dc:creator>Jürg Birnstiel</dc:creator>
  <cp:lastModifiedBy>Me</cp:lastModifiedBy>
  <cp:revision>685</cp:revision>
  <cp:lastPrinted>1601-01-01T00:00:00Z</cp:lastPrinted>
  <dcterms:created xsi:type="dcterms:W3CDTF">2005-04-13T18:10:29Z</dcterms:created>
  <dcterms:modified xsi:type="dcterms:W3CDTF">2013-07-18T20:29:59Z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TC010721341031</vt:lpwstr>
  </property>
</Properties>
</file>