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5"/>
  </p:notesMasterIdLst>
  <p:handoutMasterIdLst>
    <p:handoutMasterId r:id="rId36"/>
  </p:handoutMasterIdLst>
  <p:sldIdLst>
    <p:sldId id="735" r:id="rId2"/>
    <p:sldId id="1029" r:id="rId3"/>
    <p:sldId id="1031" r:id="rId4"/>
    <p:sldId id="1078" r:id="rId5"/>
    <p:sldId id="1079" r:id="rId6"/>
    <p:sldId id="1077" r:id="rId7"/>
    <p:sldId id="1080" r:id="rId8"/>
    <p:sldId id="1103" r:id="rId9"/>
    <p:sldId id="1104" r:id="rId10"/>
    <p:sldId id="1081" r:id="rId11"/>
    <p:sldId id="1082" r:id="rId12"/>
    <p:sldId id="1085" r:id="rId13"/>
    <p:sldId id="1086" r:id="rId14"/>
    <p:sldId id="1087" r:id="rId15"/>
    <p:sldId id="1088" r:id="rId16"/>
    <p:sldId id="1106" r:id="rId17"/>
    <p:sldId id="1089" r:id="rId18"/>
    <p:sldId id="1090" r:id="rId19"/>
    <p:sldId id="1091" r:id="rId20"/>
    <p:sldId id="1092" r:id="rId21"/>
    <p:sldId id="1093" r:id="rId22"/>
    <p:sldId id="1094" r:id="rId23"/>
    <p:sldId id="962" r:id="rId24"/>
    <p:sldId id="1095" r:id="rId25"/>
    <p:sldId id="1096" r:id="rId26"/>
    <p:sldId id="1097" r:id="rId27"/>
    <p:sldId id="1098" r:id="rId28"/>
    <p:sldId id="1099" r:id="rId29"/>
    <p:sldId id="1100" r:id="rId30"/>
    <p:sldId id="1101" r:id="rId31"/>
    <p:sldId id="1105" r:id="rId32"/>
    <p:sldId id="259" r:id="rId33"/>
    <p:sldId id="1102" r:id="rId34"/>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78" d="100"/>
          <a:sy n="78" d="100"/>
        </p:scale>
        <p:origin x="-108" y="-3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14796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945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102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24111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53583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36472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45542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53449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31887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4236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48935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74003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36855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7942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08023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16035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08809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29725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66030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8742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1339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62159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7622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1951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4024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412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563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2926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81255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0" b="-30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457508"/>
            <a:ext cx="10009113" cy="1107996"/>
          </a:xfrm>
        </p:spPr>
        <p:txBody>
          <a:bodyPr wrap="square">
            <a:spAutoFit/>
          </a:bodyPr>
          <a:lstStyle/>
          <a:p>
            <a:pPr algn="l"/>
            <a:r>
              <a:rPr lang="de-CH" altLang="de-DE" sz="6600" dirty="0">
                <a:solidFill>
                  <a:schemeClr val="tx1"/>
                </a:solidFill>
                <a:effectLst/>
                <a:latin typeface="Univers LT Std 47 Cn Lt" pitchFamily="34" charset="0"/>
              </a:rPr>
              <a:t>Die Hoffnung aus dem Jenseits</a:t>
            </a:r>
            <a:endParaRPr lang="de-DE" altLang="de-DE" sz="60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3358613" y="5301208"/>
            <a:ext cx="8426019" cy="523220"/>
          </a:xfrm>
        </p:spPr>
        <p:txBody>
          <a:bodyPr wrap="square">
            <a:spAutoFit/>
          </a:bodyPr>
          <a:lstStyle/>
          <a:p>
            <a:pPr algn="r"/>
            <a:r>
              <a:rPr lang="de-DE" altLang="de-DE" sz="2800" dirty="0">
                <a:effectLst/>
                <a:latin typeface="Univers LT Std 47 Cn Lt" pitchFamily="34" charset="0"/>
              </a:rPr>
              <a:t>Serie: </a:t>
            </a:r>
            <a:r>
              <a:rPr lang="de-CH" altLang="de-DE" sz="2800" dirty="0">
                <a:effectLst/>
                <a:latin typeface="Univers LT Std 47 Cn Lt" pitchFamily="34" charset="0"/>
              </a:rPr>
              <a:t>Der Schöpfer besucht die Erde! (1/3)</a:t>
            </a:r>
            <a:endParaRPr lang="de-DE" altLang="de-DE" sz="2800" dirty="0">
              <a:effectLst/>
              <a:latin typeface="Univers LT Std 47 Cn Lt" pitchFamily="34" charset="0"/>
            </a:endParaRPr>
          </a:p>
        </p:txBody>
      </p:sp>
      <p:sp>
        <p:nvSpPr>
          <p:cNvPr id="4" name="Rectangle 3"/>
          <p:cNvSpPr txBox="1">
            <a:spLocks noChangeArrowheads="1"/>
          </p:cNvSpPr>
          <p:nvPr/>
        </p:nvSpPr>
        <p:spPr bwMode="auto">
          <a:xfrm>
            <a:off x="6744072" y="1988840"/>
            <a:ext cx="50847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a:effectLst/>
                <a:latin typeface="Univers LT Std 47 Cn Lt" pitchFamily="34" charset="0"/>
              </a:rPr>
              <a:t>Johannes-Evangelium 1,1-5</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8938344" cy="2585323"/>
          </a:xfrm>
        </p:spPr>
        <p:txBody>
          <a:bodyPr wrap="square">
            <a:spAutoFit/>
          </a:bodyPr>
          <a:lstStyle/>
          <a:p>
            <a:pPr algn="l"/>
            <a:r>
              <a:rPr lang="de-CH" altLang="de-DE" dirty="0">
                <a:solidFill>
                  <a:schemeClr val="tx1"/>
                </a:solidFill>
                <a:effectLst/>
                <a:latin typeface="Univers LT Std 47 Cn Lt" pitchFamily="34" charset="0"/>
              </a:rPr>
              <a:t>„Am Anfang war das Wort;</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das Wort war bei Gott,</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und das Wort war Gott.“</a:t>
            </a:r>
          </a:p>
        </p:txBody>
      </p:sp>
    </p:spTree>
    <p:extLst>
      <p:ext uri="{BB962C8B-B14F-4D97-AF65-F5344CB8AC3E}">
        <p14:creationId xmlns:p14="http://schemas.microsoft.com/office/powerpoint/2010/main" val="4181679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8938344" cy="2585323"/>
          </a:xfrm>
        </p:spPr>
        <p:txBody>
          <a:bodyPr wrap="square">
            <a:spAutoFit/>
          </a:bodyPr>
          <a:lstStyle/>
          <a:p>
            <a:pPr algn="l"/>
            <a:r>
              <a:rPr lang="de-CH" altLang="de-DE" dirty="0">
                <a:solidFill>
                  <a:schemeClr val="tx1"/>
                </a:solidFill>
                <a:effectLst/>
                <a:latin typeface="Univers LT Std 47 Cn Lt" pitchFamily="34" charset="0"/>
              </a:rPr>
              <a:t>„Am Anfang war Jesus;</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Jesus war bei Gott,</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und Jesus war Gott.“</a:t>
            </a:r>
          </a:p>
        </p:txBody>
      </p:sp>
    </p:spTree>
    <p:extLst>
      <p:ext uri="{BB962C8B-B14F-4D97-AF65-F5344CB8AC3E}">
        <p14:creationId xmlns:p14="http://schemas.microsoft.com/office/powerpoint/2010/main" val="3011038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xmlns="" id="{3F56690B-41FB-4D51-9DB9-4E8F99A6F2F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0332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8938344" cy="2585323"/>
          </a:xfrm>
        </p:spPr>
        <p:txBody>
          <a:bodyPr wrap="square">
            <a:spAutoFit/>
          </a:bodyPr>
          <a:lstStyle/>
          <a:p>
            <a:pPr algn="l"/>
            <a:r>
              <a:rPr lang="de-CH" altLang="de-DE" dirty="0">
                <a:solidFill>
                  <a:schemeClr val="tx1"/>
                </a:solidFill>
                <a:effectLst/>
                <a:latin typeface="Univers LT Std 47 Cn Lt" pitchFamily="34" charset="0"/>
              </a:rPr>
              <a:t>„Am Anfang war der LOGOS;</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der LOGOS war bei Gott,</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und der LOGOS war Gott.“</a:t>
            </a:r>
          </a:p>
        </p:txBody>
      </p:sp>
    </p:spTree>
    <p:extLst>
      <p:ext uri="{BB962C8B-B14F-4D97-AF65-F5344CB8AC3E}">
        <p14:creationId xmlns:p14="http://schemas.microsoft.com/office/powerpoint/2010/main" val="121405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443860"/>
            <a:ext cx="9865096" cy="1569660"/>
          </a:xfrm>
        </p:spPr>
        <p:txBody>
          <a:bodyPr wrap="square">
            <a:spAutoFit/>
          </a:bodyPr>
          <a:lstStyle/>
          <a:p>
            <a:pPr algn="l"/>
            <a:r>
              <a:rPr lang="de-CH" altLang="de-DE" sz="9600" dirty="0">
                <a:solidFill>
                  <a:schemeClr val="tx1"/>
                </a:solidFill>
                <a:effectLst/>
                <a:latin typeface="Univers LT Std 47 Cn Lt" pitchFamily="34" charset="0"/>
              </a:rPr>
              <a:t>„Das Wort war Gott.“</a:t>
            </a:r>
          </a:p>
        </p:txBody>
      </p:sp>
    </p:spTree>
    <p:extLst>
      <p:ext uri="{BB962C8B-B14F-4D97-AF65-F5344CB8AC3E}">
        <p14:creationId xmlns:p14="http://schemas.microsoft.com/office/powerpoint/2010/main" val="2338641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332656"/>
            <a:ext cx="6768752" cy="1754326"/>
          </a:xfrm>
        </p:spPr>
        <p:txBody>
          <a:bodyPr wrap="square">
            <a:spAutoFit/>
          </a:bodyPr>
          <a:lstStyle/>
          <a:p>
            <a:pPr algn="l"/>
            <a:r>
              <a:rPr lang="de-CH" altLang="de-DE" dirty="0">
                <a:solidFill>
                  <a:schemeClr val="tx1"/>
                </a:solidFill>
                <a:effectLst/>
                <a:latin typeface="Univers LT Std 47 Cn Lt" pitchFamily="34" charset="0"/>
              </a:rPr>
              <a:t>„Der, der das Wort ist, war am Anfang bei Gott.“</a:t>
            </a:r>
          </a:p>
        </p:txBody>
      </p:sp>
    </p:spTree>
    <p:extLst>
      <p:ext uri="{BB962C8B-B14F-4D97-AF65-F5344CB8AC3E}">
        <p14:creationId xmlns:p14="http://schemas.microsoft.com/office/powerpoint/2010/main" val="2690020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a:effectLst/>
                <a:latin typeface="Univers LT Std 47 Cn Lt" pitchFamily="34" charset="0"/>
              </a:rPr>
              <a:t>Johannes-Evangelium  10,30</a:t>
            </a:r>
            <a:r>
              <a:rPr lang="de-CH" altLang="de-DE" sz="2000" dirty="0">
                <a:effectLst/>
                <a:latin typeface="Univers LT Std 47 Cn Lt" pitchFamily="34" charset="0"/>
              </a:rPr>
              <a:t>; 14,9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38055" y="260648"/>
            <a:ext cx="9433048" cy="2585323"/>
          </a:xfrm>
        </p:spPr>
        <p:txBody>
          <a:bodyPr wrap="square">
            <a:spAutoFit/>
          </a:bodyPr>
          <a:lstStyle/>
          <a:p>
            <a:pPr algn="l"/>
            <a:r>
              <a:rPr lang="de-CH" altLang="de-DE" dirty="0">
                <a:solidFill>
                  <a:schemeClr val="tx1"/>
                </a:solidFill>
                <a:effectLst/>
                <a:latin typeface="Univers LT Std 47 Cn Lt" pitchFamily="34" charset="0"/>
              </a:rPr>
              <a:t>„Ich und der Vater sind eins.“</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„Wer mich gesehen hat,</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hat den Vater gesehen.“</a:t>
            </a:r>
          </a:p>
        </p:txBody>
      </p:sp>
    </p:spTree>
    <p:extLst>
      <p:ext uri="{BB962C8B-B14F-4D97-AF65-F5344CB8AC3E}">
        <p14:creationId xmlns:p14="http://schemas.microsoft.com/office/powerpoint/2010/main" val="3519739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16632"/>
            <a:ext cx="7632848" cy="2585323"/>
          </a:xfrm>
        </p:spPr>
        <p:txBody>
          <a:bodyPr wrap="square">
            <a:spAutoFit/>
          </a:bodyPr>
          <a:lstStyle/>
          <a:p>
            <a:pPr algn="l"/>
            <a:r>
              <a:rPr lang="de-CH" altLang="de-DE" dirty="0">
                <a:solidFill>
                  <a:schemeClr val="tx1"/>
                </a:solidFill>
                <a:effectLst/>
                <a:latin typeface="Univers LT Std 47 Cn Lt" pitchFamily="34" charset="0"/>
              </a:rPr>
              <a:t>„Durch ihn ist alles entstanden; es gibt nichts, was ohne ihn entstanden ist.“</a:t>
            </a:r>
          </a:p>
        </p:txBody>
      </p:sp>
    </p:spTree>
    <p:extLst>
      <p:ext uri="{BB962C8B-B14F-4D97-AF65-F5344CB8AC3E}">
        <p14:creationId xmlns:p14="http://schemas.microsoft.com/office/powerpoint/2010/main" val="185927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Kolosser-Brief 1,16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44624"/>
            <a:ext cx="10873208" cy="3170099"/>
          </a:xfrm>
        </p:spPr>
        <p:txBody>
          <a:bodyPr wrap="square">
            <a:spAutoFit/>
          </a:bodyPr>
          <a:lstStyle/>
          <a:p>
            <a:pPr algn="l"/>
            <a:r>
              <a:rPr lang="de-CH" altLang="de-DE" sz="4000" dirty="0">
                <a:solidFill>
                  <a:schemeClr val="tx1"/>
                </a:solidFill>
                <a:effectLst/>
                <a:latin typeface="Univers LT Std 47 Cn Lt" pitchFamily="34" charset="0"/>
              </a:rPr>
              <a:t>„Durch Jesus wurde alles erschaffen, was im Himmel und auf der Erde ist, das Sichtbare und das Unsichtbare, Könige und Herrscher, Mächte und Gewalten. Das ganze Universum wurde durch ihn geschaffen und hat in ihm sein Ziel.“</a:t>
            </a:r>
          </a:p>
        </p:txBody>
      </p:sp>
    </p:spTree>
    <p:extLst>
      <p:ext uri="{BB962C8B-B14F-4D97-AF65-F5344CB8AC3E}">
        <p14:creationId xmlns:p14="http://schemas.microsoft.com/office/powerpoint/2010/main" val="3970178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8938344" cy="2585323"/>
          </a:xfrm>
        </p:spPr>
        <p:txBody>
          <a:bodyPr wrap="square">
            <a:spAutoFit/>
          </a:bodyPr>
          <a:lstStyle/>
          <a:p>
            <a:pPr algn="l"/>
            <a:r>
              <a:rPr lang="de-CH" altLang="de-DE" dirty="0">
                <a:solidFill>
                  <a:schemeClr val="tx1"/>
                </a:solidFill>
                <a:effectLst/>
                <a:latin typeface="Univers LT Std 47 Cn Lt" pitchFamily="34" charset="0"/>
              </a:rPr>
              <a:t>„Am Anfang war die Intelligenz;</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die Intelligenz war bei Gott,</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und die Intelligenz war Gott.“</a:t>
            </a:r>
          </a:p>
        </p:txBody>
      </p:sp>
    </p:spTree>
    <p:extLst>
      <p:ext uri="{BB962C8B-B14F-4D97-AF65-F5344CB8AC3E}">
        <p14:creationId xmlns:p14="http://schemas.microsoft.com/office/powerpoint/2010/main" val="2723982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descr="Ein Bild, das Screenshot enthält.&#10;&#10;Automatisch generierte Beschreibung">
            <a:extLst>
              <a:ext uri="{FF2B5EF4-FFF2-40B4-BE49-F238E27FC236}">
                <a16:creationId xmlns:a16="http://schemas.microsoft.com/office/drawing/2014/main" xmlns="" id="{64738254-31C9-489E-ACCA-C66E8749A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544" y="188639"/>
            <a:ext cx="7776864" cy="6289167"/>
          </a:xfrm>
          <a:prstGeom prst="rect">
            <a:avLst/>
          </a:prstGeom>
        </p:spPr>
      </p:pic>
    </p:spTree>
    <p:extLst>
      <p:ext uri="{BB962C8B-B14F-4D97-AF65-F5344CB8AC3E}">
        <p14:creationId xmlns:p14="http://schemas.microsoft.com/office/powerpoint/2010/main" val="233536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8938344" cy="2308324"/>
          </a:xfrm>
        </p:spPr>
        <p:txBody>
          <a:bodyPr wrap="square">
            <a:spAutoFit/>
          </a:bodyPr>
          <a:lstStyle/>
          <a:p>
            <a:pPr algn="l"/>
            <a:r>
              <a:rPr lang="de-CH" altLang="de-DE" sz="7200" dirty="0">
                <a:solidFill>
                  <a:schemeClr val="tx1"/>
                </a:solidFill>
                <a:effectLst/>
                <a:latin typeface="Univers LT Std 47 Cn Lt" pitchFamily="34" charset="0"/>
              </a:rPr>
              <a:t>„Der, die Intelligenz ist, war am Anfang bei Gott.“</a:t>
            </a:r>
          </a:p>
        </p:txBody>
      </p:sp>
    </p:spTree>
    <p:extLst>
      <p:ext uri="{BB962C8B-B14F-4D97-AF65-F5344CB8AC3E}">
        <p14:creationId xmlns:p14="http://schemas.microsoft.com/office/powerpoint/2010/main" val="742651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476672"/>
            <a:ext cx="8938344" cy="1200329"/>
          </a:xfrm>
        </p:spPr>
        <p:txBody>
          <a:bodyPr wrap="square">
            <a:spAutoFit/>
          </a:bodyPr>
          <a:lstStyle/>
          <a:p>
            <a:pPr algn="l"/>
            <a:r>
              <a:rPr lang="de-CH" altLang="de-DE" sz="7200" dirty="0">
                <a:solidFill>
                  <a:schemeClr val="tx1"/>
                </a:solidFill>
                <a:effectLst/>
                <a:latin typeface="Univers LT Std 47 Cn Lt" pitchFamily="34" charset="0"/>
              </a:rPr>
              <a:t>„In ihm war das Leben.“</a:t>
            </a:r>
          </a:p>
        </p:txBody>
      </p:sp>
    </p:spTree>
    <p:extLst>
      <p:ext uri="{BB962C8B-B14F-4D97-AF65-F5344CB8AC3E}">
        <p14:creationId xmlns:p14="http://schemas.microsoft.com/office/powerpoint/2010/main" val="1766589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Kolosser-Brief 1,17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351527"/>
            <a:ext cx="8938344" cy="1754326"/>
          </a:xfrm>
        </p:spPr>
        <p:txBody>
          <a:bodyPr wrap="square">
            <a:spAutoFit/>
          </a:bodyPr>
          <a:lstStyle/>
          <a:p>
            <a:pPr algn="l"/>
            <a:r>
              <a:rPr lang="de-CH" altLang="de-DE" dirty="0">
                <a:solidFill>
                  <a:schemeClr val="tx1"/>
                </a:solidFill>
                <a:effectLst/>
                <a:latin typeface="Univers LT Std 47 Cn Lt" pitchFamily="34" charset="0"/>
              </a:rPr>
              <a:t>„Jesus war vor allem anderen da, und alles besteht durch ihn.“</a:t>
            </a:r>
          </a:p>
        </p:txBody>
      </p:sp>
    </p:spTree>
    <p:extLst>
      <p:ext uri="{BB962C8B-B14F-4D97-AF65-F5344CB8AC3E}">
        <p14:creationId xmlns:p14="http://schemas.microsoft.com/office/powerpoint/2010/main" val="370558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404664"/>
            <a:ext cx="8496944" cy="923330"/>
          </a:xfrm>
        </p:spPr>
        <p:txBody>
          <a:bodyPr wrap="square">
            <a:spAutoFit/>
          </a:bodyPr>
          <a:lstStyle/>
          <a:p>
            <a:pPr algn="l"/>
            <a:r>
              <a:rPr lang="de-DE" altLang="de-DE" dirty="0">
                <a:solidFill>
                  <a:schemeClr val="tx1"/>
                </a:solidFill>
                <a:effectLst/>
                <a:latin typeface="Univers LT Std 47 Cn Lt" pitchFamily="34" charset="0"/>
              </a:rPr>
              <a:t>II. </a:t>
            </a:r>
            <a:r>
              <a:rPr lang="de-CH" altLang="de-DE" dirty="0">
                <a:solidFill>
                  <a:schemeClr val="tx1"/>
                </a:solidFill>
                <a:effectLst/>
                <a:latin typeface="Univers LT Std 47 Cn Lt" pitchFamily="34" charset="0"/>
              </a:rPr>
              <a:t>Das Licht aus dem Jenseits</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353562"/>
            <a:ext cx="8938344" cy="1446550"/>
          </a:xfrm>
        </p:spPr>
        <p:txBody>
          <a:bodyPr wrap="square">
            <a:spAutoFit/>
          </a:bodyPr>
          <a:lstStyle/>
          <a:p>
            <a:pPr algn="l"/>
            <a:r>
              <a:rPr lang="de-CH" altLang="de-DE" sz="4400" dirty="0">
                <a:solidFill>
                  <a:schemeClr val="tx1"/>
                </a:solidFill>
                <a:effectLst/>
                <a:latin typeface="Univers LT Std 47 Cn Lt" pitchFamily="34" charset="0"/>
              </a:rPr>
              <a:t>„In ihm war das Leben, und dieses Leben war das Licht der Menschen.“</a:t>
            </a:r>
          </a:p>
        </p:txBody>
      </p:sp>
    </p:spTree>
    <p:extLst>
      <p:ext uri="{BB962C8B-B14F-4D97-AF65-F5344CB8AC3E}">
        <p14:creationId xmlns:p14="http://schemas.microsoft.com/office/powerpoint/2010/main" val="1128029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Philipper-Brief 2,6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8280920" cy="2800767"/>
          </a:xfrm>
        </p:spPr>
        <p:txBody>
          <a:bodyPr wrap="square">
            <a:spAutoFit/>
          </a:bodyPr>
          <a:lstStyle/>
          <a:p>
            <a:pPr algn="l"/>
            <a:r>
              <a:rPr lang="de-CH" altLang="de-DE" sz="4400" dirty="0">
                <a:solidFill>
                  <a:schemeClr val="tx1"/>
                </a:solidFill>
                <a:effectLst/>
                <a:latin typeface="Univers LT Std 47 Cn Lt" pitchFamily="34" charset="0"/>
              </a:rPr>
              <a:t>„Jesus, der Gott in allem gleich war und auf einer Stufe mit ihm stand, nutzte seine Macht nicht zu seinem eigenen Vorteil aus.“</a:t>
            </a:r>
          </a:p>
        </p:txBody>
      </p:sp>
    </p:spTree>
    <p:extLst>
      <p:ext uri="{BB962C8B-B14F-4D97-AF65-F5344CB8AC3E}">
        <p14:creationId xmlns:p14="http://schemas.microsoft.com/office/powerpoint/2010/main" val="1214970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Jesaja 9,1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8280920" cy="2800767"/>
          </a:xfrm>
        </p:spPr>
        <p:txBody>
          <a:bodyPr wrap="square">
            <a:spAutoFit/>
          </a:bodyPr>
          <a:lstStyle/>
          <a:p>
            <a:pPr algn="l"/>
            <a:r>
              <a:rPr lang="de-CH" altLang="de-DE" sz="4400" dirty="0">
                <a:solidFill>
                  <a:schemeClr val="tx1"/>
                </a:solidFill>
                <a:effectLst/>
                <a:latin typeface="Univers LT Std 47 Cn Lt" pitchFamily="34" charset="0"/>
              </a:rPr>
              <a:t>„Das Volk, das im Finstern wandelt, sieht ein grosses Licht, und über denen, die da wohnen im finstern Lande, scheint es hell.“</a:t>
            </a:r>
          </a:p>
        </p:txBody>
      </p:sp>
    </p:spTree>
    <p:extLst>
      <p:ext uri="{BB962C8B-B14F-4D97-AF65-F5344CB8AC3E}">
        <p14:creationId xmlns:p14="http://schemas.microsoft.com/office/powerpoint/2010/main" val="4011262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Lukas-Evangelium 1,78-79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9649072" cy="3170099"/>
          </a:xfrm>
        </p:spPr>
        <p:txBody>
          <a:bodyPr wrap="square">
            <a:spAutoFit/>
          </a:bodyPr>
          <a:lstStyle/>
          <a:p>
            <a:pPr algn="l"/>
            <a:r>
              <a:rPr lang="de-CH" altLang="de-DE" sz="4000" dirty="0">
                <a:solidFill>
                  <a:schemeClr val="tx1"/>
                </a:solidFill>
                <a:effectLst/>
                <a:latin typeface="Univers LT Std 47 Cn Lt" pitchFamily="34" charset="0"/>
              </a:rPr>
              <a:t>„Unser Gott ist voll Erbarmen. Darum wird auch der helle Morgenglanz aus der Höhe zu uns kommen, um denen Licht zu bringen, die in der Finsternis</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und im Schatten des Todes leben, und um unsere Schritte auf den Weg des Friedens zu lenken.“</a:t>
            </a:r>
          </a:p>
        </p:txBody>
      </p:sp>
    </p:spTree>
    <p:extLst>
      <p:ext uri="{BB962C8B-B14F-4D97-AF65-F5344CB8AC3E}">
        <p14:creationId xmlns:p14="http://schemas.microsoft.com/office/powerpoint/2010/main" val="3000565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8,12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260648"/>
            <a:ext cx="9577064" cy="2123658"/>
          </a:xfrm>
        </p:spPr>
        <p:txBody>
          <a:bodyPr wrap="square">
            <a:spAutoFit/>
          </a:bodyPr>
          <a:lstStyle/>
          <a:p>
            <a:pPr algn="l"/>
            <a:r>
              <a:rPr lang="de-CH" altLang="de-DE" sz="4400" dirty="0">
                <a:solidFill>
                  <a:schemeClr val="tx1"/>
                </a:solidFill>
                <a:effectLst/>
                <a:latin typeface="Univers LT Std 47 Cn Lt" pitchFamily="34" charset="0"/>
              </a:rPr>
              <a:t>„Ich bin das Licht der Welt. Wer mir nachfolgt, wird nicht mehr in der Finsternis umherirren, sondern wird das Licht des Lebens haben.“</a:t>
            </a:r>
          </a:p>
        </p:txBody>
      </p:sp>
    </p:spTree>
    <p:extLst>
      <p:ext uri="{BB962C8B-B14F-4D97-AF65-F5344CB8AC3E}">
        <p14:creationId xmlns:p14="http://schemas.microsoft.com/office/powerpoint/2010/main" val="98332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505415"/>
            <a:ext cx="9577064" cy="1446550"/>
          </a:xfrm>
        </p:spPr>
        <p:txBody>
          <a:bodyPr wrap="square">
            <a:spAutoFit/>
          </a:bodyPr>
          <a:lstStyle/>
          <a:p>
            <a:pPr algn="l"/>
            <a:r>
              <a:rPr lang="de-CH" altLang="de-DE" sz="4400" dirty="0">
                <a:solidFill>
                  <a:schemeClr val="tx1"/>
                </a:solidFill>
                <a:effectLst/>
                <a:latin typeface="Univers LT Std 47 Cn Lt" pitchFamily="34" charset="0"/>
              </a:rPr>
              <a:t>„Das Licht leuchtet in der Finsternis, und die Finsternis hat es nicht auslöschen können.“</a:t>
            </a:r>
          </a:p>
        </p:txBody>
      </p:sp>
    </p:spTree>
    <p:extLst>
      <p:ext uri="{BB962C8B-B14F-4D97-AF65-F5344CB8AC3E}">
        <p14:creationId xmlns:p14="http://schemas.microsoft.com/office/powerpoint/2010/main" val="374826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1,1-2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351527"/>
            <a:ext cx="8938344" cy="1754326"/>
          </a:xfrm>
        </p:spPr>
        <p:txBody>
          <a:bodyPr wrap="square">
            <a:spAutoFit/>
          </a:bodyPr>
          <a:lstStyle/>
          <a:p>
            <a:pPr algn="l"/>
            <a:r>
              <a:rPr lang="de-CH" altLang="de-DE" sz="3600" dirty="0">
                <a:solidFill>
                  <a:schemeClr val="tx1"/>
                </a:solidFill>
                <a:effectLst/>
                <a:latin typeface="Univers LT Std 47 Cn Lt" pitchFamily="34" charset="0"/>
              </a:rPr>
              <a:t>Am Anfang war das Wort; das Wort war bei Gott, und das Wort war Gott. Der, der das Wort ist, war am Anfang bei Gott.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6013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3,19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66861"/>
            <a:ext cx="9577064" cy="2123658"/>
          </a:xfrm>
        </p:spPr>
        <p:txBody>
          <a:bodyPr wrap="square">
            <a:spAutoFit/>
          </a:bodyPr>
          <a:lstStyle/>
          <a:p>
            <a:pPr algn="l"/>
            <a:r>
              <a:rPr lang="de-CH" altLang="de-DE" sz="4400" dirty="0">
                <a:solidFill>
                  <a:schemeClr val="tx1"/>
                </a:solidFill>
                <a:effectLst/>
                <a:latin typeface="Univers LT Std 47 Cn Lt" pitchFamily="34" charset="0"/>
              </a:rPr>
              <a:t>„Das Licht ist in die Welt gekommen, und die Menschen liebten die Finsternis mehr als das Licht, weil ihr Tun böse war.“</a:t>
            </a:r>
          </a:p>
        </p:txBody>
      </p:sp>
    </p:spTree>
    <p:extLst>
      <p:ext uri="{BB962C8B-B14F-4D97-AF65-F5344CB8AC3E}">
        <p14:creationId xmlns:p14="http://schemas.microsoft.com/office/powerpoint/2010/main" val="2454436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8,12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260648"/>
            <a:ext cx="9577064" cy="2123658"/>
          </a:xfrm>
        </p:spPr>
        <p:txBody>
          <a:bodyPr wrap="square">
            <a:spAutoFit/>
          </a:bodyPr>
          <a:lstStyle/>
          <a:p>
            <a:pPr algn="l"/>
            <a:r>
              <a:rPr lang="de-CH" altLang="de-DE" sz="4400" dirty="0">
                <a:solidFill>
                  <a:schemeClr val="tx1"/>
                </a:solidFill>
                <a:effectLst/>
                <a:latin typeface="Univers LT Std 47 Cn Lt" pitchFamily="34" charset="0"/>
              </a:rPr>
              <a:t>„Ich bin das Licht der Welt. Wer mir nachfolgt, wird nicht mehr in der Finsternis umherirren, sondern wird das Licht des Lebens haben.“</a:t>
            </a:r>
          </a:p>
        </p:txBody>
      </p:sp>
    </p:spTree>
    <p:extLst>
      <p:ext uri="{BB962C8B-B14F-4D97-AF65-F5344CB8AC3E}">
        <p14:creationId xmlns:p14="http://schemas.microsoft.com/office/powerpoint/2010/main" val="187139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332656"/>
            <a:ext cx="8136904" cy="1569660"/>
          </a:xfrm>
        </p:spPr>
        <p:txBody>
          <a:bodyPr wrap="square">
            <a:spAutoFit/>
          </a:bodyPr>
          <a:lstStyle/>
          <a:p>
            <a:pPr algn="l"/>
            <a:r>
              <a:rPr lang="de-DE" altLang="de-DE" sz="9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10,28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66861"/>
            <a:ext cx="9577064" cy="2123658"/>
          </a:xfrm>
        </p:spPr>
        <p:txBody>
          <a:bodyPr wrap="square">
            <a:spAutoFit/>
          </a:bodyPr>
          <a:lstStyle/>
          <a:p>
            <a:pPr algn="l"/>
            <a:r>
              <a:rPr lang="de-CH" altLang="de-DE" sz="4400" dirty="0">
                <a:solidFill>
                  <a:schemeClr val="tx1"/>
                </a:solidFill>
                <a:effectLst/>
                <a:latin typeface="Univers LT Std 47 Cn Lt" pitchFamily="34" charset="0"/>
              </a:rPr>
              <a:t>„Ich gebe ihnen das ewige Leben. </a:t>
            </a:r>
            <a:r>
              <a:rPr lang="de-CH" altLang="de-DE" sz="4400">
                <a:solidFill>
                  <a:schemeClr val="tx1"/>
                </a:solidFill>
                <a:effectLst/>
                <a:latin typeface="Univers LT Std 47 Cn Lt" pitchFamily="34" charset="0"/>
              </a:rPr>
              <a:t>Sie werden niemals verloren gehen, und niemand wird sie aus meiner Hand reissen.“</a:t>
            </a:r>
            <a:endParaRPr lang="de-CH"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79114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1,3-4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351527"/>
            <a:ext cx="8938344" cy="1754326"/>
          </a:xfrm>
        </p:spPr>
        <p:txBody>
          <a:bodyPr wrap="square">
            <a:spAutoFit/>
          </a:bodyPr>
          <a:lstStyle/>
          <a:p>
            <a:pPr algn="l"/>
            <a:r>
              <a:rPr lang="de-CH" altLang="de-DE" sz="3600" dirty="0">
                <a:solidFill>
                  <a:schemeClr val="tx1"/>
                </a:solidFill>
                <a:effectLst/>
                <a:latin typeface="Univers LT Std 47 Cn Lt" pitchFamily="34" charset="0"/>
              </a:rPr>
              <a:t>Durch ihn ist alles entstanden; es gibt nichts, was ohne ihn entstanden ist. In ihm war das Leben, und dieses Leben war das Licht der Menschen.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0885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476672"/>
            <a:ext cx="8938344" cy="1200329"/>
          </a:xfrm>
        </p:spPr>
        <p:txBody>
          <a:bodyPr wrap="square">
            <a:spAutoFit/>
          </a:bodyPr>
          <a:lstStyle/>
          <a:p>
            <a:pPr algn="l"/>
            <a:r>
              <a:rPr lang="de-CH" altLang="de-DE" sz="3600" dirty="0">
                <a:solidFill>
                  <a:schemeClr val="tx1"/>
                </a:solidFill>
                <a:effectLst/>
                <a:latin typeface="Univers LT Std 47 Cn Lt" pitchFamily="34" charset="0"/>
              </a:rPr>
              <a:t>Das Licht leuchtet in der Finsternis, und die Finsternis hat es nicht auslöschen können.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05685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404664"/>
            <a:ext cx="8496944" cy="923330"/>
          </a:xfrm>
        </p:spPr>
        <p:txBody>
          <a:bodyPr wrap="square">
            <a:spAutoFit/>
          </a:bodyPr>
          <a:lstStyle/>
          <a:p>
            <a:pPr algn="l"/>
            <a:r>
              <a:rPr lang="de-DE" altLang="de-DE" dirty="0">
                <a:solidFill>
                  <a:schemeClr val="tx1"/>
                </a:solidFill>
                <a:effectLst/>
                <a:latin typeface="Univers LT Std 47 Cn Lt" pitchFamily="34" charset="0"/>
              </a:rPr>
              <a:t>I. </a:t>
            </a:r>
            <a:r>
              <a:rPr lang="de-CH" altLang="de-DE" dirty="0">
                <a:solidFill>
                  <a:schemeClr val="tx1"/>
                </a:solidFill>
                <a:effectLst/>
                <a:latin typeface="Univers LT Std 47 Cn Lt" pitchFamily="34" charset="0"/>
              </a:rPr>
              <a:t>Bevor alles erschaffen wurde</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8010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Johannes-Evangelium 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404664"/>
            <a:ext cx="9721080" cy="1200329"/>
          </a:xfrm>
        </p:spPr>
        <p:txBody>
          <a:bodyPr wrap="square">
            <a:spAutoFit/>
          </a:bodyPr>
          <a:lstStyle/>
          <a:p>
            <a:pPr algn="l"/>
            <a:r>
              <a:rPr lang="de-CH" altLang="de-DE" sz="7200" dirty="0">
                <a:solidFill>
                  <a:schemeClr val="tx1"/>
                </a:solidFill>
                <a:effectLst/>
                <a:latin typeface="Univers LT Std 47 Cn Lt" pitchFamily="34" charset="0"/>
              </a:rPr>
              <a:t>„Am Anfang war das Wort.“</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48115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1. Mose 1,1-2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188640"/>
            <a:ext cx="8938344" cy="2800767"/>
          </a:xfrm>
        </p:spPr>
        <p:txBody>
          <a:bodyPr wrap="square">
            <a:spAutoFit/>
          </a:bodyPr>
          <a:lstStyle/>
          <a:p>
            <a:pPr algn="l"/>
            <a:r>
              <a:rPr lang="de-CH" altLang="de-DE" sz="4400" dirty="0">
                <a:solidFill>
                  <a:schemeClr val="tx1"/>
                </a:solidFill>
                <a:effectLst/>
                <a:latin typeface="Univers LT Std 47 Cn Lt" pitchFamily="34" charset="0"/>
              </a:rPr>
              <a:t>„Am Anfang schuf Gott Himmel und Erde. Die Erde war noch leer und öde, Dunkel bedeckte sie und wogendes Wasser, und über den Fluten schwebte Gottes Geist.“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3680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5229200"/>
            <a:ext cx="4176464" cy="400110"/>
          </a:xfrm>
        </p:spPr>
        <p:txBody>
          <a:bodyPr wrap="square">
            <a:spAutoFit/>
          </a:bodyPr>
          <a:lstStyle/>
          <a:p>
            <a:pPr algn="r"/>
            <a:r>
              <a:rPr lang="de-CH" altLang="de-DE" sz="2000" dirty="0">
                <a:effectLst/>
                <a:latin typeface="Univers LT Std 47 Cn Lt" pitchFamily="34" charset="0"/>
              </a:rPr>
              <a:t>Psalm 90,2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66861"/>
            <a:ext cx="8938344" cy="2123658"/>
          </a:xfrm>
        </p:spPr>
        <p:txBody>
          <a:bodyPr wrap="square">
            <a:spAutoFit/>
          </a:bodyPr>
          <a:lstStyle/>
          <a:p>
            <a:pPr algn="l"/>
            <a:r>
              <a:rPr lang="de-CH" altLang="de-DE" sz="4400" dirty="0">
                <a:solidFill>
                  <a:schemeClr val="tx1"/>
                </a:solidFill>
                <a:effectLst/>
                <a:latin typeface="Univers LT Std 47 Cn Lt" pitchFamily="34" charset="0"/>
              </a:rPr>
              <a:t>„Ehe denn die Berge wurden und die Erde und die Welt geschaffen wurden, bist du, Gott, von Ewigkeit zu Ewigkeit.“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32764037"/>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644</Words>
  <Application>Microsoft Office PowerPoint</Application>
  <PresentationFormat>Benutzerdefiniert</PresentationFormat>
  <Paragraphs>92</Paragraphs>
  <Slides>33</Slides>
  <Notes>32</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Designvorlage 'Berggipfel'</vt:lpstr>
      <vt:lpstr>Die Hoffnung aus dem Jenseits</vt:lpstr>
      <vt:lpstr>PowerPoint-Präsentation</vt:lpstr>
      <vt:lpstr>Am Anfang war das Wort; das Wort war bei Gott, und das Wort war Gott. Der, der das Wort ist, war am Anfang bei Gott.</vt:lpstr>
      <vt:lpstr>Durch ihn ist alles entstanden; es gibt nichts, was ohne ihn entstanden ist. In ihm war das Leben, und dieses Leben war das Licht der Menschen.</vt:lpstr>
      <vt:lpstr>Das Licht leuchtet in der Finsternis, und die Finsternis hat es nicht auslöschen können.</vt:lpstr>
      <vt:lpstr>I. Bevor alles erschaffen wurde</vt:lpstr>
      <vt:lpstr>„Am Anfang war das Wort.“</vt:lpstr>
      <vt:lpstr>„Am Anfang schuf Gott Himmel und Erde. Die Erde war noch leer und öde, Dunkel bedeckte sie und wogendes Wasser, und über den Fluten schwebte Gottes Geist.“</vt:lpstr>
      <vt:lpstr>„Ehe denn die Berge wurden und die Erde und die Welt geschaffen wurden, bist du, Gott, von Ewigkeit zu Ewigkeit.“</vt:lpstr>
      <vt:lpstr>„Am Anfang war das Wort; das Wort war bei Gott, und das Wort war Gott.“</vt:lpstr>
      <vt:lpstr>„Am Anfang war Jesus; Jesus war bei Gott, und Jesus war Gott.“</vt:lpstr>
      <vt:lpstr>PowerPoint-Präsentation</vt:lpstr>
      <vt:lpstr>„Am Anfang war der LOGOS; der LOGOS war bei Gott, und der LOGOS war Gott.“</vt:lpstr>
      <vt:lpstr>„Das Wort war Gott.“</vt:lpstr>
      <vt:lpstr>„Der, der das Wort ist, war am Anfang bei Gott.“</vt:lpstr>
      <vt:lpstr>„Ich und der Vater sind eins.“ „Wer mich gesehen hat, hat den Vater gesehen.“</vt:lpstr>
      <vt:lpstr>„Durch ihn ist alles entstanden; es gibt nichts, was ohne ihn entstanden ist.“</vt:lpstr>
      <vt:lpstr>„Durch Jesus wurde alles erschaffen, was im Himmel und auf der Erde ist, das Sichtbare und das Unsichtbare, Könige und Herrscher, Mächte und Gewalten. Das ganze Universum wurde durch ihn geschaffen und hat in ihm sein Ziel.“</vt:lpstr>
      <vt:lpstr>„Am Anfang war die Intelligenz; die Intelligenz war bei Gott, und die Intelligenz war Gott.“</vt:lpstr>
      <vt:lpstr>„Der, die Intelligenz ist, war am Anfang bei Gott.“</vt:lpstr>
      <vt:lpstr>„In ihm war das Leben.“</vt:lpstr>
      <vt:lpstr>„Jesus war vor allem anderen da, und alles besteht durch ihn.“</vt:lpstr>
      <vt:lpstr>II. Das Licht aus dem Jenseits</vt:lpstr>
      <vt:lpstr>„In ihm war das Leben, und dieses Leben war das Licht der Menschen.“</vt:lpstr>
      <vt:lpstr>„Jesus, der Gott in allem gleich war und auf einer Stufe mit ihm stand, nutzte seine Macht nicht zu seinem eigenen Vorteil aus.“</vt:lpstr>
      <vt:lpstr>„Das Volk, das im Finstern wandelt, sieht ein grosses Licht, und über denen, die da wohnen im finstern Lande, scheint es hell.“</vt:lpstr>
      <vt:lpstr>„Unser Gott ist voll Erbarmen. Darum wird auch der helle Morgenglanz aus der Höhe zu uns kommen, um denen Licht zu bringen, die in der Finsternis und im Schatten des Todes leben, und um unsere Schritte auf den Weg des Friedens zu lenken.“</vt:lpstr>
      <vt:lpstr>„Ich bin das Licht der Welt. Wer mir nachfolgt, wird nicht mehr in der Finsternis umherirren, sondern wird das Licht des Lebens haben.“</vt:lpstr>
      <vt:lpstr>„Das Licht leuchtet in der Finsternis, und die Finsternis hat es nicht auslöschen können.“</vt:lpstr>
      <vt:lpstr>„Das Licht ist in die Welt gekommen, und die Menschen liebten die Finsternis mehr als das Licht, weil ihr Tun böse war.“</vt:lpstr>
      <vt:lpstr>„Ich bin das Licht der Welt. Wer mir nachfolgt, wird nicht mehr in der Finsternis umherirren, sondern wird das Licht des Lebens haben.“</vt:lpstr>
      <vt:lpstr>Schlussgedanke</vt:lpstr>
      <vt:lpstr>„Ich gebe ihnen das ewige Leben. Sie werden niemals verloren gehen, und niemand wird sie aus meiner Hand reissen.“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Schöpfer besucht die Erde - Teil 1/3 - Die Hoffnung aus dem Jenseits - Folien</dc:title>
  <dc:creator>Jürg Birnstiel</dc:creator>
  <cp:lastModifiedBy>Me</cp:lastModifiedBy>
  <cp:revision>805</cp:revision>
  <dcterms:created xsi:type="dcterms:W3CDTF">2013-11-12T15:20:47Z</dcterms:created>
  <dcterms:modified xsi:type="dcterms:W3CDTF">2019-04-11T19:14:11Z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