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1110" r:id="rId2"/>
    <p:sldId id="1305" r:id="rId3"/>
    <p:sldId id="1306" r:id="rId4"/>
    <p:sldId id="1307" r:id="rId5"/>
    <p:sldId id="1308" r:id="rId6"/>
    <p:sldId id="1309" r:id="rId7"/>
    <p:sldId id="1310" r:id="rId8"/>
    <p:sldId id="1311" r:id="rId9"/>
    <p:sldId id="1312" r:id="rId10"/>
    <p:sldId id="1237" r:id="rId11"/>
    <p:sldId id="1313" r:id="rId12"/>
    <p:sldId id="1314" r:id="rId13"/>
    <p:sldId id="1315" r:id="rId14"/>
    <p:sldId id="1316" r:id="rId15"/>
    <p:sldId id="1317" r:id="rId16"/>
    <p:sldId id="1318" r:id="rId17"/>
    <p:sldId id="1106" r:id="rId18"/>
    <p:sldId id="1319" r:id="rId19"/>
    <p:sldId id="1331" r:id="rId20"/>
    <p:sldId id="1320" r:id="rId21"/>
    <p:sldId id="1321" r:id="rId22"/>
    <p:sldId id="1322" r:id="rId23"/>
    <p:sldId id="1323" r:id="rId24"/>
    <p:sldId id="1324" r:id="rId25"/>
    <p:sldId id="1325" r:id="rId26"/>
    <p:sldId id="1238" r:id="rId27"/>
    <p:sldId id="1326" r:id="rId28"/>
    <p:sldId id="1327" r:id="rId29"/>
    <p:sldId id="1328" r:id="rId30"/>
    <p:sldId id="1107" r:id="rId31"/>
    <p:sldId id="1329" r:id="rId32"/>
    <p:sldId id="1330" r:id="rId3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0027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8846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67565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40788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17083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5464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01454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4348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40760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95200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09628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1649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499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18744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87952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95967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298473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36166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79446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375623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90244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92871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2549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53509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14016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10000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45234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9512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60648"/>
            <a:ext cx="4439816" cy="5262979"/>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Die einzigartige Zeugung von Jesus</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Matthäus-Evangelium 1,18-25</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Die </a:t>
            </a:r>
            <a:r>
              <a:rPr lang="de-DE" altLang="de-DE" sz="2400" dirty="0" err="1">
                <a:solidFill>
                  <a:schemeClr val="tx1"/>
                </a:solidFill>
                <a:effectLst/>
                <a:latin typeface="Source Sans Pro" panose="020B0503030403020204" pitchFamily="34" charset="0"/>
                <a:ea typeface="Source Sans Pro" panose="020B0503030403020204" pitchFamily="34" charset="0"/>
              </a:rPr>
              <a:t>aussergewöhnlichste</a:t>
            </a:r>
            <a:r>
              <a:rPr lang="de-DE" altLang="de-DE" sz="2400" dirty="0">
                <a:solidFill>
                  <a:schemeClr val="tx1"/>
                </a:solidFill>
                <a:effectLst/>
                <a:latin typeface="Source Sans Pro" panose="020B0503030403020204" pitchFamily="34" charset="0"/>
                <a:ea typeface="Source Sans Pro" panose="020B0503030403020204" pitchFamily="34" charset="0"/>
              </a:rPr>
              <a:t> Geburt aller Zeiten (2/4)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464152" y="335558"/>
            <a:ext cx="4583832"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Nein Herr – das kann nicht sein!</a:t>
            </a:r>
          </a:p>
        </p:txBody>
      </p:sp>
    </p:spTree>
    <p:extLst>
      <p:ext uri="{BB962C8B-B14F-4D97-AF65-F5344CB8AC3E}">
        <p14:creationId xmlns:p14="http://schemas.microsoft.com/office/powerpoint/2010/main" val="117298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198884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43674" y="260648"/>
            <a:ext cx="3744416"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t>
            </a:r>
            <a:r>
              <a:rPr lang="de-DE" altLang="de-DE" sz="2800" dirty="0" err="1">
                <a:solidFill>
                  <a:schemeClr val="tx1"/>
                </a:solidFill>
                <a:effectLst/>
                <a:latin typeface="Source Sans Pro" panose="020B0503030403020204" pitchFamily="34" charset="0"/>
                <a:ea typeface="Source Sans Pro" panose="020B0503030403020204" pitchFamily="34" charset="0"/>
              </a:rPr>
              <a:t>Azor</a:t>
            </a:r>
            <a:r>
              <a:rPr lang="de-DE" altLang="de-DE" sz="2800" dirty="0">
                <a:solidFill>
                  <a:schemeClr val="tx1"/>
                </a:solidFill>
                <a:effectLst/>
                <a:latin typeface="Source Sans Pro" panose="020B0503030403020204" pitchFamily="34" charset="0"/>
                <a:ea typeface="Source Sans Pro" panose="020B0503030403020204" pitchFamily="34" charset="0"/>
              </a:rPr>
              <a:t> zeugte Zadok, Zadok zeugte Achim, Achim zeugte </a:t>
            </a:r>
            <a:r>
              <a:rPr lang="de-DE" altLang="de-DE" sz="2800" dirty="0" err="1">
                <a:solidFill>
                  <a:schemeClr val="tx1"/>
                </a:solidFill>
                <a:effectLst/>
                <a:latin typeface="Source Sans Pro" panose="020B0503030403020204" pitchFamily="34" charset="0"/>
                <a:ea typeface="Source Sans Pro" panose="020B0503030403020204" pitchFamily="34" charset="0"/>
              </a:rPr>
              <a:t>Eliud</a:t>
            </a:r>
            <a:r>
              <a:rPr lang="de-DE" altLang="de-DE" sz="28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1931607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278092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43674" y="246127"/>
            <a:ext cx="3744416"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„Jakob zeugte Josef, den Mann der Maria, aus der Jesus gezeugt wurde, der Christus genannt wird.“</a:t>
            </a:r>
          </a:p>
        </p:txBody>
      </p:sp>
    </p:spTree>
    <p:extLst>
      <p:ext uri="{BB962C8B-B14F-4D97-AF65-F5344CB8AC3E}">
        <p14:creationId xmlns:p14="http://schemas.microsoft.com/office/powerpoint/2010/main" val="4223357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335699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5. Mose 22,23-24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43674" y="176441"/>
            <a:ext cx="3744416"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„Wenn eine Jungfrau verlobt ist und ein Mann trifft sie innerhalb der Stadt und wohnt ihr bei, so sollt ihr sie beide steinigen, dass sie sterben.“</a:t>
            </a:r>
          </a:p>
        </p:txBody>
      </p:sp>
    </p:spTree>
    <p:extLst>
      <p:ext uri="{BB962C8B-B14F-4D97-AF65-F5344CB8AC3E}">
        <p14:creationId xmlns:p14="http://schemas.microsoft.com/office/powerpoint/2010/main" val="1906694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43674" y="188640"/>
            <a:ext cx="3744416"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„Josef nahm sich vor, die Verlobung aufzulösen, wollte es jedoch heimlich tun, um Maria nicht </a:t>
            </a:r>
            <a:r>
              <a:rPr lang="de-DE" altLang="de-DE" sz="2800" dirty="0" err="1">
                <a:solidFill>
                  <a:schemeClr val="tx1"/>
                </a:solidFill>
                <a:effectLst/>
                <a:latin typeface="Source Sans Pro" panose="020B0503030403020204" pitchFamily="34" charset="0"/>
                <a:ea typeface="Source Sans Pro" panose="020B0503030403020204" pitchFamily="34" charset="0"/>
              </a:rPr>
              <a:t>blosszustellen</a:t>
            </a:r>
            <a:r>
              <a:rPr lang="de-DE" altLang="de-DE" sz="28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636718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425302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5,21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188640"/>
            <a:ext cx="3744416"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„Ihr habt uns beim Pharao und seinen Leuten nur verhasst gemacht! Ihr habt ihnen eine Waffe in die Hand gegeben, mit der sie uns töten werden. Der HERR soll euch dafür strafen!“</a:t>
            </a:r>
          </a:p>
        </p:txBody>
      </p:sp>
    </p:spTree>
    <p:extLst>
      <p:ext uri="{BB962C8B-B14F-4D97-AF65-F5344CB8AC3E}">
        <p14:creationId xmlns:p14="http://schemas.microsoft.com/office/powerpoint/2010/main" val="68549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278092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5,22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260648"/>
            <a:ext cx="3744416"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„HERR, warum handelst du so schlecht an deinem Volk? Wozu hast du mich überhaupt hierher geschickt?»</a:t>
            </a:r>
          </a:p>
        </p:txBody>
      </p:sp>
    </p:spTree>
    <p:extLst>
      <p:ext uri="{BB962C8B-B14F-4D97-AF65-F5344CB8AC3E}">
        <p14:creationId xmlns:p14="http://schemas.microsoft.com/office/powerpoint/2010/main" val="322640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464152" y="260648"/>
            <a:ext cx="465584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Danke Herr – was für eine Ehre!</a:t>
            </a:r>
          </a:p>
        </p:txBody>
      </p:sp>
    </p:spTree>
    <p:extLst>
      <p:ext uri="{BB962C8B-B14F-4D97-AF65-F5344CB8AC3E}">
        <p14:creationId xmlns:p14="http://schemas.microsoft.com/office/powerpoint/2010/main" val="4127797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331692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247288"/>
            <a:ext cx="3744416"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„Josef, Sohn Davids, zögere nicht, Maria als deine Frau zu dir zu nehmen! Denn das Kind, das sie erwartet, ist vom Heiligen Geist.“</a:t>
            </a:r>
          </a:p>
        </p:txBody>
      </p:sp>
    </p:spTree>
    <p:extLst>
      <p:ext uri="{BB962C8B-B14F-4D97-AF65-F5344CB8AC3E}">
        <p14:creationId xmlns:p14="http://schemas.microsoft.com/office/powerpoint/2010/main" val="1290998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1328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33,9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98675" y="188640"/>
            <a:ext cx="3461656"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spricht und es geschieht; er gibt einen Befehl, schon ist er ausgeführt.“</a:t>
            </a:r>
          </a:p>
        </p:txBody>
      </p:sp>
    </p:spTree>
    <p:extLst>
      <p:ext uri="{BB962C8B-B14F-4D97-AF65-F5344CB8AC3E}">
        <p14:creationId xmlns:p14="http://schemas.microsoft.com/office/powerpoint/2010/main" val="4262018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59492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16632"/>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Dies ist die Geschichte der Geburt Jesu Christi: Maria, seine Mutter, war mit Josef verlobt. Aber noch bevor die beiden geheiratet und Verkehr miteinander gehabt hatten, erwartete Maria ein Kind; sie war durch den Heiligen Geist schwanger geworden.</a:t>
            </a:r>
          </a:p>
        </p:txBody>
      </p:sp>
    </p:spTree>
    <p:extLst>
      <p:ext uri="{BB962C8B-B14F-4D97-AF65-F5344CB8AC3E}">
        <p14:creationId xmlns:p14="http://schemas.microsoft.com/office/powerpoint/2010/main" val="95771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278092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246127"/>
            <a:ext cx="3744416"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„Diesem Kind sollst du den Namen Jesus geben, denn er wird sein Volk von aller Schuld befreien.“</a:t>
            </a:r>
          </a:p>
        </p:txBody>
      </p:sp>
    </p:spTree>
    <p:extLst>
      <p:ext uri="{BB962C8B-B14F-4D97-AF65-F5344CB8AC3E}">
        <p14:creationId xmlns:p14="http://schemas.microsoft.com/office/powerpoint/2010/main" val="2248167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21328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404664"/>
            <a:ext cx="3744416"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„Jesus wird sein Volk von aller Schuld befreien.“</a:t>
            </a:r>
          </a:p>
        </p:txBody>
      </p:sp>
    </p:spTree>
    <p:extLst>
      <p:ext uri="{BB962C8B-B14F-4D97-AF65-F5344CB8AC3E}">
        <p14:creationId xmlns:p14="http://schemas.microsoft.com/office/powerpoint/2010/main" val="2726983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21328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1,29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189221"/>
            <a:ext cx="3744416"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„Seht, hier ist das Opferlamm Gottes, das die Sünde der ganzen Welt wegnimmt!“</a:t>
            </a:r>
          </a:p>
        </p:txBody>
      </p:sp>
    </p:spTree>
    <p:extLst>
      <p:ext uri="{BB962C8B-B14F-4D97-AF65-F5344CB8AC3E}">
        <p14:creationId xmlns:p14="http://schemas.microsoft.com/office/powerpoint/2010/main" val="842508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314096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260648"/>
            <a:ext cx="3744416"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„Seht, die Jungfrau wird schwanger werden und einen Sohn zur Welt bringen, und man wird ihm den Namen Immanuel geben.“</a:t>
            </a:r>
          </a:p>
        </p:txBody>
      </p:sp>
    </p:spTree>
    <p:extLst>
      <p:ext uri="{BB962C8B-B14F-4D97-AF65-F5344CB8AC3E}">
        <p14:creationId xmlns:p14="http://schemas.microsoft.com/office/powerpoint/2010/main" val="4285605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314096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Amos 3,7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260648"/>
            <a:ext cx="3744416"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„Der HERR, der mächtige Gott, tut nichts, ohne dass er es zuvor seine Diener, die Propheten, wissen lässt.“</a:t>
            </a:r>
          </a:p>
        </p:txBody>
      </p:sp>
    </p:spTree>
    <p:extLst>
      <p:ext uri="{BB962C8B-B14F-4D97-AF65-F5344CB8AC3E}">
        <p14:creationId xmlns:p14="http://schemas.microsoft.com/office/powerpoint/2010/main" val="1015708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609329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Timotheus-Brief 3,16-17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193858"/>
            <a:ext cx="3744416" cy="5755422"/>
          </a:xfrm>
        </p:spPr>
        <p:txBody>
          <a:bodyPr wrap="square">
            <a:spAutoFit/>
          </a:bodyPr>
          <a:lstStyle/>
          <a:p>
            <a:pPr algn="l"/>
            <a:r>
              <a:rPr lang="de-DE" altLang="de-DE" sz="2300" dirty="0">
                <a:solidFill>
                  <a:schemeClr val="tx1"/>
                </a:solidFill>
                <a:effectLst/>
                <a:latin typeface="Source Sans Pro" panose="020B0503030403020204" pitchFamily="34" charset="0"/>
                <a:ea typeface="Source Sans Pro" panose="020B0503030403020204" pitchFamily="34" charset="0"/>
              </a:rPr>
              <a:t>„Denn alles, was in der Schrift steht, ist von Gottes Geist eingegeben, und dementsprechend </a:t>
            </a:r>
            <a:r>
              <a:rPr lang="de-DE" altLang="de-DE" sz="2300" dirty="0" err="1">
                <a:solidFill>
                  <a:schemeClr val="tx1"/>
                </a:solidFill>
                <a:effectLst/>
                <a:latin typeface="Source Sans Pro" panose="020B0503030403020204" pitchFamily="34" charset="0"/>
                <a:ea typeface="Source Sans Pro" panose="020B0503030403020204" pitchFamily="34" charset="0"/>
              </a:rPr>
              <a:t>gross</a:t>
            </a:r>
            <a:r>
              <a:rPr lang="de-DE" altLang="de-DE" sz="2300" dirty="0">
                <a:solidFill>
                  <a:schemeClr val="tx1"/>
                </a:solidFill>
                <a:effectLst/>
                <a:latin typeface="Source Sans Pro" panose="020B0503030403020204" pitchFamily="34" charset="0"/>
                <a:ea typeface="Source Sans Pro" panose="020B0503030403020204" pitchFamily="34" charset="0"/>
              </a:rPr>
              <a:t> ist auch der Nutzen der Schrift: Sie unterrichtet in der Wahrheit, deckt Schuld auf, bringt auf den richtigen Weg und erzieht zu einem Leben nach Gottes Willen. So ist also der, der Gott gehört und ihm dient, mit Hilfe der Schrift allen Anforderungen gewachsen; er ist durch sie dafür ausgerüstet, alles zu tun, was gut und richtig ist.“</a:t>
            </a:r>
          </a:p>
        </p:txBody>
      </p:sp>
    </p:spTree>
    <p:extLst>
      <p:ext uri="{BB962C8B-B14F-4D97-AF65-F5344CB8AC3E}">
        <p14:creationId xmlns:p14="http://schemas.microsoft.com/office/powerpoint/2010/main" val="1916922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256240" y="191542"/>
            <a:ext cx="3816424" cy="1077218"/>
          </a:xfrm>
        </p:spPr>
        <p:txBody>
          <a:bodyPr wrap="square">
            <a:spAutoFit/>
          </a:bodyPr>
          <a:lstStyle/>
          <a:p>
            <a:pPr algn="l"/>
            <a:r>
              <a:rPr lang="de-DE" altLang="de-DE" sz="3200" dirty="0">
                <a:solidFill>
                  <a:schemeClr val="tx1"/>
                </a:solidFill>
                <a:effectLst/>
                <a:latin typeface="Source Sans Pro Black" panose="020B0803030403020204" pitchFamily="34" charset="0"/>
                <a:ea typeface="Source Sans Pro Black" panose="020B0803030403020204" pitchFamily="34" charset="0"/>
              </a:rPr>
              <a:t>III. Ja Herr – ich will Dir dienen!</a:t>
            </a:r>
          </a:p>
        </p:txBody>
      </p:sp>
    </p:spTree>
    <p:extLst>
      <p:ext uri="{BB962C8B-B14F-4D97-AF65-F5344CB8AC3E}">
        <p14:creationId xmlns:p14="http://schemas.microsoft.com/office/powerpoint/2010/main" val="1486351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306896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188640"/>
            <a:ext cx="3744416"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„Als Josef aufwachte, folgte er der Weisung, die ihm der Engel des Herrn gegeben hatte, und nahm Maria als seine Frau zu sich.“</a:t>
            </a:r>
          </a:p>
        </p:txBody>
      </p:sp>
    </p:spTree>
    <p:extLst>
      <p:ext uri="{BB962C8B-B14F-4D97-AF65-F5344CB8AC3E}">
        <p14:creationId xmlns:p14="http://schemas.microsoft.com/office/powerpoint/2010/main" val="779603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223680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316974"/>
            <a:ext cx="3744416"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„Josef hatte keinen Verkehr mit ihr, bis sie einen Sohn geboren hatte.“</a:t>
            </a:r>
          </a:p>
        </p:txBody>
      </p:sp>
    </p:spTree>
    <p:extLst>
      <p:ext uri="{BB962C8B-B14F-4D97-AF65-F5344CB8AC3E}">
        <p14:creationId xmlns:p14="http://schemas.microsoft.com/office/powerpoint/2010/main" val="1293726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162880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404664"/>
            <a:ext cx="3744416"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„Josef gab ihm den Namen Jesus.“</a:t>
            </a:r>
          </a:p>
        </p:txBody>
      </p:sp>
    </p:spTree>
    <p:extLst>
      <p:ext uri="{BB962C8B-B14F-4D97-AF65-F5344CB8AC3E}">
        <p14:creationId xmlns:p14="http://schemas.microsoft.com/office/powerpoint/2010/main" val="201619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42210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260648"/>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Josef, ihr Verlobter, war ein Mann mit aufrechter Gesinnung. Er nahm sich vor, die Verlobung aufzulösen, wollte es jedoch heimlich tun, um Maria nicht </a:t>
            </a:r>
            <a:r>
              <a:rPr lang="de-DE" altLang="de-DE" sz="2800" dirty="0" err="1">
                <a:solidFill>
                  <a:schemeClr val="tx1"/>
                </a:solidFill>
                <a:effectLst/>
                <a:latin typeface="Source Sans Pro" panose="020B0503030403020204" pitchFamily="34" charset="0"/>
                <a:ea typeface="Source Sans Pro" panose="020B0503030403020204" pitchFamily="34" charset="0"/>
              </a:rPr>
              <a:t>blosszustellen</a:t>
            </a:r>
            <a:r>
              <a:rPr lang="de-DE" altLang="de-DE" sz="28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347012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403700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1,14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228704"/>
            <a:ext cx="3744416" cy="341632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„Er, der das Wort ist, wurde ein Mensch von Fleisch und Blut und lebte unter uns. Wir sahen seine Herrlichkeit, eine Herrlichkeit voller Gnade und Wahrheit, wie nur er als der einzige Sohn sie besitzt, er, der vom Vater kommt.“</a:t>
            </a:r>
          </a:p>
        </p:txBody>
      </p:sp>
    </p:spTree>
    <p:extLst>
      <p:ext uri="{BB962C8B-B14F-4D97-AF65-F5344CB8AC3E}">
        <p14:creationId xmlns:p14="http://schemas.microsoft.com/office/powerpoint/2010/main" val="2475946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324491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8,12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4339" y="247288"/>
            <a:ext cx="3744416"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bin das Licht der Welt. Wer mir nachfolgt, wird nicht mehr in der Finsternis umherirren, sondern wird das Licht des Lebens haben.“</a:t>
            </a:r>
          </a:p>
        </p:txBody>
      </p:sp>
    </p:spTree>
    <p:extLst>
      <p:ext uri="{BB962C8B-B14F-4D97-AF65-F5344CB8AC3E}">
        <p14:creationId xmlns:p14="http://schemas.microsoft.com/office/powerpoint/2010/main" val="276365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82245"/>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Während er sich noch mit diesem Gedanken trug, erschien ihm im Traum ein Engel des Herrn und sagte zu ihm: „Josef, Sohn Davids, zögere nicht, Maria als deine Frau zu dir zu nehmen! Denn das Kind, das sie erwartet, ist vom Heiligen Geist.“</a:t>
            </a:r>
          </a:p>
        </p:txBody>
      </p:sp>
    </p:spTree>
    <p:extLst>
      <p:ext uri="{BB962C8B-B14F-4D97-AF65-F5344CB8AC3E}">
        <p14:creationId xmlns:p14="http://schemas.microsoft.com/office/powerpoint/2010/main" val="4253124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626" y="3228945"/>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60648"/>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wird einen Sohn zur Welt bringen. Dem sollst du den Namen Jesus geben, denn er wird sein Volk von aller Schuld befreien.“</a:t>
            </a:r>
          </a:p>
        </p:txBody>
      </p:sp>
    </p:spTree>
    <p:extLst>
      <p:ext uri="{BB962C8B-B14F-4D97-AF65-F5344CB8AC3E}">
        <p14:creationId xmlns:p14="http://schemas.microsoft.com/office/powerpoint/2010/main" val="1768170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626" y="299695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744416"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Das alles ist geschehen, weil sich erfüllen sollte, was der Herr durch den Propheten voraus-gesagt hatte:</a:t>
            </a:r>
          </a:p>
        </p:txBody>
      </p:sp>
    </p:spTree>
    <p:extLst>
      <p:ext uri="{BB962C8B-B14F-4D97-AF65-F5344CB8AC3E}">
        <p14:creationId xmlns:p14="http://schemas.microsoft.com/office/powerpoint/2010/main" val="330838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42210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43674" y="188640"/>
            <a:ext cx="3744416"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„Seht, die Jungfrau wird schwanger werden und einen Sohn zur Welt bringen, und man wird ihm den Namen Immanuel geben.“ (Immanuel bedeutet: „Gott ist mit uns“.)</a:t>
            </a:r>
          </a:p>
        </p:txBody>
      </p:sp>
    </p:spTree>
    <p:extLst>
      <p:ext uri="{BB962C8B-B14F-4D97-AF65-F5344CB8AC3E}">
        <p14:creationId xmlns:p14="http://schemas.microsoft.com/office/powerpoint/2010/main" val="4226752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314096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43674" y="247288"/>
            <a:ext cx="3744416"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Als Josef aufwachte, folgte er der Weisung, die ihm der Engel des Herrn gegeben hatte, und nahm Maria als seine Frau zu sich.</a:t>
            </a:r>
          </a:p>
        </p:txBody>
      </p:sp>
    </p:spTree>
    <p:extLst>
      <p:ext uri="{BB962C8B-B14F-4D97-AF65-F5344CB8AC3E}">
        <p14:creationId xmlns:p14="http://schemas.microsoft.com/office/powerpoint/2010/main" val="40081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83867" y="270892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43674" y="188640"/>
            <a:ext cx="3744416"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hatte jedoch keinen Verkehr mit ihr, bis sie einen Sohn geboren hatte. Josef gab ihm den Namen Jesus.</a:t>
            </a:r>
          </a:p>
        </p:txBody>
      </p:sp>
    </p:spTree>
    <p:extLst>
      <p:ext uri="{BB962C8B-B14F-4D97-AF65-F5344CB8AC3E}">
        <p14:creationId xmlns:p14="http://schemas.microsoft.com/office/powerpoint/2010/main" val="251303976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890</Words>
  <Application>Microsoft Office PowerPoint</Application>
  <PresentationFormat>Benutzerdefiniert</PresentationFormat>
  <Paragraphs>91</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Die einzigartige Zeugung von Jesus   Matthäus-Evangelium 1,18-25      Reihe: Die aussergewöhnlichste Geburt aller Zeiten (2/4)</vt:lpstr>
      <vt:lpstr>Dies ist die Geschichte der Geburt Jesu Christi: Maria, seine Mutter, war mit Josef verlobt. Aber noch bevor die beiden geheiratet und Verkehr miteinander gehabt hatten, erwartete Maria ein Kind; sie war durch den Heiligen Geist schwanger geworden.</vt:lpstr>
      <vt:lpstr>Josef, ihr Verlobter, war ein Mann mit aufrechter Gesinnung. Er nahm sich vor, die Verlobung aufzulösen, wollte es jedoch heimlich tun, um Maria nicht blosszustellen.</vt:lpstr>
      <vt:lpstr>Während er sich noch mit diesem Gedanken trug, erschien ihm im Traum ein Engel des Herrn und sagte zu ihm: „Josef, Sohn Davids, zögere nicht, Maria als deine Frau zu dir zu nehmen! Denn das Kind, das sie erwartet, ist vom Heiligen Geist.“</vt:lpstr>
      <vt:lpstr>„Sie wird einen Sohn zur Welt bringen. Dem sollst du den Namen Jesus geben, denn er wird sein Volk von aller Schuld befreien.“</vt:lpstr>
      <vt:lpstr>Das alles ist geschehen, weil sich erfüllen sollte, was der Herr durch den Propheten voraus-gesagt hatte:</vt:lpstr>
      <vt:lpstr>„Seht, die Jungfrau wird schwanger werden und einen Sohn zur Welt bringen, und man wird ihm den Namen Immanuel geben.“ (Immanuel bedeutet: „Gott ist mit uns“.)</vt:lpstr>
      <vt:lpstr>Als Josef aufwachte, folgte er der Weisung, die ihm der Engel des Herrn gegeben hatte, und nahm Maria als seine Frau zu sich.</vt:lpstr>
      <vt:lpstr>Er hatte jedoch keinen Verkehr mit ihr, bis sie einen Sohn geboren hatte. Josef gab ihm den Namen Jesus.</vt:lpstr>
      <vt:lpstr>I. Nein Herr – das kann nicht sein!</vt:lpstr>
      <vt:lpstr>„Azor zeugte Zadok, Zadok zeugte Achim, Achim zeugte Eliud.“</vt:lpstr>
      <vt:lpstr>„Jakob zeugte Josef, den Mann der Maria, aus der Jesus gezeugt wurde, der Christus genannt wird.“</vt:lpstr>
      <vt:lpstr>„Wenn eine Jungfrau verlobt ist und ein Mann trifft sie innerhalb der Stadt und wohnt ihr bei, so sollt ihr sie beide steinigen, dass sie sterben.“</vt:lpstr>
      <vt:lpstr>„Josef nahm sich vor, die Verlobung aufzulösen, wollte es jedoch heimlich tun, um Maria nicht blosszustellen.“</vt:lpstr>
      <vt:lpstr>„Ihr habt uns beim Pharao und seinen Leuten nur verhasst gemacht! Ihr habt ihnen eine Waffe in die Hand gegeben, mit der sie uns töten werden. Der HERR soll euch dafür strafen!“</vt:lpstr>
      <vt:lpstr>„HERR, warum handelst du so schlecht an deinem Volk? Wozu hast du mich überhaupt hierher geschickt?»</vt:lpstr>
      <vt:lpstr>II. Danke Herr – was für eine Ehre!</vt:lpstr>
      <vt:lpstr>„Josef, Sohn Davids, zögere nicht, Maria als deine Frau zu dir zu nehmen! Denn das Kind, das sie erwartet, ist vom Heiligen Geist.“</vt:lpstr>
      <vt:lpstr>„Gott spricht und es geschieht; er gibt einen Befehl, schon ist er ausgeführt.“</vt:lpstr>
      <vt:lpstr>„Diesem Kind sollst du den Namen Jesus geben, denn er wird sein Volk von aller Schuld befreien.“</vt:lpstr>
      <vt:lpstr>„Jesus wird sein Volk von aller Schuld befreien.“</vt:lpstr>
      <vt:lpstr>„Seht, hier ist das Opferlamm Gottes, das die Sünde der ganzen Welt wegnimmt!“</vt:lpstr>
      <vt:lpstr>„Seht, die Jungfrau wird schwanger werden und einen Sohn zur Welt bringen, und man wird ihm den Namen Immanuel geben.“</vt:lpstr>
      <vt:lpstr>„Der HERR, der mächtige Gott, tut nichts, ohne dass er es zuvor seine Diener, die Propheten, wissen lässt.“</vt:lpstr>
      <vt:lpstr>„Denn alles, was in der Schrift steht, ist von Gottes Geist eingegeben, und dementsprechend gross ist auch der Nutzen der Schrift: Sie unterrichtet in der Wahrheit, deckt Schuld auf, bringt auf den richtigen Weg und erzieht zu einem Leben nach Gottes Willen. So ist also der, der Gott gehört und ihm dient, mit Hilfe der Schrift allen Anforderungen gewachsen; er ist durch sie dafür ausgerüstet, alles zu tun, was gut und richtig ist.“</vt:lpstr>
      <vt:lpstr>III. Ja Herr – ich will Dir dienen!</vt:lpstr>
      <vt:lpstr>„Als Josef aufwachte, folgte er der Weisung, die ihm der Engel des Herrn gegeben hatte, und nahm Maria als seine Frau zu sich.“</vt:lpstr>
      <vt:lpstr>„Josef hatte keinen Verkehr mit ihr, bis sie einen Sohn geboren hatte.“</vt:lpstr>
      <vt:lpstr>„Josef gab ihm den Namen Jesus.“</vt:lpstr>
      <vt:lpstr>Schlussgedanke</vt:lpstr>
      <vt:lpstr>„Er, der das Wort ist, wurde ein Mensch von Fleisch und Blut und lebte unter uns. Wir sahen seine Herrlichkeit, eine Herrlichkeit voller Gnade und Wahrheit, wie nur er als der einzige Sohn sie besitzt, er, der vom Vater kommt.“</vt:lpstr>
      <vt:lpstr>„Ich bin das Licht der Welt. Wer mir nachfolgt, wird nicht mehr in der Finsternis umherirren, sondern wird das Licht des Lebens haben.“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außergewöhnlichste Geburt aller Zeiten - Teil 2/4 - Die einzigartige Zeugung von Jesus - Folien</dc:title>
  <dc:creator>Jürg Birnstiel</dc:creator>
  <cp:lastModifiedBy>Me</cp:lastModifiedBy>
  <cp:revision>992</cp:revision>
  <dcterms:created xsi:type="dcterms:W3CDTF">2013-11-12T15:20:47Z</dcterms:created>
  <dcterms:modified xsi:type="dcterms:W3CDTF">2021-02-16T20:56:06Z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