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handoutMasterIdLst>
    <p:handoutMasterId r:id="rId34"/>
  </p:handoutMasterIdLst>
  <p:sldIdLst>
    <p:sldId id="735" r:id="rId2"/>
    <p:sldId id="947" r:id="rId3"/>
    <p:sldId id="896" r:id="rId4"/>
    <p:sldId id="952" r:id="rId5"/>
    <p:sldId id="964" r:id="rId6"/>
    <p:sldId id="965" r:id="rId7"/>
    <p:sldId id="966" r:id="rId8"/>
    <p:sldId id="967" r:id="rId9"/>
    <p:sldId id="968" r:id="rId10"/>
    <p:sldId id="969" r:id="rId11"/>
    <p:sldId id="970" r:id="rId12"/>
    <p:sldId id="971" r:id="rId13"/>
    <p:sldId id="972" r:id="rId14"/>
    <p:sldId id="946" r:id="rId15"/>
    <p:sldId id="973" r:id="rId16"/>
    <p:sldId id="963" r:id="rId17"/>
    <p:sldId id="974" r:id="rId18"/>
    <p:sldId id="975" r:id="rId19"/>
    <p:sldId id="976" r:id="rId20"/>
    <p:sldId id="962" r:id="rId21"/>
    <p:sldId id="977" r:id="rId22"/>
    <p:sldId id="978" r:id="rId23"/>
    <p:sldId id="979" r:id="rId24"/>
    <p:sldId id="980" r:id="rId25"/>
    <p:sldId id="981" r:id="rId26"/>
    <p:sldId id="982" r:id="rId27"/>
    <p:sldId id="983" r:id="rId28"/>
    <p:sldId id="984" r:id="rId29"/>
    <p:sldId id="259" r:id="rId30"/>
    <p:sldId id="985" r:id="rId31"/>
    <p:sldId id="986" r:id="rId3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6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916832"/>
            <a:ext cx="8521645" cy="830997"/>
          </a:xfrm>
        </p:spPr>
        <p:txBody>
          <a:bodyPr wrap="square">
            <a:spAutoFit/>
          </a:bodyPr>
          <a:lstStyle/>
          <a:p>
            <a:pPr algn="l"/>
            <a:r>
              <a:rPr lang="de-CH" altLang="de-DE" sz="4800" dirty="0">
                <a:solidFill>
                  <a:schemeClr val="tx1"/>
                </a:solidFill>
                <a:effectLst/>
                <a:latin typeface="Univers LT Std 47 Cn Lt" pitchFamily="34" charset="0"/>
              </a:rPr>
              <a:t>Jesus – seine königliche Herkunft</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9512" y="3731285"/>
            <a:ext cx="5760640"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Die ersten Jahre im Leben von Jesus</a:t>
            </a:r>
            <a:r>
              <a:rPr lang="de-DE" altLang="de-DE" sz="2800" dirty="0">
                <a:effectLst/>
                <a:latin typeface="Univers LT Std 47 Cn Lt" pitchFamily="34" charset="0"/>
              </a:rPr>
              <a:t> (1/4)</a:t>
            </a:r>
          </a:p>
        </p:txBody>
      </p:sp>
      <p:sp>
        <p:nvSpPr>
          <p:cNvPr id="4" name="Rectangle 3"/>
          <p:cNvSpPr txBox="1">
            <a:spLocks noChangeArrowheads="1"/>
          </p:cNvSpPr>
          <p:nvPr/>
        </p:nvSpPr>
        <p:spPr bwMode="auto">
          <a:xfrm>
            <a:off x="2716142" y="3356992"/>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effectLst/>
                <a:latin typeface="Univers LT Std 47 Cn Lt" pitchFamily="34" charset="0"/>
              </a:rPr>
              <a:t>Matthäus-Evangelium 1,1-17</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429000"/>
            <a:ext cx="4176464" cy="400110"/>
          </a:xfrm>
        </p:spPr>
        <p:txBody>
          <a:bodyPr wrap="square">
            <a:spAutoFit/>
          </a:bodyPr>
          <a:lstStyle/>
          <a:p>
            <a:pPr algn="r"/>
            <a:r>
              <a:rPr lang="de-CH" altLang="de-DE" sz="2000" dirty="0">
                <a:effectLst/>
                <a:latin typeface="Univers LT Std 47 Cn Lt" pitchFamily="34" charset="0"/>
              </a:rPr>
              <a:t>2.Samuel 7,12-13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048672" cy="3970318"/>
          </a:xfrm>
        </p:spPr>
        <p:txBody>
          <a:bodyPr wrap="square">
            <a:spAutoFit/>
          </a:bodyPr>
          <a:lstStyle/>
          <a:p>
            <a:pPr algn="l"/>
            <a:r>
              <a:rPr lang="de-CH" altLang="de-DE" sz="3600" dirty="0">
                <a:solidFill>
                  <a:schemeClr val="tx1"/>
                </a:solidFill>
                <a:effectLst/>
                <a:latin typeface="Univers LT Std 47 Cn Lt" pitchFamily="34" charset="0"/>
              </a:rPr>
              <a:t>„Ich will dir einen Nachkommen erwecken, der von deinem Leibe kommen wird; dem will ich sein Königtum bestätigen. Der soll meinem Namen ein Haus bauen, und ich will seinen Königsthron bestätigen ewiglich.“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77592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Matthäus-Evangelium 12,23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619672" y="692696"/>
            <a:ext cx="6912768" cy="707886"/>
          </a:xfrm>
        </p:spPr>
        <p:txBody>
          <a:bodyPr wrap="square">
            <a:spAutoFit/>
          </a:bodyPr>
          <a:lstStyle/>
          <a:p>
            <a:pPr algn="l"/>
            <a:r>
              <a:rPr lang="de-CH" altLang="de-DE" sz="4000" dirty="0">
                <a:solidFill>
                  <a:schemeClr val="tx1"/>
                </a:solidFill>
                <a:effectLst/>
                <a:latin typeface="Univers LT Std 47 Cn Lt" pitchFamily="34" charset="0"/>
              </a:rPr>
              <a:t>„Ist er denn etwa der Sohn Davids?“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02608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Apostelgeschichte 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6912768" cy="1938992"/>
          </a:xfrm>
        </p:spPr>
        <p:txBody>
          <a:bodyPr wrap="square">
            <a:spAutoFit/>
          </a:bodyPr>
          <a:lstStyle/>
          <a:p>
            <a:pPr algn="l"/>
            <a:r>
              <a:rPr lang="de-CH" altLang="de-DE" sz="4000" dirty="0">
                <a:solidFill>
                  <a:schemeClr val="tx1"/>
                </a:solidFill>
                <a:effectLst/>
                <a:latin typeface="Univers LT Std 47 Cn Lt" pitchFamily="34" charset="0"/>
              </a:rPr>
              <a:t>„Herr, ist jetzt die Zeit gekommen, in der du das israelitische Reich wiederherstellst?“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9511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Offenbarung 19,16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24408"/>
            <a:ext cx="6912768" cy="1323439"/>
          </a:xfrm>
        </p:spPr>
        <p:txBody>
          <a:bodyPr wrap="square">
            <a:spAutoFit/>
          </a:bodyPr>
          <a:lstStyle/>
          <a:p>
            <a:pPr algn="l"/>
            <a:r>
              <a:rPr lang="de-CH" altLang="de-DE" sz="4000" dirty="0">
                <a:solidFill>
                  <a:schemeClr val="tx1"/>
                </a:solidFill>
                <a:effectLst/>
                <a:latin typeface="Univers LT Std 47 Cn Lt" pitchFamily="34" charset="0"/>
              </a:rPr>
              <a:t>„König über alle Könige und</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Herr über alle Herren.“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33595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27784" y="1844824"/>
            <a:ext cx="6264696" cy="92333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Es ist vollkommen!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21368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Matthäus-Evangelium 1,17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840760" cy="3970318"/>
          </a:xfrm>
        </p:spPr>
        <p:txBody>
          <a:bodyPr wrap="square">
            <a:spAutoFit/>
          </a:bodyPr>
          <a:lstStyle/>
          <a:p>
            <a:pPr algn="l"/>
            <a:r>
              <a:rPr lang="de-CH" altLang="de-DE" sz="3600" dirty="0">
                <a:solidFill>
                  <a:schemeClr val="tx1"/>
                </a:solidFill>
                <a:effectLst/>
                <a:latin typeface="Univers LT Std 47 Cn Lt" pitchFamily="34" charset="0"/>
              </a:rPr>
              <a:t>„Insgesamt sind es also von Abraham bis David vierzehn Generationen, von David bis zur Verbannung nach Babylon wieder vierzehn Generationen und von der Verbannung nach Babylon bis zu Christus noch einmal vierzehn Generationen.“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12147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3" name="Rectangle 2"/>
          <p:cNvSpPr>
            <a:spLocks noGrp="1" noChangeArrowheads="1"/>
          </p:cNvSpPr>
          <p:nvPr>
            <p:ph type="ctrTitle"/>
          </p:nvPr>
        </p:nvSpPr>
        <p:spPr>
          <a:xfrm>
            <a:off x="210972" y="3789040"/>
            <a:ext cx="8786707" cy="2554545"/>
          </a:xfrm>
        </p:spPr>
        <p:txBody>
          <a:bodyPr wrap="square">
            <a:spAutoFit/>
          </a:bodyPr>
          <a:lstStyle/>
          <a:p>
            <a:pPr algn="l"/>
            <a:r>
              <a:rPr lang="de-CH" altLang="de-DE" sz="3200" dirty="0">
                <a:solidFill>
                  <a:schemeClr val="tx1"/>
                </a:solidFill>
                <a:effectLst/>
                <a:latin typeface="Univers LT Std 47 Cn Lt" pitchFamily="34" charset="0"/>
              </a:rPr>
              <a:t>„Insgesamt sind es also von Abraham bis David vierzehn Generationen, </a:t>
            </a:r>
            <a:r>
              <a:rPr lang="de-CH" altLang="de-DE" sz="3200" dirty="0">
                <a:solidFill>
                  <a:srgbClr val="FFFF00"/>
                </a:solidFill>
                <a:effectLst/>
                <a:latin typeface="Univers LT Std 47 Cn Lt" pitchFamily="34" charset="0"/>
              </a:rPr>
              <a:t>von David bis zur Verbannung nach Babylon wieder vierzehn Generationen</a:t>
            </a:r>
            <a:r>
              <a:rPr lang="de-CH" altLang="de-DE" sz="3200" dirty="0">
                <a:solidFill>
                  <a:schemeClr val="tx1"/>
                </a:solidFill>
                <a:effectLst/>
                <a:latin typeface="Univers LT Std 47 Cn Lt" pitchFamily="34" charset="0"/>
              </a:rPr>
              <a:t> und </a:t>
            </a:r>
            <a:r>
              <a:rPr lang="de-CH" altLang="de-DE" sz="3200" dirty="0">
                <a:solidFill>
                  <a:srgbClr val="00B0F0"/>
                </a:solidFill>
                <a:effectLst/>
                <a:latin typeface="Univers LT Std 47 Cn Lt" pitchFamily="34" charset="0"/>
              </a:rPr>
              <a:t>von der Verbannung nach Babylon bis zu Christus noch einmal vierzehn Generationen.</a:t>
            </a:r>
            <a:r>
              <a:rPr lang="de-CH" altLang="de-DE" sz="3200" dirty="0">
                <a:solidFill>
                  <a:schemeClr val="tx1"/>
                </a:solidFill>
                <a:effectLst/>
                <a:latin typeface="Univers LT Std 47 Cn Lt" pitchFamily="34" charset="0"/>
              </a:rPr>
              <a:t>“ </a:t>
            </a:r>
            <a:r>
              <a:rPr lang="de-CH" altLang="de-DE" sz="1600" dirty="0">
                <a:solidFill>
                  <a:schemeClr val="tx1"/>
                </a:solidFill>
                <a:effectLst/>
                <a:latin typeface="Univers LT Std 47 Cn Lt" pitchFamily="34" charset="0"/>
              </a:rPr>
              <a:t>Matthäus-Evangelium 1,17</a:t>
            </a:r>
            <a:endParaRPr lang="de-DE" altLang="de-DE" sz="1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43712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Matthäus-Evangelium 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96744" cy="1938992"/>
          </a:xfrm>
        </p:spPr>
        <p:txBody>
          <a:bodyPr wrap="square">
            <a:spAutoFit/>
          </a:bodyPr>
          <a:lstStyle/>
          <a:p>
            <a:pPr algn="l"/>
            <a:r>
              <a:rPr lang="de-CH" altLang="de-DE" sz="4000" dirty="0">
                <a:solidFill>
                  <a:schemeClr val="tx1"/>
                </a:solidFill>
                <a:effectLst/>
                <a:latin typeface="Univers LT Std 47 Cn Lt" pitchFamily="34" charset="0"/>
              </a:rPr>
              <a:t>„Jakob zeugte Josef, den Mann der Maria, aus der Jesus gezeugt wurde, der Christus genannt wird.“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40058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1.Mose 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976664" cy="2554545"/>
          </a:xfrm>
        </p:spPr>
        <p:txBody>
          <a:bodyPr wrap="square">
            <a:spAutoFit/>
          </a:bodyPr>
          <a:lstStyle/>
          <a:p>
            <a:pPr algn="l"/>
            <a:r>
              <a:rPr lang="de-CH" altLang="de-DE" sz="4000" dirty="0">
                <a:solidFill>
                  <a:schemeClr val="tx1"/>
                </a:solidFill>
                <a:effectLst/>
                <a:latin typeface="Univers LT Std 47 Cn Lt" pitchFamily="34" charset="0"/>
              </a:rPr>
              <a:t>„Ich will Feindschaft setzen zwischen dir und der Frau und zwischen deinem Nachkommen und ihrem Nachkommen.“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71561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Jesaja 7,14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08712" cy="3170099"/>
          </a:xfrm>
        </p:spPr>
        <p:txBody>
          <a:bodyPr wrap="square">
            <a:spAutoFit/>
          </a:bodyPr>
          <a:lstStyle/>
          <a:p>
            <a:pPr algn="l"/>
            <a:r>
              <a:rPr lang="de-CH" altLang="de-DE" sz="4000" dirty="0">
                <a:solidFill>
                  <a:schemeClr val="tx1"/>
                </a:solidFill>
                <a:effectLst/>
                <a:latin typeface="Univers LT Std 47 Cn Lt" pitchFamily="34" charset="0"/>
              </a:rPr>
              <a:t>„Seht, die Jungfrau wird ein Kind empfangen, sie wird einen Sohn gebären und sie wird ihm den Namen Immanuel (Gott mit uns) geben.“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222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2" descr="C:\Users\jür\Desktop\Die ersten Jahr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072" y="188640"/>
            <a:ext cx="4615960" cy="4435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181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331640" y="1988840"/>
            <a:ext cx="7704856" cy="92333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dirty="0">
                <a:solidFill>
                  <a:schemeClr val="tx1"/>
                </a:solidFill>
                <a:effectLst/>
                <a:latin typeface="Univers LT Std 47 Cn Lt" pitchFamily="34" charset="0"/>
              </a:rPr>
              <a:t>III. </a:t>
            </a:r>
            <a:r>
              <a:rPr lang="de-CH" altLang="de-DE" dirty="0">
                <a:solidFill>
                  <a:schemeClr val="tx1"/>
                </a:solidFill>
                <a:effectLst/>
                <a:latin typeface="Univers LT Std 47 Cn Lt" pitchFamily="34" charset="0"/>
              </a:rPr>
              <a:t>Zerbrochenes wird geheilt!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04954"/>
            <a:ext cx="4176464" cy="400110"/>
          </a:xfrm>
        </p:spPr>
        <p:txBody>
          <a:bodyPr wrap="square">
            <a:spAutoFit/>
          </a:bodyPr>
          <a:lstStyle/>
          <a:p>
            <a:pPr algn="r"/>
            <a:r>
              <a:rPr lang="de-CH" altLang="de-DE" sz="2000" dirty="0">
                <a:effectLst/>
                <a:latin typeface="Univers LT Std 47 Cn Lt" pitchFamily="34" charset="0"/>
              </a:rPr>
              <a:t>5.Mose 23,4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4688"/>
            <a:ext cx="6984776" cy="3416320"/>
          </a:xfrm>
        </p:spPr>
        <p:txBody>
          <a:bodyPr wrap="square">
            <a:spAutoFit/>
          </a:bodyPr>
          <a:lstStyle/>
          <a:p>
            <a:pPr algn="l"/>
            <a:r>
              <a:rPr lang="de-CH" altLang="de-DE" sz="3600" dirty="0">
                <a:solidFill>
                  <a:schemeClr val="tx1"/>
                </a:solidFill>
                <a:effectLst/>
                <a:latin typeface="Univers LT Std 47 Cn Lt" pitchFamily="34" charset="0"/>
              </a:rPr>
              <a:t>„Die Moabiter sind von der Gemeinde des Herrn ausgeschlossen und niemals, nicht einmal in der zehnten Generation, dürfen ihre Nachkommen an den gottesdienstlichen Versammlungen teilnehmen.“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138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Matthäus-Evangelium 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5040560" cy="1323439"/>
          </a:xfrm>
        </p:spPr>
        <p:txBody>
          <a:bodyPr wrap="square">
            <a:spAutoFit/>
          </a:bodyPr>
          <a:lstStyle/>
          <a:p>
            <a:pPr algn="l"/>
            <a:r>
              <a:rPr lang="de-CH" altLang="de-DE" sz="4000" dirty="0">
                <a:solidFill>
                  <a:schemeClr val="tx1"/>
                </a:solidFill>
                <a:effectLst/>
                <a:latin typeface="Univers LT Std 47 Cn Lt" pitchFamily="34" charset="0"/>
              </a:rPr>
              <a:t>„David zeugte Salomo mit der Frau des </a:t>
            </a:r>
            <a:r>
              <a:rPr lang="de-CH" altLang="de-DE" sz="4000" dirty="0" err="1">
                <a:solidFill>
                  <a:schemeClr val="tx1"/>
                </a:solidFill>
                <a:effectLst/>
                <a:latin typeface="Univers LT Std 47 Cn Lt" pitchFamily="34" charset="0"/>
              </a:rPr>
              <a:t>Urija</a:t>
            </a:r>
            <a:r>
              <a:rPr lang="de-CH" altLang="de-DE" sz="4000" dirty="0">
                <a:solidFill>
                  <a:schemeClr val="tx1"/>
                </a:solidFill>
                <a:effectLst/>
                <a:latin typeface="Univers LT Std 47 Cn Lt" pitchFamily="34" charset="0"/>
              </a:rPr>
              <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6062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Psalm 147,3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6480720" cy="2554545"/>
          </a:xfrm>
        </p:spPr>
        <p:txBody>
          <a:bodyPr wrap="square">
            <a:spAutoFit/>
          </a:bodyPr>
          <a:lstStyle/>
          <a:p>
            <a:pPr algn="l"/>
            <a:r>
              <a:rPr lang="de-CH" altLang="de-DE" sz="4000" dirty="0">
                <a:solidFill>
                  <a:schemeClr val="tx1"/>
                </a:solidFill>
                <a:effectLst/>
                <a:latin typeface="Univers LT Std 47 Cn Lt" pitchFamily="34" charset="0"/>
              </a:rPr>
              <a:t>„Gott schenkt denen Heilung, die ein gebrochenes Herz haben und verbindet ihre schmerzenden Wunden.“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60552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356992"/>
            <a:ext cx="4176464" cy="400110"/>
          </a:xfrm>
        </p:spPr>
        <p:txBody>
          <a:bodyPr wrap="square">
            <a:spAutoFit/>
          </a:bodyPr>
          <a:lstStyle/>
          <a:p>
            <a:pPr algn="r"/>
            <a:r>
              <a:rPr lang="de-CH" altLang="de-DE" sz="2000" dirty="0">
                <a:effectLst/>
                <a:latin typeface="Univers LT Std 47 Cn Lt" pitchFamily="34" charset="0"/>
              </a:rPr>
              <a:t>Psalm 34,19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480720" cy="1938992"/>
          </a:xfrm>
        </p:spPr>
        <p:txBody>
          <a:bodyPr wrap="square">
            <a:spAutoFit/>
          </a:bodyPr>
          <a:lstStyle/>
          <a:p>
            <a:pPr algn="l"/>
            <a:r>
              <a:rPr lang="de-CH" altLang="de-DE" sz="4000" dirty="0">
                <a:solidFill>
                  <a:schemeClr val="tx1"/>
                </a:solidFill>
                <a:effectLst/>
                <a:latin typeface="Univers LT Std 47 Cn Lt" pitchFamily="34" charset="0"/>
              </a:rPr>
              <a:t>„Nahe ist der Herr denen, die ein gebrochenes Herz haben. Er rettet alle, die ohne Hoffnung sind.“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87254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3604954"/>
            <a:ext cx="4176464" cy="400110"/>
          </a:xfrm>
        </p:spPr>
        <p:txBody>
          <a:bodyPr wrap="square">
            <a:spAutoFit/>
          </a:bodyPr>
          <a:lstStyle/>
          <a:p>
            <a:pPr algn="r"/>
            <a:r>
              <a:rPr lang="de-CH" altLang="de-DE" sz="2000" dirty="0">
                <a:effectLst/>
                <a:latin typeface="Univers LT Std 47 Cn Lt" pitchFamily="34" charset="0"/>
              </a:rPr>
              <a:t>Lukas-Evangelium 4,18-19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984776" cy="4031873"/>
          </a:xfrm>
        </p:spPr>
        <p:txBody>
          <a:bodyPr wrap="square">
            <a:spAutoFit/>
          </a:bodyPr>
          <a:lstStyle/>
          <a:p>
            <a:pPr algn="l"/>
            <a:r>
              <a:rPr lang="de-CH" altLang="de-DE" sz="3200" dirty="0">
                <a:solidFill>
                  <a:schemeClr val="tx1"/>
                </a:solidFill>
                <a:effectLst/>
                <a:latin typeface="Univers LT Std 47 Cn Lt" pitchFamily="34" charset="0"/>
              </a:rPr>
              <a:t>„Der Geist des Herrn ruht auf mir, denn der Herr hat mich gesalbt. Er hat mich gesandt mit dem Auftrag, den Armen gute Botschaft zu bringen, den Gefangenen zu verkünden, dass sie frei sein sollen, und den Blinden, dass sie sehen werden, den Unterdrückten die Freiheit zu bringen, und ein Jahr der Gnade des Herrn auszurufen.“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15788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501008"/>
            <a:ext cx="4176464" cy="400110"/>
          </a:xfrm>
        </p:spPr>
        <p:txBody>
          <a:bodyPr wrap="square">
            <a:spAutoFit/>
          </a:bodyPr>
          <a:lstStyle/>
          <a:p>
            <a:pPr algn="r"/>
            <a:r>
              <a:rPr lang="de-CH" altLang="de-DE" sz="2000" dirty="0">
                <a:effectLst/>
                <a:latin typeface="Univers LT Std 47 Cn Lt" pitchFamily="34" charset="0"/>
              </a:rPr>
              <a:t>Matthäus-Evangelium 11,28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6840760" cy="2554545"/>
          </a:xfrm>
        </p:spPr>
        <p:txBody>
          <a:bodyPr wrap="square">
            <a:spAutoFit/>
          </a:bodyPr>
          <a:lstStyle/>
          <a:p>
            <a:pPr algn="l"/>
            <a:r>
              <a:rPr lang="de-CH" altLang="de-DE" sz="4000" dirty="0">
                <a:solidFill>
                  <a:schemeClr val="tx1"/>
                </a:solidFill>
                <a:effectLst/>
                <a:latin typeface="Univers LT Std 47 Cn Lt" pitchFamily="34" charset="0"/>
              </a:rPr>
              <a:t>„Kommt zu mir, ihr alle, die ihr euch plagt und von eurer Last fast erdrückt werdet; ich werde</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sie euch abnehmen.“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99411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501008"/>
            <a:ext cx="4176464" cy="400110"/>
          </a:xfrm>
        </p:spPr>
        <p:txBody>
          <a:bodyPr wrap="square">
            <a:spAutoFit/>
          </a:bodyPr>
          <a:lstStyle/>
          <a:p>
            <a:pPr algn="r"/>
            <a:r>
              <a:rPr lang="de-CH" altLang="de-DE" sz="2000" dirty="0">
                <a:effectLst/>
                <a:latin typeface="Univers LT Std 47 Cn Lt" pitchFamily="34" charset="0"/>
              </a:rPr>
              <a:t>Matthäus-Evangelium 11,29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6840760" cy="2554545"/>
          </a:xfrm>
        </p:spPr>
        <p:txBody>
          <a:bodyPr wrap="square">
            <a:spAutoFit/>
          </a:bodyPr>
          <a:lstStyle/>
          <a:p>
            <a:pPr algn="l"/>
            <a:r>
              <a:rPr lang="de-CH" altLang="de-DE" sz="4000" dirty="0">
                <a:solidFill>
                  <a:schemeClr val="tx1"/>
                </a:solidFill>
                <a:effectLst/>
                <a:latin typeface="Univers LT Std 47 Cn Lt" pitchFamily="34" charset="0"/>
              </a:rPr>
              <a:t>„Nehmt mein Joch auf euch und lernt von mir, denn ich bin gütig</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und von Herzen demütig. So werdet ihr Ruhe finden für eure Seele.“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55861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501008"/>
            <a:ext cx="4176464" cy="400110"/>
          </a:xfrm>
        </p:spPr>
        <p:txBody>
          <a:bodyPr wrap="square">
            <a:spAutoFit/>
          </a:bodyPr>
          <a:lstStyle/>
          <a:p>
            <a:pPr algn="r"/>
            <a:r>
              <a:rPr lang="de-CH" altLang="de-DE" sz="2000" dirty="0">
                <a:effectLst/>
                <a:latin typeface="Univers LT Std 47 Cn Lt" pitchFamily="34" charset="0"/>
              </a:rPr>
              <a:t>Matthäus-Evangelium 11,30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3864"/>
            <a:ext cx="6696744" cy="1938992"/>
          </a:xfrm>
        </p:spPr>
        <p:txBody>
          <a:bodyPr wrap="square">
            <a:spAutoFit/>
          </a:bodyPr>
          <a:lstStyle/>
          <a:p>
            <a:pPr algn="l"/>
            <a:r>
              <a:rPr lang="de-CH" altLang="de-DE" sz="4000" dirty="0">
                <a:solidFill>
                  <a:schemeClr val="tx1"/>
                </a:solidFill>
                <a:effectLst/>
                <a:latin typeface="Univers LT Std 47 Cn Lt" pitchFamily="34" charset="0"/>
              </a:rPr>
              <a:t>„Denn das Joch, das ich auferlege, drückt nicht, und die Last, die ich zu tragen gebe, ist leicht.“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166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123728" y="191683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99792" y="1916832"/>
            <a:ext cx="6264696"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Jesus ist der Christus!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501008"/>
            <a:ext cx="4176464" cy="400110"/>
          </a:xfrm>
        </p:spPr>
        <p:txBody>
          <a:bodyPr wrap="square">
            <a:spAutoFit/>
          </a:bodyPr>
          <a:lstStyle/>
          <a:p>
            <a:pPr algn="r"/>
            <a:r>
              <a:rPr lang="de-CH" altLang="de-DE" sz="2000" dirty="0">
                <a:effectLst/>
                <a:latin typeface="Univers LT Std 47 Cn Lt" pitchFamily="34" charset="0"/>
              </a:rPr>
              <a:t>Offenbarung 19,16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696744" cy="1323439"/>
          </a:xfrm>
        </p:spPr>
        <p:txBody>
          <a:bodyPr wrap="square">
            <a:spAutoFit/>
          </a:bodyPr>
          <a:lstStyle/>
          <a:p>
            <a:pPr algn="l"/>
            <a:r>
              <a:rPr lang="de-CH" altLang="de-DE" sz="4000" dirty="0">
                <a:solidFill>
                  <a:schemeClr val="tx1"/>
                </a:solidFill>
                <a:effectLst/>
                <a:latin typeface="Univers LT Std 47 Cn Lt" pitchFamily="34" charset="0"/>
              </a:rPr>
              <a:t>„König über alle Könige und</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Herr über alle Herren.“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5319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501008"/>
            <a:ext cx="4176464" cy="400110"/>
          </a:xfrm>
        </p:spPr>
        <p:txBody>
          <a:bodyPr wrap="square">
            <a:spAutoFit/>
          </a:bodyPr>
          <a:lstStyle/>
          <a:p>
            <a:pPr algn="r"/>
            <a:r>
              <a:rPr lang="de-CH" altLang="de-DE" sz="2000" dirty="0">
                <a:effectLst/>
                <a:latin typeface="Univers LT Std 47 Cn Lt" pitchFamily="34" charset="0"/>
              </a:rPr>
              <a:t>2.Korinther-Brief 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6696744" cy="3170099"/>
          </a:xfrm>
        </p:spPr>
        <p:txBody>
          <a:bodyPr wrap="square">
            <a:spAutoFit/>
          </a:bodyPr>
          <a:lstStyle/>
          <a:p>
            <a:pPr algn="l"/>
            <a:r>
              <a:rPr lang="de-CH" altLang="de-DE" sz="4000" dirty="0">
                <a:solidFill>
                  <a:schemeClr val="tx1"/>
                </a:solidFill>
                <a:effectLst/>
                <a:latin typeface="Univers LT Std 47 Cn Lt" pitchFamily="34" charset="0"/>
              </a:rPr>
              <a:t>„Ihr wisst ja, woran sich die Gnade von Jesus Christus, unserem Herrn, gezeigt hat: Er, der reich war, wurde arm, damit ihr durch</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seine Armut reich werdet.“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4761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429000"/>
            <a:ext cx="4176464" cy="400110"/>
          </a:xfrm>
        </p:spPr>
        <p:txBody>
          <a:bodyPr wrap="square">
            <a:spAutoFit/>
          </a:bodyPr>
          <a:lstStyle/>
          <a:p>
            <a:pPr algn="r"/>
            <a:r>
              <a:rPr lang="de-CH" altLang="de-DE" sz="2000" dirty="0">
                <a:effectLst/>
                <a:latin typeface="Univers LT Std 47 Cn Lt" pitchFamily="34" charset="0"/>
              </a:rPr>
              <a:t>Matthäus-Evangelium 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04664"/>
            <a:ext cx="6624736" cy="1938992"/>
          </a:xfrm>
        </p:spPr>
        <p:txBody>
          <a:bodyPr wrap="square">
            <a:spAutoFit/>
          </a:bodyPr>
          <a:lstStyle/>
          <a:p>
            <a:pPr algn="l"/>
            <a:r>
              <a:rPr lang="de-CH" altLang="de-DE" sz="4000" dirty="0">
                <a:solidFill>
                  <a:schemeClr val="tx1"/>
                </a:solidFill>
                <a:effectLst/>
                <a:latin typeface="Univers LT Std 47 Cn Lt" pitchFamily="34" charset="0"/>
              </a:rPr>
              <a:t>„Verzeichnis der Vorfahren von Jesus Christus, dem Sohn Davids und dem Sohn Abrahams.“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1121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429000"/>
            <a:ext cx="4176464" cy="400110"/>
          </a:xfrm>
        </p:spPr>
        <p:txBody>
          <a:bodyPr wrap="square">
            <a:spAutoFit/>
          </a:bodyPr>
          <a:lstStyle/>
          <a:p>
            <a:pPr algn="r"/>
            <a:r>
              <a:rPr lang="de-CH" altLang="de-DE" sz="2000" dirty="0">
                <a:effectLst/>
                <a:latin typeface="Univers LT Std 47 Cn Lt" pitchFamily="34" charset="0"/>
              </a:rPr>
              <a:t>Johannes-Evangelium 20,31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47404"/>
            <a:ext cx="6624736" cy="3785652"/>
          </a:xfrm>
        </p:spPr>
        <p:txBody>
          <a:bodyPr wrap="square">
            <a:spAutoFit/>
          </a:bodyPr>
          <a:lstStyle/>
          <a:p>
            <a:pPr algn="l"/>
            <a:r>
              <a:rPr lang="de-CH" altLang="de-DE" sz="4000" dirty="0">
                <a:solidFill>
                  <a:schemeClr val="tx1"/>
                </a:solidFill>
                <a:effectLst/>
                <a:latin typeface="Univers LT Std 47 Cn Lt" pitchFamily="34" charset="0"/>
              </a:rPr>
              <a:t>„Was hier berichtet ist, wurde aufgeschrieben, damit ihr glaubt, dass Jesus der Christus ist, der Sohn Gottes, und damit ihr durch den Glauben an ihn in seinem Namen das Leben habt.“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0221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429000"/>
            <a:ext cx="4176464" cy="400110"/>
          </a:xfrm>
        </p:spPr>
        <p:txBody>
          <a:bodyPr wrap="square">
            <a:spAutoFit/>
          </a:bodyPr>
          <a:lstStyle/>
          <a:p>
            <a:pPr algn="r"/>
            <a:r>
              <a:rPr lang="de-CH" altLang="de-DE" sz="2000" dirty="0">
                <a:effectLst/>
                <a:latin typeface="Univers LT Std 47 Cn Lt" pitchFamily="34" charset="0"/>
              </a:rPr>
              <a:t>Apostelgeschichte 9,22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47404"/>
            <a:ext cx="6624736" cy="3785652"/>
          </a:xfrm>
        </p:spPr>
        <p:txBody>
          <a:bodyPr wrap="square">
            <a:spAutoFit/>
          </a:bodyPr>
          <a:lstStyle/>
          <a:p>
            <a:pPr algn="l"/>
            <a:r>
              <a:rPr lang="de-CH" altLang="de-DE" sz="4000" dirty="0">
                <a:solidFill>
                  <a:schemeClr val="tx1"/>
                </a:solidFill>
                <a:effectLst/>
                <a:latin typeface="Univers LT Std 47 Cn Lt" pitchFamily="34" charset="0"/>
              </a:rPr>
              <a:t>„Paulus trat mit immer grösserer Entschiedenheit auf und brachte die Juden, die in Damaskus lebten, in grösste Verwirrung, weil er überzeugend darlegte, dass</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Jesus der Christus ist.“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8680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429000"/>
            <a:ext cx="4176464" cy="400110"/>
          </a:xfrm>
        </p:spPr>
        <p:txBody>
          <a:bodyPr wrap="square">
            <a:spAutoFit/>
          </a:bodyPr>
          <a:lstStyle/>
          <a:p>
            <a:pPr algn="r"/>
            <a:r>
              <a:rPr lang="de-CH" altLang="de-DE" sz="2000" dirty="0">
                <a:effectLst/>
                <a:latin typeface="Univers LT Std 47 Cn Lt" pitchFamily="34" charset="0"/>
              </a:rPr>
              <a:t>Matthäus-Evangelium 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6624736" cy="1323439"/>
          </a:xfrm>
        </p:spPr>
        <p:txBody>
          <a:bodyPr wrap="square">
            <a:spAutoFit/>
          </a:bodyPr>
          <a:lstStyle/>
          <a:p>
            <a:pPr algn="l"/>
            <a:r>
              <a:rPr lang="de-CH" altLang="de-DE" sz="4000" dirty="0">
                <a:solidFill>
                  <a:schemeClr val="tx1"/>
                </a:solidFill>
                <a:effectLst/>
                <a:latin typeface="Univers LT Std 47 Cn Lt" pitchFamily="34" charset="0"/>
              </a:rPr>
              <a:t>„Jesus Christus, dem Sohn Davids und dem Sohn Abrahams.“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79015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429000"/>
            <a:ext cx="4176464" cy="400110"/>
          </a:xfrm>
        </p:spPr>
        <p:txBody>
          <a:bodyPr wrap="square">
            <a:spAutoFit/>
          </a:bodyPr>
          <a:lstStyle/>
          <a:p>
            <a:pPr algn="r"/>
            <a:r>
              <a:rPr lang="de-CH" altLang="de-DE" sz="2000" dirty="0">
                <a:effectLst/>
                <a:latin typeface="Univers LT Std 47 Cn Lt" pitchFamily="34" charset="0"/>
              </a:rPr>
              <a:t>1.Mose 22,18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04664"/>
            <a:ext cx="6624736" cy="1938992"/>
          </a:xfrm>
        </p:spPr>
        <p:txBody>
          <a:bodyPr wrap="square">
            <a:spAutoFit/>
          </a:bodyPr>
          <a:lstStyle/>
          <a:p>
            <a:pPr algn="l"/>
            <a:r>
              <a:rPr lang="de-CH" altLang="de-DE" sz="4000" dirty="0">
                <a:solidFill>
                  <a:schemeClr val="tx1"/>
                </a:solidFill>
                <a:effectLst/>
                <a:latin typeface="Univers LT Std 47 Cn Lt" pitchFamily="34" charset="0"/>
              </a:rPr>
              <a:t>„Durch deinen Nachkommen sollen alle Völker auf Erden gesegnet werden.“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57962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429000"/>
            <a:ext cx="4176464" cy="400110"/>
          </a:xfrm>
        </p:spPr>
        <p:txBody>
          <a:bodyPr wrap="square">
            <a:spAutoFit/>
          </a:bodyPr>
          <a:lstStyle/>
          <a:p>
            <a:pPr algn="r"/>
            <a:r>
              <a:rPr lang="de-CH" altLang="de-DE" sz="2000" dirty="0">
                <a:effectLst/>
                <a:latin typeface="Univers LT Std 47 Cn Lt" pitchFamily="34" charset="0"/>
              </a:rPr>
              <a:t>Galater-Brief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200800" cy="5078313"/>
          </a:xfrm>
        </p:spPr>
        <p:txBody>
          <a:bodyPr wrap="square">
            <a:spAutoFit/>
          </a:bodyPr>
          <a:lstStyle/>
          <a:p>
            <a:pPr algn="l"/>
            <a:r>
              <a:rPr lang="de-CH" altLang="de-DE" sz="3600" dirty="0">
                <a:solidFill>
                  <a:schemeClr val="tx1"/>
                </a:solidFill>
                <a:effectLst/>
                <a:latin typeface="Univers LT Std 47 Cn Lt" pitchFamily="34" charset="0"/>
              </a:rPr>
              <a:t>So verhält es sich mit den Zusagen, die Abraham und seiner Nachkommenschaft gemacht wurden. Übrigens sagt Gott nicht: „… und deinen Nachkommen“ – als würde es sich um eine grosse Zahl handeln. Vielmehr ist nur von einem Einzigen die Rede: „deinem Nachkommen“, und dieser</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Eine ist Christus.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38900790"/>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732</Words>
  <Application>Microsoft Office PowerPoint</Application>
  <PresentationFormat>Bildschirmpräsentation (4:3)</PresentationFormat>
  <Paragraphs>88</Paragraphs>
  <Slides>31</Slides>
  <Notes>31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Designvorlage 'Berggipfel'</vt:lpstr>
      <vt:lpstr>Jesus – seine königliche Herkunft</vt:lpstr>
      <vt:lpstr>PowerPoint-Präsentation</vt:lpstr>
      <vt:lpstr>I. Jesus ist der Christus!</vt:lpstr>
      <vt:lpstr>„Verzeichnis der Vorfahren von Jesus Christus, dem Sohn Davids und dem Sohn Abrahams.“</vt:lpstr>
      <vt:lpstr>„Was hier berichtet ist, wurde aufgeschrieben, damit ihr glaubt, dass Jesus der Christus ist, der Sohn Gottes, und damit ihr durch den Glauben an ihn in seinem Namen das Leben habt.“</vt:lpstr>
      <vt:lpstr>„Paulus trat mit immer grösserer Entschiedenheit auf und brachte die Juden, die in Damaskus lebten, in grösste Verwirrung, weil er überzeugend darlegte, dass Jesus der Christus ist.“</vt:lpstr>
      <vt:lpstr>„Jesus Christus, dem Sohn Davids und dem Sohn Abrahams.“</vt:lpstr>
      <vt:lpstr>„Durch deinen Nachkommen sollen alle Völker auf Erden gesegnet werden.“</vt:lpstr>
      <vt:lpstr>So verhält es sich mit den Zusagen, die Abraham und seiner Nachkommenschaft gemacht wurden. Übrigens sagt Gott nicht: „… und deinen Nachkommen“ – als würde es sich um eine grosse Zahl handeln. Vielmehr ist nur von einem Einzigen die Rede: „deinem Nachkommen“, und dieser Eine ist Christus.</vt:lpstr>
      <vt:lpstr>„Ich will dir einen Nachkommen erwecken, der von deinem Leibe kommen wird; dem will ich sein Königtum bestätigen. Der soll meinem Namen ein Haus bauen, und ich will seinen Königsthron bestätigen ewiglich.“</vt:lpstr>
      <vt:lpstr>„Ist er denn etwa der Sohn Davids?“</vt:lpstr>
      <vt:lpstr>„Herr, ist jetzt die Zeit gekommen, in der du das israelitische Reich wiederherstellst?“</vt:lpstr>
      <vt:lpstr>„König über alle Könige und Herr über alle Herren.“</vt:lpstr>
      <vt:lpstr>II. Es ist vollkommen!</vt:lpstr>
      <vt:lpstr>„Insgesamt sind es also von Abraham bis David vierzehn Generationen, von David bis zur Verbannung nach Babylon wieder vierzehn Generationen und von der Verbannung nach Babylon bis zu Christus noch einmal vierzehn Generationen.“</vt:lpstr>
      <vt:lpstr>„Insgesamt sind es also von Abraham bis David vierzehn Generationen, von David bis zur Verbannung nach Babylon wieder vierzehn Generationen und von der Verbannung nach Babylon bis zu Christus noch einmal vierzehn Generationen.“ Matthäus-Evangelium 1,17</vt:lpstr>
      <vt:lpstr>„Jakob zeugte Josef, den Mann der Maria, aus der Jesus gezeugt wurde, der Christus genannt wird.“</vt:lpstr>
      <vt:lpstr>„Ich will Feindschaft setzen zwischen dir und der Frau und zwischen deinem Nachkommen und ihrem Nachkommen.“</vt:lpstr>
      <vt:lpstr>„Seht, die Jungfrau wird ein Kind empfangen, sie wird einen Sohn gebären und sie wird ihm den Namen Immanuel (Gott mit uns) geben.“</vt:lpstr>
      <vt:lpstr>III. Zerbrochenes wird geheilt!</vt:lpstr>
      <vt:lpstr>„Die Moabiter sind von der Gemeinde des Herrn ausgeschlossen und niemals, nicht einmal in der zehnten Generation, dürfen ihre Nachkommen an den gottesdienstlichen Versammlungen teilnehmen.“</vt:lpstr>
      <vt:lpstr>„David zeugte Salomo mit der Frau des Urija.“</vt:lpstr>
      <vt:lpstr>„Gott schenkt denen Heilung, die ein gebrochenes Herz haben und verbindet ihre schmerzenden Wunden.“</vt:lpstr>
      <vt:lpstr>„Nahe ist der Herr denen, die ein gebrochenes Herz haben. Er rettet alle, die ohne Hoffnung sind.“</vt:lpstr>
      <vt:lpstr>„Der Geist des Herrn ruht auf mir, denn der Herr hat mich gesalbt. Er hat mich gesandt mit dem Auftrag, den Armen gute Botschaft zu bringen, den Gefangenen zu verkünden, dass sie frei sein sollen, und den Blinden, dass sie sehen werden, den Unterdrückten die Freiheit zu bringen, und ein Jahr der Gnade des Herrn auszurufen.“</vt:lpstr>
      <vt:lpstr>„Kommt zu mir, ihr alle, die ihr euch plagt und von eurer Last fast erdrückt werdet; ich werde sie euch abnehmen.“</vt:lpstr>
      <vt:lpstr>„Nehmt mein Joch auf euch und lernt von mir, denn ich bin gütig und von Herzen demütig. So werdet ihr Ruhe finden für eure Seele.“</vt:lpstr>
      <vt:lpstr>„Denn das Joch, das ich auferlege, drückt nicht, und die Last, die ich zu tragen gebe, ist leicht.“</vt:lpstr>
      <vt:lpstr>Schlussgedanke</vt:lpstr>
      <vt:lpstr>„König über alle Könige und Herr über alle Herren.“</vt:lpstr>
      <vt:lpstr>„Ihr wisst ja, woran sich die Gnade von Jesus Christus, unserem Herrn, gezeigt hat: Er, der reich war, wurde arm, damit ihr durch seine Armut reich werdet.“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ersten Jahre im Leben von Jesus - Teil 1/4 - Jesus – seine königliche Herkunft - Folien</dc:title>
  <dc:creator>Jürg Birnstiel</dc:creator>
  <cp:lastModifiedBy>Me</cp:lastModifiedBy>
  <cp:revision>594</cp:revision>
  <dcterms:created xsi:type="dcterms:W3CDTF">2013-11-12T15:20:47Z</dcterms:created>
  <dcterms:modified xsi:type="dcterms:W3CDTF">2017-02-04T19:46:14Z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