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2"/>
  </p:notesMasterIdLst>
  <p:handoutMasterIdLst>
    <p:handoutMasterId r:id="rId43"/>
  </p:handoutMasterIdLst>
  <p:sldIdLst>
    <p:sldId id="735" r:id="rId2"/>
    <p:sldId id="1027" r:id="rId3"/>
    <p:sldId id="1029" r:id="rId4"/>
    <p:sldId id="1030" r:id="rId5"/>
    <p:sldId id="1031" r:id="rId6"/>
    <p:sldId id="1032" r:id="rId7"/>
    <p:sldId id="1033" r:id="rId8"/>
    <p:sldId id="1034" r:id="rId9"/>
    <p:sldId id="1035" r:id="rId10"/>
    <p:sldId id="1036" r:id="rId11"/>
    <p:sldId id="1037" r:id="rId12"/>
    <p:sldId id="1038" r:id="rId13"/>
    <p:sldId id="1039" r:id="rId14"/>
    <p:sldId id="896" r:id="rId15"/>
    <p:sldId id="1040" r:id="rId16"/>
    <p:sldId id="1041" r:id="rId17"/>
    <p:sldId id="1042" r:id="rId18"/>
    <p:sldId id="1043" r:id="rId19"/>
    <p:sldId id="1044" r:id="rId20"/>
    <p:sldId id="1045" r:id="rId21"/>
    <p:sldId id="1046" r:id="rId22"/>
    <p:sldId id="1047" r:id="rId23"/>
    <p:sldId id="962" r:id="rId24"/>
    <p:sldId id="1048" r:id="rId25"/>
    <p:sldId id="1049" r:id="rId26"/>
    <p:sldId id="1050" r:id="rId27"/>
    <p:sldId id="1051" r:id="rId28"/>
    <p:sldId id="1052" r:id="rId29"/>
    <p:sldId id="1053" r:id="rId30"/>
    <p:sldId id="1054" r:id="rId31"/>
    <p:sldId id="1055" r:id="rId32"/>
    <p:sldId id="1056" r:id="rId33"/>
    <p:sldId id="1028" r:id="rId34"/>
    <p:sldId id="1057" r:id="rId35"/>
    <p:sldId id="1058" r:id="rId36"/>
    <p:sldId id="259" r:id="rId37"/>
    <p:sldId id="1059" r:id="rId38"/>
    <p:sldId id="1060" r:id="rId39"/>
    <p:sldId id="1061" r:id="rId40"/>
    <p:sldId id="1062" r:id="rId4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72383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2385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5719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18973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320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92113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79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15425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826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431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57647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036755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7616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691884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39915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20372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489371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960301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6884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05419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938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505037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515387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95876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80101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581968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729235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762047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24487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579560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1043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51829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76422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87566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97785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0671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20845" y="260648"/>
            <a:ext cx="8858067" cy="1938992"/>
          </a:xfrm>
        </p:spPr>
        <p:txBody>
          <a:bodyPr wrap="square">
            <a:spAutoFit/>
          </a:bodyPr>
          <a:lstStyle/>
          <a:p>
            <a:pPr algn="r"/>
            <a:r>
              <a:rPr lang="de-CH" altLang="de-DE" sz="6000" dirty="0">
                <a:solidFill>
                  <a:schemeClr val="tx1"/>
                </a:solidFill>
                <a:effectLst/>
                <a:latin typeface="Univers LT Std 47 Cn Lt" pitchFamily="34" charset="0"/>
              </a:rPr>
              <a:t>Jesus besucht zum ersten Mal den Tempel</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691680" y="5517232"/>
            <a:ext cx="7345899" cy="523220"/>
          </a:xfrm>
        </p:spPr>
        <p:txBody>
          <a:bodyPr wrap="square">
            <a:spAutoFit/>
          </a:bodyPr>
          <a:lstStyle/>
          <a:p>
            <a:pPr algn="r"/>
            <a:r>
              <a:rPr lang="de-DE" altLang="de-DE" sz="2800" dirty="0">
                <a:effectLst/>
                <a:latin typeface="Univers LT Std 47 Cn Lt" pitchFamily="34" charset="0"/>
              </a:rPr>
              <a:t>Reihe: </a:t>
            </a:r>
            <a:r>
              <a:rPr lang="de-CH" altLang="de-DE" sz="2800" dirty="0">
                <a:effectLst/>
                <a:latin typeface="Univers LT Std 47 Cn Lt" pitchFamily="34" charset="0"/>
              </a:rPr>
              <a:t>Die Jugendjahre von Jesus</a:t>
            </a:r>
            <a:r>
              <a:rPr lang="de-DE" altLang="de-DE" sz="2800" dirty="0">
                <a:effectLst/>
                <a:latin typeface="Univers LT Std 47 Cn Lt" pitchFamily="34" charset="0"/>
              </a:rPr>
              <a:t>(1/9)</a:t>
            </a:r>
          </a:p>
        </p:txBody>
      </p:sp>
      <p:sp>
        <p:nvSpPr>
          <p:cNvPr id="4" name="Rectangle 3"/>
          <p:cNvSpPr txBox="1">
            <a:spLocks noChangeArrowheads="1"/>
          </p:cNvSpPr>
          <p:nvPr/>
        </p:nvSpPr>
        <p:spPr bwMode="auto">
          <a:xfrm>
            <a:off x="3952862" y="3645024"/>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Lukas-Evangelium 2,21-40</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77072"/>
            <a:ext cx="4176464" cy="400110"/>
          </a:xfrm>
        </p:spPr>
        <p:txBody>
          <a:bodyPr wrap="square">
            <a:spAutoFit/>
          </a:bodyPr>
          <a:lstStyle/>
          <a:p>
            <a:pPr algn="r"/>
            <a:r>
              <a:rPr lang="de-CH" altLang="de-DE" sz="2000" dirty="0">
                <a:effectLst/>
                <a:latin typeface="Univers LT Std 47 Cn Lt" pitchFamily="34" charset="0"/>
              </a:rPr>
              <a:t>Lukas-Evangelium 2,36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9337" y="188640"/>
            <a:ext cx="8361095" cy="2062103"/>
          </a:xfrm>
        </p:spPr>
        <p:txBody>
          <a:bodyPr wrap="square">
            <a:spAutoFit/>
          </a:bodyPr>
          <a:lstStyle/>
          <a:p>
            <a:pPr algn="l"/>
            <a:r>
              <a:rPr lang="de-CH" altLang="de-DE" sz="3200" dirty="0">
                <a:solidFill>
                  <a:schemeClr val="tx1"/>
                </a:solidFill>
                <a:effectLst/>
                <a:latin typeface="Univers LT Std 47 Cn Lt" pitchFamily="34" charset="0"/>
              </a:rPr>
              <a:t>In Jerusalem lebte damals auch eine Prophetin namens Hanna, eine Tochter </a:t>
            </a:r>
            <a:r>
              <a:rPr lang="de-CH" altLang="de-DE" sz="3200" dirty="0" err="1">
                <a:solidFill>
                  <a:schemeClr val="tx1"/>
                </a:solidFill>
                <a:effectLst/>
                <a:latin typeface="Univers LT Std 47 Cn Lt" pitchFamily="34" charset="0"/>
              </a:rPr>
              <a:t>Penuels</a:t>
            </a:r>
            <a:r>
              <a:rPr lang="de-CH" altLang="de-DE" sz="3200" dirty="0">
                <a:solidFill>
                  <a:schemeClr val="tx1"/>
                </a:solidFill>
                <a:effectLst/>
                <a:latin typeface="Univers LT Std 47 Cn Lt" pitchFamily="34" charset="0"/>
              </a:rPr>
              <a:t> aus dem Stamm Ascher. Sie war schon sehr alt. Nach siebenjähriger Ehe war ihr Mann gestorben.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2729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3933056"/>
            <a:ext cx="4176464" cy="400110"/>
          </a:xfrm>
        </p:spPr>
        <p:txBody>
          <a:bodyPr wrap="square">
            <a:spAutoFit/>
          </a:bodyPr>
          <a:lstStyle/>
          <a:p>
            <a:pPr algn="r"/>
            <a:r>
              <a:rPr lang="de-CH" altLang="de-DE" sz="2000" dirty="0">
                <a:effectLst/>
                <a:latin typeface="Univers LT Std 47 Cn Lt" pitchFamily="34" charset="0"/>
              </a:rPr>
              <a:t>Lukas-Evangelium 2,37-38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796" y="116632"/>
            <a:ext cx="8694712" cy="3046988"/>
          </a:xfrm>
        </p:spPr>
        <p:txBody>
          <a:bodyPr wrap="square">
            <a:spAutoFit/>
          </a:bodyPr>
          <a:lstStyle/>
          <a:p>
            <a:pPr algn="l"/>
            <a:r>
              <a:rPr lang="de-CH" altLang="de-DE" sz="3200" dirty="0">
                <a:solidFill>
                  <a:schemeClr val="tx1"/>
                </a:solidFill>
                <a:effectLst/>
                <a:latin typeface="Univers LT Std 47 Cn Lt" pitchFamily="34" charset="0"/>
              </a:rPr>
              <a:t>Sie war Witwe geblieben und war nun vierundachtzig Jahre alt. Sie verbrachte ihre ganze Zeit im Tempel und diente Gott Tag und Nacht mit Fasten und Beten. Auch sie trat jetzt zu Josef und Maria. Voller Dank lobte sie Gott, und zu allen, die auf die Erlösung Jerusalems warteten, sprach sie über dieses Kind.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82677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77072"/>
            <a:ext cx="4176464" cy="400110"/>
          </a:xfrm>
        </p:spPr>
        <p:txBody>
          <a:bodyPr wrap="square">
            <a:spAutoFit/>
          </a:bodyPr>
          <a:lstStyle/>
          <a:p>
            <a:pPr algn="r"/>
            <a:r>
              <a:rPr lang="de-CH" altLang="de-DE" sz="2000" dirty="0">
                <a:effectLst/>
                <a:latin typeface="Univers LT Std 47 Cn Lt" pitchFamily="34" charset="0"/>
              </a:rPr>
              <a:t>Lukas-Evangelium 2,39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329516" cy="1569660"/>
          </a:xfrm>
        </p:spPr>
        <p:txBody>
          <a:bodyPr wrap="square">
            <a:spAutoFit/>
          </a:bodyPr>
          <a:lstStyle/>
          <a:p>
            <a:pPr algn="l"/>
            <a:r>
              <a:rPr lang="de-CH" altLang="de-DE" sz="3200" dirty="0">
                <a:solidFill>
                  <a:schemeClr val="tx1"/>
                </a:solidFill>
                <a:effectLst/>
                <a:latin typeface="Univers LT Std 47 Cn Lt" pitchFamily="34" charset="0"/>
              </a:rPr>
              <a:t>Als Josef und Maria alles getan hatten, was das Gesetz des Herrn verlangte, kehrten sie nach Galiläa in ihre Heimatstadt </a:t>
            </a:r>
            <a:r>
              <a:rPr lang="de-CH" altLang="de-DE" sz="3200" dirty="0" err="1">
                <a:solidFill>
                  <a:schemeClr val="tx1"/>
                </a:solidFill>
                <a:effectLst/>
                <a:latin typeface="Univers LT Std 47 Cn Lt" pitchFamily="34" charset="0"/>
              </a:rPr>
              <a:t>Nazaret</a:t>
            </a:r>
            <a:r>
              <a:rPr lang="de-CH" altLang="de-DE" sz="3200" dirty="0">
                <a:solidFill>
                  <a:schemeClr val="tx1"/>
                </a:solidFill>
                <a:effectLst/>
                <a:latin typeface="Univers LT Std 47 Cn Lt" pitchFamily="34" charset="0"/>
              </a:rPr>
              <a:t> zurück.</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1634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2,40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329516" cy="1569660"/>
          </a:xfrm>
        </p:spPr>
        <p:txBody>
          <a:bodyPr wrap="square">
            <a:spAutoFit/>
          </a:bodyPr>
          <a:lstStyle/>
          <a:p>
            <a:pPr algn="l"/>
            <a:r>
              <a:rPr lang="de-CH" altLang="de-DE" sz="3200" dirty="0">
                <a:solidFill>
                  <a:schemeClr val="tx1"/>
                </a:solidFill>
                <a:effectLst/>
                <a:latin typeface="Univers LT Std 47 Cn Lt" pitchFamily="34" charset="0"/>
              </a:rPr>
              <a:t>Das Kind wuchs heran und wurde  kräftig. Wachsend in der Weisheit ruhte die Gnade Gottes sichtbar auf ihm.</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6787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48680"/>
            <a:ext cx="8640960" cy="769441"/>
          </a:xfrm>
        </p:spPr>
        <p:txBody>
          <a:bodyPr wrap="square">
            <a:spAutoFit/>
          </a:bodyPr>
          <a:lstStyle/>
          <a:p>
            <a:pPr algn="l"/>
            <a:r>
              <a:rPr lang="de-DE" altLang="de-DE" sz="4400" dirty="0">
                <a:solidFill>
                  <a:schemeClr val="tx1"/>
                </a:solidFill>
                <a:effectLst/>
                <a:latin typeface="Univers LT Std 47 Cn Lt" pitchFamily="34" charset="0"/>
              </a:rPr>
              <a:t>I. Ein besonderes jüdisches Kind</a:t>
            </a:r>
          </a:p>
        </p:txBody>
      </p:sp>
    </p:spTree>
    <p:extLst>
      <p:ext uri="{BB962C8B-B14F-4D97-AF65-F5344CB8AC3E}">
        <p14:creationId xmlns:p14="http://schemas.microsoft.com/office/powerpoint/2010/main" val="337966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1.Mose 17,12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123658"/>
          </a:xfrm>
        </p:spPr>
        <p:txBody>
          <a:bodyPr wrap="square">
            <a:spAutoFit/>
          </a:bodyPr>
          <a:lstStyle/>
          <a:p>
            <a:pPr algn="l"/>
            <a:r>
              <a:rPr lang="de-CH" altLang="de-DE" sz="4400" dirty="0">
                <a:solidFill>
                  <a:schemeClr val="tx1"/>
                </a:solidFill>
                <a:effectLst/>
                <a:latin typeface="Univers LT Std 47 Cn Lt" pitchFamily="34" charset="0"/>
              </a:rPr>
              <a:t>„An jedem männlichen Neugeborenen muss am achten Tag diese Beschneidung vollzogen werden.“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2246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1.Mose 17,11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3477875"/>
          </a:xfrm>
        </p:spPr>
        <p:txBody>
          <a:bodyPr wrap="square">
            <a:spAutoFit/>
          </a:bodyPr>
          <a:lstStyle/>
          <a:p>
            <a:pPr algn="l"/>
            <a:r>
              <a:rPr lang="de-CH" altLang="de-DE" sz="4400" dirty="0">
                <a:solidFill>
                  <a:schemeClr val="tx1"/>
                </a:solidFill>
                <a:effectLst/>
                <a:latin typeface="Univers LT Std 47 Cn Lt" pitchFamily="34" charset="0"/>
              </a:rPr>
              <a:t>„Ihr müsst bei allen die Vorhaut am Geschlechtsteil entfernen. Dies soll das Zeichen dafür sein, dass ich meinen Bund mit euch geschlossen habe.“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12463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1,31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2123658"/>
          </a:xfrm>
        </p:spPr>
        <p:txBody>
          <a:bodyPr wrap="square">
            <a:spAutoFit/>
          </a:bodyPr>
          <a:lstStyle/>
          <a:p>
            <a:pPr algn="l"/>
            <a:r>
              <a:rPr lang="de-CH" altLang="de-DE" sz="4400" dirty="0">
                <a:solidFill>
                  <a:schemeClr val="tx1"/>
                </a:solidFill>
                <a:effectLst/>
                <a:latin typeface="Univers LT Std 47 Cn Lt" pitchFamily="34" charset="0"/>
              </a:rPr>
              <a:t>„Du wirst schwanger werden und einen Sohn zur Welt bringen; dem sollst du den Namen Jesus 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8646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Matthäus-Evangelium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2123658"/>
          </a:xfrm>
        </p:spPr>
        <p:txBody>
          <a:bodyPr wrap="square">
            <a:spAutoFit/>
          </a:bodyPr>
          <a:lstStyle/>
          <a:p>
            <a:pPr algn="l"/>
            <a:r>
              <a:rPr lang="de-CH" altLang="de-DE" sz="4400" dirty="0">
                <a:solidFill>
                  <a:schemeClr val="tx1"/>
                </a:solidFill>
                <a:effectLst/>
                <a:latin typeface="Univers LT Std 47 Cn Lt" pitchFamily="34" charset="0"/>
              </a:rPr>
              <a:t>„Dem sollst du den Namen Jesus geben, denn er wird sein Volk von aller Schuld befreien.“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89878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52169"/>
            <a:ext cx="8856984" cy="2800767"/>
          </a:xfrm>
        </p:spPr>
        <p:txBody>
          <a:bodyPr wrap="square">
            <a:spAutoFit/>
          </a:bodyPr>
          <a:lstStyle/>
          <a:p>
            <a:pPr algn="l"/>
            <a:r>
              <a:rPr lang="de-CH" altLang="de-DE" sz="4400" dirty="0">
                <a:solidFill>
                  <a:schemeClr val="tx1"/>
                </a:solidFill>
                <a:effectLst/>
                <a:latin typeface="Univers LT Std 47 Cn Lt" pitchFamily="34" charset="0"/>
              </a:rPr>
              <a:t>„Als die im Gesetz des Mose festgelegte Zeit der Reinigung vorüber war, brachten Josef und Maria das Kind nach Jerusalem, um es dem Herrn zu weihen.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7399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149080"/>
            <a:ext cx="4176464" cy="400110"/>
          </a:xfrm>
        </p:spPr>
        <p:txBody>
          <a:bodyPr wrap="square">
            <a:spAutoFit/>
          </a:bodyPr>
          <a:lstStyle/>
          <a:p>
            <a:pPr algn="r"/>
            <a:r>
              <a:rPr lang="de-CH" altLang="de-DE" sz="2000" dirty="0">
                <a:effectLst/>
                <a:latin typeface="Univers LT Std 47 Cn Lt" pitchFamily="34" charset="0"/>
              </a:rPr>
              <a:t>Lukas-Evangelium 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796" y="116632"/>
            <a:ext cx="9036496" cy="2062103"/>
          </a:xfrm>
        </p:spPr>
        <p:txBody>
          <a:bodyPr wrap="square">
            <a:spAutoFit/>
          </a:bodyPr>
          <a:lstStyle/>
          <a:p>
            <a:pPr algn="l"/>
            <a:r>
              <a:rPr lang="de-CH" altLang="de-DE" sz="3200" dirty="0">
                <a:solidFill>
                  <a:schemeClr val="tx1"/>
                </a:solidFill>
                <a:effectLst/>
                <a:latin typeface="Univers LT Std 47 Cn Lt" pitchFamily="34" charset="0"/>
              </a:rPr>
              <a:t>Acht Tage nach der Geburt, als die Zeit gekommen war, das Kind zu beschneiden, gab man ihm den Namen Jesus – den Namen, den der Engel genannt hatte, noch bevor Maria das Kind empfing.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8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52169"/>
            <a:ext cx="7992888" cy="2800767"/>
          </a:xfrm>
        </p:spPr>
        <p:txBody>
          <a:bodyPr wrap="square">
            <a:spAutoFit/>
          </a:bodyPr>
          <a:lstStyle/>
          <a:p>
            <a:pPr algn="l"/>
            <a:r>
              <a:rPr lang="de-CH" altLang="de-DE" sz="4400" dirty="0">
                <a:solidFill>
                  <a:schemeClr val="tx1"/>
                </a:solidFill>
                <a:effectLst/>
                <a:latin typeface="Univers LT Std 47 Cn Lt" pitchFamily="34" charset="0"/>
              </a:rPr>
              <a:t>„Maria brachten das Reinigungsopfer dar, für das das Gesetz des Herrn ein Turteltaubenpaar oder zwei junge Tauben vorschrieb.“</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76499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52169"/>
            <a:ext cx="9001000" cy="2800767"/>
          </a:xfrm>
        </p:spPr>
        <p:txBody>
          <a:bodyPr wrap="square">
            <a:spAutoFit/>
          </a:bodyPr>
          <a:lstStyle/>
          <a:p>
            <a:pPr algn="l"/>
            <a:r>
              <a:rPr lang="de-CH" altLang="de-DE" sz="4400" dirty="0">
                <a:solidFill>
                  <a:schemeClr val="tx1"/>
                </a:solidFill>
                <a:effectLst/>
                <a:latin typeface="Univers LT Std 47 Cn Lt" pitchFamily="34" charset="0"/>
              </a:rPr>
              <a:t>„Sie handelten nach dem Gesetz des Herrn, in dem es heisst: ‚Jede männliche Erstgeburt soll als heilig</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für den Herrn gelten.‘“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54562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Galater-Brief 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8544" y="116632"/>
            <a:ext cx="9001000" cy="1446550"/>
          </a:xfrm>
        </p:spPr>
        <p:txBody>
          <a:bodyPr wrap="square">
            <a:spAutoFit/>
          </a:bodyPr>
          <a:lstStyle/>
          <a:p>
            <a:pPr algn="l"/>
            <a:r>
              <a:rPr lang="de-CH" altLang="de-DE" sz="4400" dirty="0">
                <a:solidFill>
                  <a:schemeClr val="tx1"/>
                </a:solidFill>
                <a:effectLst/>
                <a:latin typeface="Univers LT Std 47 Cn Lt" pitchFamily="34" charset="0"/>
              </a:rPr>
              <a:t>„Jesus wurde als Mensch von einer Frau geboren und war dem Gesetz unterstellt.“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44582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332656"/>
            <a:ext cx="7920880"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Das Kind für alle Nationen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721" y="116632"/>
            <a:ext cx="8640960" cy="3477875"/>
          </a:xfrm>
        </p:spPr>
        <p:txBody>
          <a:bodyPr wrap="square">
            <a:spAutoFit/>
          </a:bodyPr>
          <a:lstStyle/>
          <a:p>
            <a:pPr algn="l"/>
            <a:r>
              <a:rPr lang="de-CH" altLang="de-DE" sz="4400" dirty="0">
                <a:solidFill>
                  <a:schemeClr val="tx1"/>
                </a:solidFill>
                <a:effectLst/>
                <a:latin typeface="Univers LT Std 47 Cn Lt" pitchFamily="34" charset="0"/>
              </a:rPr>
              <a:t>„Durch den Heiligen Geist war ihm auch gezeigt worden, dass er nicht sterben werde, bevor er den vom Herrn gesandten Christus, den Messias, gesehen habe.“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8332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2,29-32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4746"/>
            <a:ext cx="7779820" cy="3970318"/>
          </a:xfrm>
        </p:spPr>
        <p:txBody>
          <a:bodyPr wrap="square">
            <a:spAutoFit/>
          </a:bodyPr>
          <a:lstStyle/>
          <a:p>
            <a:pPr algn="l"/>
            <a:r>
              <a:rPr lang="de-CH" altLang="de-DE" sz="3600" dirty="0">
                <a:solidFill>
                  <a:schemeClr val="tx1"/>
                </a:solidFill>
                <a:effectLst/>
                <a:latin typeface="Univers LT Std 47 Cn Lt" pitchFamily="34" charset="0"/>
              </a:rPr>
              <a:t>„Herrscher, nun kann dein Diener in Frieden sterben, denn du hast deine Zusage erfüllt. Mit eigenen Augen habe ich deine Rettung gesehen, die du vor allen Völkern bereitet hast – ein Licht, das die Nationen sehen werden, und dein Volk Israel bringst du zu Ehren.“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06037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4548" y="116632"/>
            <a:ext cx="8640960" cy="2123658"/>
          </a:xfrm>
        </p:spPr>
        <p:txBody>
          <a:bodyPr wrap="square">
            <a:spAutoFit/>
          </a:bodyPr>
          <a:lstStyle/>
          <a:p>
            <a:pPr algn="l"/>
            <a:r>
              <a:rPr lang="de-CH" altLang="de-DE" sz="4400" dirty="0">
                <a:solidFill>
                  <a:schemeClr val="tx1"/>
                </a:solidFill>
                <a:effectLst/>
                <a:latin typeface="Univers LT Std 47 Cn Lt" pitchFamily="34" charset="0"/>
              </a:rPr>
              <a:t>„Josef und Maria waren erstaunt,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als sie Simeon so über ihr Kind</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reden hörten.“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9098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1.Mose 22,18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4548" y="116632"/>
            <a:ext cx="8640960" cy="1446550"/>
          </a:xfrm>
        </p:spPr>
        <p:txBody>
          <a:bodyPr wrap="square">
            <a:spAutoFit/>
          </a:bodyPr>
          <a:lstStyle/>
          <a:p>
            <a:pPr algn="l"/>
            <a:r>
              <a:rPr lang="de-CH" altLang="de-DE" sz="4400" dirty="0">
                <a:solidFill>
                  <a:schemeClr val="tx1"/>
                </a:solidFill>
                <a:effectLst/>
                <a:latin typeface="Univers LT Std 47 Cn Lt" pitchFamily="34" charset="0"/>
              </a:rPr>
              <a:t>„Durch deinen Nachkommen sollen alle Völker auf Erden gesegnet werden.“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93878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Galater-Brief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4548" y="50135"/>
            <a:ext cx="7995844" cy="4154984"/>
          </a:xfrm>
        </p:spPr>
        <p:txBody>
          <a:bodyPr wrap="square">
            <a:spAutoFit/>
          </a:bodyPr>
          <a:lstStyle/>
          <a:p>
            <a:pPr algn="l"/>
            <a:r>
              <a:rPr lang="de-CH" altLang="de-DE" sz="4400" dirty="0">
                <a:solidFill>
                  <a:schemeClr val="tx1"/>
                </a:solidFill>
                <a:effectLst/>
                <a:latin typeface="Univers LT Std 47 Cn Lt" pitchFamily="34" charset="0"/>
              </a:rPr>
              <a:t>„Nun ist die Verheissung Abraham zugesagt und seinem Nachkommen. Es heisst nicht: und den Nachkommen, als gälte es vielen, sondern es gilt einem: ‚und deinem Nachkommen‘, welcher ist Christus.“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96565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Offenbarung 19,16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7134" y="44624"/>
            <a:ext cx="9003820" cy="1446550"/>
          </a:xfrm>
        </p:spPr>
        <p:txBody>
          <a:bodyPr wrap="square">
            <a:spAutoFit/>
          </a:bodyPr>
          <a:lstStyle/>
          <a:p>
            <a:pPr algn="l"/>
            <a:r>
              <a:rPr lang="de-CH" altLang="de-DE" sz="4400" dirty="0">
                <a:solidFill>
                  <a:schemeClr val="tx1"/>
                </a:solidFill>
                <a:effectLst/>
                <a:latin typeface="Univers LT Std 47 Cn Lt" pitchFamily="34" charset="0"/>
              </a:rPr>
              <a:t>„König über alle Könige und</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Herr über alle Herren.“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71473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2,22-23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2391" y="116632"/>
            <a:ext cx="9036496" cy="2554545"/>
          </a:xfrm>
        </p:spPr>
        <p:txBody>
          <a:bodyPr wrap="square">
            <a:spAutoFit/>
          </a:bodyPr>
          <a:lstStyle/>
          <a:p>
            <a:pPr algn="l"/>
            <a:r>
              <a:rPr lang="de-CH" altLang="de-DE" sz="3200" dirty="0">
                <a:solidFill>
                  <a:schemeClr val="tx1"/>
                </a:solidFill>
                <a:effectLst/>
                <a:latin typeface="Univers LT Std 47 Cn Lt" pitchFamily="34" charset="0"/>
              </a:rPr>
              <a:t>Als dann die im Gesetz des Mose festgelegte Zeit der Reinigung vorüber war, brachten Josef und Maria das Kind nach Jerusalem, um es dem Herrn zu weihen und so nach dem Gesetz des Herrn zu handeln, in dem es heisst: „Jede männliche Erstgeburt soll als heilig für den Herrn gelten.“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5289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2,34-35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4746"/>
            <a:ext cx="7779820" cy="3970318"/>
          </a:xfrm>
        </p:spPr>
        <p:txBody>
          <a:bodyPr wrap="square">
            <a:spAutoFit/>
          </a:bodyPr>
          <a:lstStyle/>
          <a:p>
            <a:pPr algn="l"/>
            <a:r>
              <a:rPr lang="de-CH" altLang="de-DE" sz="3600" dirty="0">
                <a:solidFill>
                  <a:schemeClr val="tx1"/>
                </a:solidFill>
                <a:effectLst/>
                <a:latin typeface="Univers LT Std 47 Cn Lt" pitchFamily="34" charset="0"/>
              </a:rPr>
              <a:t>„Dein Kind ist dazu bestimmt, dass viele in Israel an ihm zu Fall kommen und viele durch ihn aufgerichtet werden. Er wird ein Zeichen sein, dem widersprochen wird. Auch dir wird ein Schwert durch die Seele dringen. Aber dadurch wird bei vielen sichtbar werden, was für Gedanken in ihren Herzen sind.“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2553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Markus-Evangelium 3,21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9256" y="188640"/>
            <a:ext cx="8640960" cy="2800767"/>
          </a:xfrm>
        </p:spPr>
        <p:txBody>
          <a:bodyPr wrap="square">
            <a:spAutoFit/>
          </a:bodyPr>
          <a:lstStyle/>
          <a:p>
            <a:pPr algn="l"/>
            <a:r>
              <a:rPr lang="de-CH" altLang="de-DE" sz="4400" dirty="0">
                <a:solidFill>
                  <a:schemeClr val="tx1"/>
                </a:solidFill>
                <a:effectLst/>
                <a:latin typeface="Univers LT Std 47 Cn Lt" pitchFamily="34" charset="0"/>
              </a:rPr>
              <a:t>„Seine Angehörigen machten sich auf, um ihn mit Gewalt zurückzuholen.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Sie waren überzeugt, dass er den Verstand verloren hatte.“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24289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Apostelgeschichte 4,11-12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8784976" cy="3416320"/>
          </a:xfrm>
        </p:spPr>
        <p:txBody>
          <a:bodyPr wrap="square">
            <a:spAutoFit/>
          </a:bodyPr>
          <a:lstStyle/>
          <a:p>
            <a:pPr algn="l"/>
            <a:r>
              <a:rPr lang="de-CH" altLang="de-DE" sz="3600" dirty="0">
                <a:solidFill>
                  <a:schemeClr val="tx1"/>
                </a:solidFill>
                <a:effectLst/>
                <a:latin typeface="Univers LT Std 47 Cn Lt" pitchFamily="34" charset="0"/>
              </a:rPr>
              <a:t>„Jesus Christus ist der Stein, den ihr, die Bauleute, voller Verachtung beiseite geschoben habt und der zum Eckstein geworden ist. Bei niemand anderem ist Rettung zu finden; unter dem ganzen Himmel ist uns Menschen kein anderer Name gegeben, durch den wir gerettet werden können.“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7341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09573"/>
            <a:ext cx="8856984" cy="815608"/>
          </a:xfrm>
        </p:spPr>
        <p:txBody>
          <a:bodyPr wrap="square">
            <a:spAutoFit/>
          </a:bodyPr>
          <a:lstStyle/>
          <a:p>
            <a:pPr algn="l"/>
            <a:r>
              <a:rPr lang="de-DE" altLang="de-DE" sz="4700" dirty="0">
                <a:solidFill>
                  <a:schemeClr val="tx1"/>
                </a:solidFill>
                <a:effectLst/>
                <a:latin typeface="Univers LT Std 47 Cn Lt" pitchFamily="34" charset="0"/>
              </a:rPr>
              <a:t>III. </a:t>
            </a:r>
            <a:r>
              <a:rPr lang="de-CH" altLang="de-DE" sz="4700" dirty="0">
                <a:solidFill>
                  <a:schemeClr val="tx1"/>
                </a:solidFill>
                <a:effectLst/>
                <a:latin typeface="Univers LT Std 47 Cn Lt" pitchFamily="34" charset="0"/>
              </a:rPr>
              <a:t>Ja – dieses Kind ist der Christus!</a:t>
            </a:r>
            <a:endParaRPr lang="de-DE" altLang="de-DE" sz="47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95506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4548" y="116632"/>
            <a:ext cx="8640960" cy="2123658"/>
          </a:xfrm>
        </p:spPr>
        <p:txBody>
          <a:bodyPr wrap="square">
            <a:spAutoFit/>
          </a:bodyPr>
          <a:lstStyle/>
          <a:p>
            <a:pPr algn="l"/>
            <a:r>
              <a:rPr lang="de-CH" altLang="de-DE" sz="4400" dirty="0">
                <a:solidFill>
                  <a:schemeClr val="tx1"/>
                </a:solidFill>
                <a:effectLst/>
                <a:latin typeface="Univers LT Std 47 Cn Lt" pitchFamily="34" charset="0"/>
              </a:rPr>
              <a:t>„Voller Dank lobte sie Gott, und zu allen, die auf die Erlösung Jerusalems warteten, sprach sie über dieses Kind.“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58496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2.Korinther-Brief 13,1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4548" y="116632"/>
            <a:ext cx="8640960" cy="2123658"/>
          </a:xfrm>
        </p:spPr>
        <p:txBody>
          <a:bodyPr wrap="square">
            <a:spAutoFit/>
          </a:bodyPr>
          <a:lstStyle/>
          <a:p>
            <a:pPr algn="l"/>
            <a:r>
              <a:rPr lang="de-CH" altLang="de-DE" sz="4400">
                <a:solidFill>
                  <a:schemeClr val="tx1"/>
                </a:solidFill>
                <a:effectLst/>
                <a:latin typeface="Univers LT Std 47 Cn Lt" pitchFamily="34" charset="0"/>
              </a:rPr>
              <a:t>„Jede Sache soll aufgrund der Aussagen von zwei oder drei Zeugen entschieden werden.“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51154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2,40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2169"/>
            <a:ext cx="8211868" cy="2800767"/>
          </a:xfrm>
        </p:spPr>
        <p:txBody>
          <a:bodyPr wrap="square">
            <a:spAutoFit/>
          </a:bodyPr>
          <a:lstStyle/>
          <a:p>
            <a:pPr algn="l"/>
            <a:r>
              <a:rPr lang="de-CH" altLang="de-DE" sz="4400" dirty="0">
                <a:solidFill>
                  <a:schemeClr val="tx1"/>
                </a:solidFill>
                <a:effectLst/>
                <a:latin typeface="Univers LT Std 47 Cn Lt" pitchFamily="34" charset="0"/>
              </a:rPr>
              <a:t>„Das Kind wuchs heran und wurde  kräftig. Wachsend in der Weisheit ruhte die Gnade Gottes sichtbar auf ihm.“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196900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Römer-Brief 10,4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2800767"/>
          </a:xfrm>
        </p:spPr>
        <p:txBody>
          <a:bodyPr wrap="square">
            <a:spAutoFit/>
          </a:bodyPr>
          <a:lstStyle/>
          <a:p>
            <a:pPr algn="l"/>
            <a:r>
              <a:rPr lang="de-CH" altLang="de-DE" sz="4400" dirty="0">
                <a:solidFill>
                  <a:schemeClr val="tx1"/>
                </a:solidFill>
                <a:effectLst/>
                <a:latin typeface="Univers LT Std 47 Cn Lt" pitchFamily="34" charset="0"/>
              </a:rPr>
              <a:t>„Mit Christus ist das Ziel erreicht, um das es im Gesetz geht: Jeder, der an Jesus glaubt, wird für gerecht erklärt.“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394269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1.Johannes-Brief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3477875"/>
          </a:xfrm>
        </p:spPr>
        <p:txBody>
          <a:bodyPr wrap="square">
            <a:spAutoFit/>
          </a:bodyPr>
          <a:lstStyle/>
          <a:p>
            <a:pPr algn="l"/>
            <a:r>
              <a:rPr lang="de-CH" altLang="de-DE" sz="4400" dirty="0">
                <a:solidFill>
                  <a:schemeClr val="tx1"/>
                </a:solidFill>
                <a:effectLst/>
                <a:latin typeface="Univers LT Std 47 Cn Lt" pitchFamily="34" charset="0"/>
              </a:rPr>
              <a:t>„Wenn wir unsere Sünden bekennen, erweist Gott sich als treu und gerecht: Er vergibt uns unsere Sünden und reinigt uns von allem Unrecht,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das wir begangen haben.“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9634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796" y="188640"/>
            <a:ext cx="9036496" cy="1569660"/>
          </a:xfrm>
        </p:spPr>
        <p:txBody>
          <a:bodyPr wrap="square">
            <a:spAutoFit/>
          </a:bodyPr>
          <a:lstStyle/>
          <a:p>
            <a:pPr algn="l"/>
            <a:r>
              <a:rPr lang="de-CH" altLang="de-DE" sz="3200" dirty="0">
                <a:solidFill>
                  <a:schemeClr val="tx1"/>
                </a:solidFill>
                <a:effectLst/>
                <a:latin typeface="Univers LT Std 47 Cn Lt" pitchFamily="34" charset="0"/>
              </a:rPr>
              <a:t>Ausserdem brachten sie das Reinigungsopfer dar, für das das Gesetz des Herrn ein Turteltaubenpaar oder zwei junge Tauben vorschrieb.</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75131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Johannes-Evangelium 8,12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8852"/>
            <a:ext cx="7344816" cy="2800767"/>
          </a:xfrm>
        </p:spPr>
        <p:txBody>
          <a:bodyPr wrap="square">
            <a:spAutoFit/>
          </a:bodyPr>
          <a:lstStyle/>
          <a:p>
            <a:pPr algn="l"/>
            <a:r>
              <a:rPr lang="de-CH" altLang="de-DE" sz="4400" dirty="0">
                <a:solidFill>
                  <a:schemeClr val="tx1"/>
                </a:solidFill>
                <a:effectLst/>
                <a:latin typeface="Univers LT Std 47 Cn Lt" pitchFamily="34" charset="0"/>
              </a:rPr>
              <a:t>„Ich bin das Licht der Welt, wer mir nachfolgt, wird nicht mehr in der Finsternis umherirren, sondern wird das Licht des Lebens haben.“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4848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3933056"/>
            <a:ext cx="4176464" cy="400110"/>
          </a:xfrm>
        </p:spPr>
        <p:txBody>
          <a:bodyPr wrap="square">
            <a:spAutoFit/>
          </a:bodyPr>
          <a:lstStyle/>
          <a:p>
            <a:pPr algn="r"/>
            <a:r>
              <a:rPr lang="de-CH" altLang="de-DE" sz="2000" dirty="0">
                <a:effectLst/>
                <a:latin typeface="Univers LT Std 47 Cn Lt" pitchFamily="34" charset="0"/>
              </a:rPr>
              <a:t>Lukas-Evangelium 2,25-26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796" y="116632"/>
            <a:ext cx="9036496" cy="3046988"/>
          </a:xfrm>
        </p:spPr>
        <p:txBody>
          <a:bodyPr wrap="square">
            <a:spAutoFit/>
          </a:bodyPr>
          <a:lstStyle/>
          <a:p>
            <a:pPr algn="l"/>
            <a:r>
              <a:rPr lang="de-CH" altLang="de-DE" sz="3200" dirty="0">
                <a:solidFill>
                  <a:schemeClr val="tx1"/>
                </a:solidFill>
                <a:effectLst/>
                <a:latin typeface="Univers LT Std 47 Cn Lt" pitchFamily="34" charset="0"/>
              </a:rPr>
              <a:t>Damals lebte in Jerusalem ein Mann namens Simeon; er war gerecht, richtete sich nach Gottes Willen und wartete auf die Hilfe und den Tröster für Israel. Der Heilige Geist ruhte auf ihm, und durch den Heiligen Geist war ihm auch gezeigt worden, dass er nicht sterben werde, bevor er den vom Herrn gesandten Christus, den Messias, gesehen habe.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50258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3933056"/>
            <a:ext cx="4176464" cy="400110"/>
          </a:xfrm>
        </p:spPr>
        <p:txBody>
          <a:bodyPr wrap="square">
            <a:spAutoFit/>
          </a:bodyPr>
          <a:lstStyle/>
          <a:p>
            <a:pPr algn="r"/>
            <a:r>
              <a:rPr lang="de-CH" altLang="de-DE" sz="2000" dirty="0">
                <a:effectLst/>
                <a:latin typeface="Univers LT Std 47 Cn Lt" pitchFamily="34" charset="0"/>
              </a:rPr>
              <a:t>Lukas-Evangelium 2,27-28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253" y="116632"/>
            <a:ext cx="8694712" cy="2554545"/>
          </a:xfrm>
        </p:spPr>
        <p:txBody>
          <a:bodyPr wrap="square">
            <a:spAutoFit/>
          </a:bodyPr>
          <a:lstStyle/>
          <a:p>
            <a:pPr algn="l"/>
            <a:r>
              <a:rPr lang="de-CH" altLang="de-DE" sz="3200" dirty="0">
                <a:solidFill>
                  <a:schemeClr val="tx1"/>
                </a:solidFill>
                <a:effectLst/>
                <a:latin typeface="Univers LT Std 47 Cn Lt" pitchFamily="34" charset="0"/>
              </a:rPr>
              <a:t>Vom Geist geleitet, war er an jenem Tag in den Tempel gekommen. Als die Eltern das Kind Jesu hereinbrachten, um mit ihm zu tun, was nach dem Gesetz üblich war, nahm Simeon das Kind in seine Arme, pries Gott und sagte: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2078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3861048"/>
            <a:ext cx="4176464" cy="400110"/>
          </a:xfrm>
        </p:spPr>
        <p:txBody>
          <a:bodyPr wrap="square">
            <a:spAutoFit/>
          </a:bodyPr>
          <a:lstStyle/>
          <a:p>
            <a:pPr algn="r"/>
            <a:r>
              <a:rPr lang="de-CH" altLang="de-DE" sz="2000" dirty="0">
                <a:effectLst/>
                <a:latin typeface="Univers LT Std 47 Cn Lt" pitchFamily="34" charset="0"/>
              </a:rPr>
              <a:t>Lukas-Evangelium 2,29-32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796" y="116632"/>
            <a:ext cx="9036496" cy="2554545"/>
          </a:xfrm>
        </p:spPr>
        <p:txBody>
          <a:bodyPr wrap="square">
            <a:spAutoFit/>
          </a:bodyPr>
          <a:lstStyle/>
          <a:p>
            <a:pPr algn="l"/>
            <a:r>
              <a:rPr lang="de-CH" altLang="de-DE" sz="3200" dirty="0">
                <a:solidFill>
                  <a:schemeClr val="tx1"/>
                </a:solidFill>
                <a:effectLst/>
                <a:latin typeface="Univers LT Std 47 Cn Lt" pitchFamily="34" charset="0"/>
              </a:rPr>
              <a:t>„Herrscher, nun kann dein Diener in Frieden sterben, denn du hast deine Zusage erfüllt. Mit eigenen Augen habe </a:t>
            </a:r>
            <a:r>
              <a:rPr lang="de-CH" altLang="de-DE" sz="3200">
                <a:solidFill>
                  <a:schemeClr val="tx1"/>
                </a:solidFill>
                <a:effectLst/>
                <a:latin typeface="Univers LT Std 47 Cn Lt" pitchFamily="34" charset="0"/>
              </a:rPr>
              <a:t>ich deine </a:t>
            </a:r>
            <a:r>
              <a:rPr lang="de-CH" altLang="de-DE" sz="3200" dirty="0">
                <a:solidFill>
                  <a:schemeClr val="tx1"/>
                </a:solidFill>
                <a:effectLst/>
                <a:latin typeface="Univers LT Std 47 Cn Lt" pitchFamily="34" charset="0"/>
              </a:rPr>
              <a:t>Rettung gesehen, die du vor allen Völkern bereitet hast – ein Licht, das die Nationen sehen werden, und dein Volk Israel bringst du zu Ehren.“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9296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05064"/>
            <a:ext cx="4176464" cy="400110"/>
          </a:xfrm>
        </p:spPr>
        <p:txBody>
          <a:bodyPr wrap="square">
            <a:spAutoFit/>
          </a:bodyPr>
          <a:lstStyle/>
          <a:p>
            <a:pPr algn="r"/>
            <a:r>
              <a:rPr lang="de-CH" altLang="de-DE" sz="2000" dirty="0">
                <a:effectLst/>
                <a:latin typeface="Univers LT Std 47 Cn Lt" pitchFamily="34" charset="0"/>
              </a:rPr>
              <a:t>Lukas-Evangelium 2,33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393412" cy="1569660"/>
          </a:xfrm>
        </p:spPr>
        <p:txBody>
          <a:bodyPr wrap="square">
            <a:spAutoFit/>
          </a:bodyPr>
          <a:lstStyle/>
          <a:p>
            <a:pPr algn="l"/>
            <a:r>
              <a:rPr lang="de-CH" altLang="de-DE" sz="3200" dirty="0">
                <a:solidFill>
                  <a:schemeClr val="tx1"/>
                </a:solidFill>
                <a:effectLst/>
                <a:latin typeface="Univers LT Std 47 Cn Lt" pitchFamily="34" charset="0"/>
              </a:rPr>
              <a:t>Jesu Vater und Mutter waren erstaunt, als sie Simeon so über ihr Kind reden hörten.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2786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9044" y="4077072"/>
            <a:ext cx="4176464" cy="400110"/>
          </a:xfrm>
        </p:spPr>
        <p:txBody>
          <a:bodyPr wrap="square">
            <a:spAutoFit/>
          </a:bodyPr>
          <a:lstStyle/>
          <a:p>
            <a:pPr algn="r"/>
            <a:r>
              <a:rPr lang="de-CH" altLang="de-DE" sz="2000" dirty="0">
                <a:effectLst/>
                <a:latin typeface="Univers LT Std 47 Cn Lt" pitchFamily="34" charset="0"/>
              </a:rPr>
              <a:t>Lukas-Evangelium 2,34-35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2441" y="116632"/>
            <a:ext cx="9036496" cy="3539430"/>
          </a:xfrm>
        </p:spPr>
        <p:txBody>
          <a:bodyPr wrap="square">
            <a:spAutoFit/>
          </a:bodyPr>
          <a:lstStyle/>
          <a:p>
            <a:pPr algn="l"/>
            <a:r>
              <a:rPr lang="de-CH" altLang="de-DE" sz="3200" dirty="0">
                <a:solidFill>
                  <a:schemeClr val="tx1"/>
                </a:solidFill>
                <a:effectLst/>
                <a:latin typeface="Univers LT Std 47 Cn Lt" pitchFamily="34" charset="0"/>
              </a:rPr>
              <a:t>Simeon segnete sie und sagte zu Maria, der Mutter Jesu: „Er ist dazu bestimmt, dass viele in Israel an ihm zu Fall kommen und viele durch ihn aufgerichtet werden. Er wird ein Zeichen sein, dem widersprochen wird. Auch dir wird ein Schwert durch die Seele dringen. Aber dadurch wird bei vielen sichtbar werden, was für Gedanken in ihren Herzen sind.“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7237986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1241</Words>
  <Application>Microsoft Office PowerPoint</Application>
  <PresentationFormat>Bildschirmpräsentation (4:3)</PresentationFormat>
  <Paragraphs>117</Paragraphs>
  <Slides>40</Slides>
  <Notes>40</Notes>
  <HiddenSlides>0</HiddenSlides>
  <MMClips>0</MMClips>
  <ScaleCrop>false</ScaleCrop>
  <HeadingPairs>
    <vt:vector size="4" baseType="variant">
      <vt:variant>
        <vt:lpstr>Design</vt:lpstr>
      </vt:variant>
      <vt:variant>
        <vt:i4>1</vt:i4>
      </vt:variant>
      <vt:variant>
        <vt:lpstr>Folientitel</vt:lpstr>
      </vt:variant>
      <vt:variant>
        <vt:i4>40</vt:i4>
      </vt:variant>
    </vt:vector>
  </HeadingPairs>
  <TitlesOfParts>
    <vt:vector size="41" baseType="lpstr">
      <vt:lpstr>Designvorlage 'Berggipfel'</vt:lpstr>
      <vt:lpstr>Jesus besucht zum ersten Mal den Tempel</vt:lpstr>
      <vt:lpstr>Acht Tage nach der Geburt, als die Zeit gekommen war, das Kind zu beschneiden, gab man ihm den Namen Jesus – den Namen, den der Engel genannt hatte, noch bevor Maria das Kind empfing.</vt:lpstr>
      <vt:lpstr>Als dann die im Gesetz des Mose festgelegte Zeit der Reinigung vorüber war, brachten Josef und Maria das Kind nach Jerusalem, um es dem Herrn zu weihen und so nach dem Gesetz des Herrn zu handeln, in dem es heisst: „Jede männliche Erstgeburt soll als heilig für den Herrn gelten.“</vt:lpstr>
      <vt:lpstr>Ausserdem brachten sie das Reinigungsopfer dar, für das das Gesetz des Herrn ein Turteltaubenpaar oder zwei junge Tauben vorschrieb.</vt:lpstr>
      <vt:lpstr>Damals lebte in Jerusalem ein Mann namens Simeon; er war gerecht, richtete sich nach Gottes Willen und wartete auf die Hilfe und den Tröster für Israel. Der Heilige Geist ruhte auf ihm, und durch den Heiligen Geist war ihm auch gezeigt worden, dass er nicht sterben werde, bevor er den vom Herrn gesandten Christus, den Messias, gesehen habe.</vt:lpstr>
      <vt:lpstr>Vom Geist geleitet, war er an jenem Tag in den Tempel gekommen. Als die Eltern das Kind Jesu hereinbrachten, um mit ihm zu tun, was nach dem Gesetz üblich war, nahm Simeon das Kind in seine Arme, pries Gott und sagte:</vt:lpstr>
      <vt:lpstr>„Herrscher, nun kann dein Diener in Frieden sterben, denn du hast deine Zusage erfüllt. Mit eigenen Augen habe ich deine Rettung gesehen, die du vor allen Völkern bereitet hast – ein Licht, das die Nationen sehen werden, und dein Volk Israel bringst du zu Ehren.“</vt:lpstr>
      <vt:lpstr>Jesu Vater und Mutter waren erstaunt, als sie Simeon so über ihr Kind reden hörten.</vt:lpstr>
      <vt:lpstr>Simeon segnete sie und sagte zu Maria, der Mutter Jesu: „Er ist dazu bestimmt, dass viele in Israel an ihm zu Fall kommen und viele durch ihn aufgerichtet werden. Er wird ein Zeichen sein, dem widersprochen wird. Auch dir wird ein Schwert durch die Seele dringen. Aber dadurch wird bei vielen sichtbar werden, was für Gedanken in ihren Herzen sind.“</vt:lpstr>
      <vt:lpstr>In Jerusalem lebte damals auch eine Prophetin namens Hanna, eine Tochter Penuels aus dem Stamm Ascher. Sie war schon sehr alt. Nach siebenjähriger Ehe war ihr Mann gestorben.</vt:lpstr>
      <vt:lpstr>Sie war Witwe geblieben und war nun vierundachtzig Jahre alt. Sie verbrachte ihre ganze Zeit im Tempel und diente Gott Tag und Nacht mit Fasten und Beten. Auch sie trat jetzt zu Josef und Maria. Voller Dank lobte sie Gott, und zu allen, die auf die Erlösung Jerusalems warteten, sprach sie über dieses Kind.</vt:lpstr>
      <vt:lpstr>Als Josef und Maria alles getan hatten, was das Gesetz des Herrn verlangte, kehrten sie nach Galiläa in ihre Heimatstadt Nazaret zurück.</vt:lpstr>
      <vt:lpstr>Das Kind wuchs heran und wurde  kräftig. Wachsend in der Weisheit ruhte die Gnade Gottes sichtbar auf ihm.</vt:lpstr>
      <vt:lpstr>I. Ein besonderes jüdisches Kind</vt:lpstr>
      <vt:lpstr>„An jedem männlichen Neugeborenen muss am achten Tag diese Beschneidung vollzogen werden.“</vt:lpstr>
      <vt:lpstr>„Ihr müsst bei allen die Vorhaut am Geschlechtsteil entfernen. Dies soll das Zeichen dafür sein, dass ich meinen Bund mit euch geschlossen habe.“</vt:lpstr>
      <vt:lpstr>„Du wirst schwanger werden und einen Sohn zur Welt bringen; dem sollst du den Namen Jesus geben.“</vt:lpstr>
      <vt:lpstr>„Dem sollst du den Namen Jesus geben, denn er wird sein Volk von aller Schuld befreien.“</vt:lpstr>
      <vt:lpstr>„Als die im Gesetz des Mose festgelegte Zeit der Reinigung vorüber war, brachten Josef und Maria das Kind nach Jerusalem, um es dem Herrn zu weihen.</vt:lpstr>
      <vt:lpstr>„Maria brachten das Reinigungsopfer dar, für das das Gesetz des Herrn ein Turteltaubenpaar oder zwei junge Tauben vorschrieb.“</vt:lpstr>
      <vt:lpstr>„Sie handelten nach dem Gesetz des Herrn, in dem es heisst: ‚Jede männliche Erstgeburt soll als heilig für den Herrn gelten.‘“</vt:lpstr>
      <vt:lpstr>„Jesus wurde als Mensch von einer Frau geboren und war dem Gesetz unterstellt.“</vt:lpstr>
      <vt:lpstr>II. Das Kind für alle Nationen</vt:lpstr>
      <vt:lpstr>„Durch den Heiligen Geist war ihm auch gezeigt worden, dass er nicht sterben werde, bevor er den vom Herrn gesandten Christus, den Messias, gesehen habe.“</vt:lpstr>
      <vt:lpstr>„Herrscher, nun kann dein Diener in Frieden sterben, denn du hast deine Zusage erfüllt. Mit eigenen Augen habe ich deine Rettung gesehen, die du vor allen Völkern bereitet hast – ein Licht, das die Nationen sehen werden, und dein Volk Israel bringst du zu Ehren.“</vt:lpstr>
      <vt:lpstr>„Josef und Maria waren erstaunt, als sie Simeon so über ihr Kind reden hörten.“</vt:lpstr>
      <vt:lpstr>„Durch deinen Nachkommen sollen alle Völker auf Erden gesegnet werden.“</vt:lpstr>
      <vt:lpstr>„Nun ist die Verheissung Abraham zugesagt und seinem Nachkommen. Es heisst nicht: und den Nachkommen, als gälte es vielen, sondern es gilt einem: ‚und deinem Nachkommen‘, welcher ist Christus.“</vt:lpstr>
      <vt:lpstr>„König über alle Könige und Herr über alle Herren.“</vt:lpstr>
      <vt:lpstr>„Dein Kind ist dazu bestimmt, dass viele in Israel an ihm zu Fall kommen und viele durch ihn aufgerichtet werden. Er wird ein Zeichen sein, dem widersprochen wird. Auch dir wird ein Schwert durch die Seele dringen. Aber dadurch wird bei vielen sichtbar werden, was für Gedanken in ihren Herzen sind.“</vt:lpstr>
      <vt:lpstr>„Seine Angehörigen machten sich auf, um ihn mit Gewalt zurückzuholen. Sie waren überzeugt, dass er den Verstand verloren hatte.“</vt:lpstr>
      <vt:lpstr>„Jesus Christus ist der Stein, den ihr, die Bauleute, voller Verachtung beiseite geschoben habt und der zum Eckstein geworden ist. Bei niemand anderem ist Rettung zu finden; unter dem ganzen Himmel ist uns Menschen kein anderer Name gegeben, durch den wir gerettet werden können.“</vt:lpstr>
      <vt:lpstr>III. Ja – dieses Kind ist der Christus!</vt:lpstr>
      <vt:lpstr>„Voller Dank lobte sie Gott, und zu allen, die auf die Erlösung Jerusalems warteten, sprach sie über dieses Kind.“</vt:lpstr>
      <vt:lpstr>„Jede Sache soll aufgrund der Aussagen von zwei oder drei Zeugen entschieden werden.“</vt:lpstr>
      <vt:lpstr>Schlussgedanke</vt:lpstr>
      <vt:lpstr>„Das Kind wuchs heran und wurde  kräftig. Wachsend in der Weisheit ruhte die Gnade Gottes sichtbar auf ihm.“</vt:lpstr>
      <vt:lpstr>„Mit Christus ist das Ziel erreicht, um das es im Gesetz geht: Jeder, der an Jesus glaubt, wird für gerecht erklärt.“</vt:lpstr>
      <vt:lpstr>„Wenn wir unsere Sünden bekennen, erweist Gott sich als treu und gerecht: Er vergibt uns unsere Sünden und reinigt uns von allem Unrecht, das wir begangen haben.“</vt:lpstr>
      <vt:lpstr>„Ich bin das Licht der Welt, wer mir nachfolgt, wird nicht mehr in der Finsternis umherirren, sondern wird das Licht des Lebens haben.“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Jugendjahre von Jesus - Teil 1/9 - Jesus besucht zum ersten Mal den Tempel - Folien</dc:title>
  <dc:creator>Jürg Birnstiel</dc:creator>
  <cp:lastModifiedBy>Me</cp:lastModifiedBy>
  <cp:revision>762</cp:revision>
  <dcterms:created xsi:type="dcterms:W3CDTF">2013-11-12T15:20:47Z</dcterms:created>
  <dcterms:modified xsi:type="dcterms:W3CDTF">2018-05-10T21:06:23Z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