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735" r:id="rId2"/>
    <p:sldId id="1027" r:id="rId3"/>
    <p:sldId id="1029" r:id="rId4"/>
    <p:sldId id="1030" r:id="rId5"/>
    <p:sldId id="1031" r:id="rId6"/>
    <p:sldId id="1032" r:id="rId7"/>
    <p:sldId id="1033" r:id="rId8"/>
    <p:sldId id="1034" r:id="rId9"/>
    <p:sldId id="1036" r:id="rId10"/>
    <p:sldId id="1035" r:id="rId11"/>
    <p:sldId id="896" r:id="rId12"/>
    <p:sldId id="1037" r:id="rId13"/>
    <p:sldId id="1038" r:id="rId14"/>
    <p:sldId id="1039" r:id="rId15"/>
    <p:sldId id="1040" r:id="rId16"/>
    <p:sldId id="1041" r:id="rId17"/>
    <p:sldId id="1042" r:id="rId18"/>
    <p:sldId id="962" r:id="rId19"/>
    <p:sldId id="1043" r:id="rId20"/>
    <p:sldId id="1044" r:id="rId21"/>
    <p:sldId id="1045" r:id="rId22"/>
    <p:sldId id="1046" r:id="rId23"/>
    <p:sldId id="1047" r:id="rId24"/>
    <p:sldId id="1048" r:id="rId25"/>
    <p:sldId id="1049" r:id="rId26"/>
    <p:sldId id="1028" r:id="rId27"/>
    <p:sldId id="1050" r:id="rId28"/>
    <p:sldId id="1051" r:id="rId29"/>
    <p:sldId id="1052" r:id="rId30"/>
    <p:sldId id="1053" r:id="rId31"/>
    <p:sldId id="1054" r:id="rId32"/>
    <p:sldId id="1055" r:id="rId33"/>
    <p:sldId id="1056" r:id="rId34"/>
    <p:sldId id="1057" r:id="rId35"/>
    <p:sldId id="259" r:id="rId36"/>
    <p:sldId id="1058" r:id="rId37"/>
    <p:sldId id="1059" r:id="rId38"/>
    <p:sldId id="1060" r:id="rId39"/>
    <p:sldId id="1061" r:id="rId4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6120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1221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8935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0821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13628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8909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9161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454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9083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0712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9808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8039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9119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11063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9587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359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3192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6648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1772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25780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1953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25808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00683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54310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29225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49207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53791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4545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6565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7471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0580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869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430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447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20845" y="620688"/>
            <a:ext cx="8858067" cy="769441"/>
          </a:xfrm>
        </p:spPr>
        <p:txBody>
          <a:bodyPr wrap="square">
            <a:spAutoFit/>
          </a:bodyPr>
          <a:lstStyle/>
          <a:p>
            <a:pPr algn="l"/>
            <a:r>
              <a:rPr lang="de-CH" altLang="de-DE" sz="4400" dirty="0">
                <a:solidFill>
                  <a:schemeClr val="tx1"/>
                </a:solidFill>
                <a:effectLst/>
                <a:latin typeface="Univers LT Std 47 Cn Lt" pitchFamily="34" charset="0"/>
              </a:rPr>
              <a:t>Jesus widersteht einem massiven Angriff</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691450" y="5661248"/>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Die Jugendjahre von Jesus </a:t>
            </a:r>
            <a:r>
              <a:rPr lang="de-DE" altLang="de-DE" sz="2800" dirty="0">
                <a:effectLst/>
                <a:latin typeface="Univers LT Std 47 Cn Lt" pitchFamily="34" charset="0"/>
              </a:rPr>
              <a:t>(7/9)</a:t>
            </a:r>
          </a:p>
        </p:txBody>
      </p:sp>
      <p:sp>
        <p:nvSpPr>
          <p:cNvPr id="4" name="Rectangle 3"/>
          <p:cNvSpPr txBox="1">
            <a:spLocks noChangeArrowheads="1"/>
          </p:cNvSpPr>
          <p:nvPr/>
        </p:nvSpPr>
        <p:spPr bwMode="auto">
          <a:xfrm>
            <a:off x="3766341" y="3573016"/>
            <a:ext cx="52710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4,1-11</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Matthäus-Evangelium 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4737" y="188640"/>
            <a:ext cx="8856984" cy="2308324"/>
          </a:xfrm>
        </p:spPr>
        <p:txBody>
          <a:bodyPr wrap="square">
            <a:spAutoFit/>
          </a:bodyPr>
          <a:lstStyle/>
          <a:p>
            <a:pPr algn="l"/>
            <a:r>
              <a:rPr lang="de-CH" altLang="de-DE" sz="4800" dirty="0">
                <a:solidFill>
                  <a:schemeClr val="tx1"/>
                </a:solidFill>
                <a:effectLst/>
                <a:latin typeface="Univers LT Std 47 Cn Lt" pitchFamily="34" charset="0"/>
              </a:rPr>
              <a:t>Da verliess ihn der Teufel. Und siehe, da traten Engel zu ihm und dienten ihm.</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0740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404664"/>
            <a:ext cx="8640960" cy="769441"/>
          </a:xfrm>
        </p:spPr>
        <p:txBody>
          <a:bodyPr wrap="square">
            <a:spAutoFit/>
          </a:bodyPr>
          <a:lstStyle/>
          <a:p>
            <a:pPr algn="l"/>
            <a:r>
              <a:rPr lang="de-DE" altLang="de-DE" sz="4400" dirty="0">
                <a:solidFill>
                  <a:schemeClr val="tx1"/>
                </a:solidFill>
                <a:effectLst/>
                <a:latin typeface="Univers LT Std 47 Cn Lt" pitchFamily="34" charset="0"/>
              </a:rPr>
              <a:t>I. Nutze deine göttliche Kraft</a:t>
            </a:r>
          </a:p>
        </p:txBody>
      </p:sp>
    </p:spTree>
    <p:extLst>
      <p:ext uri="{BB962C8B-B14F-4D97-AF65-F5344CB8AC3E}">
        <p14:creationId xmlns:p14="http://schemas.microsoft.com/office/powerpoint/2010/main" val="337966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Matthäus-Evangelium 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569660"/>
          </a:xfrm>
        </p:spPr>
        <p:txBody>
          <a:bodyPr wrap="square">
            <a:spAutoFit/>
          </a:bodyPr>
          <a:lstStyle/>
          <a:p>
            <a:pPr algn="l"/>
            <a:r>
              <a:rPr lang="de-CH" altLang="de-DE" sz="4800" dirty="0">
                <a:solidFill>
                  <a:schemeClr val="tx1"/>
                </a:solidFill>
                <a:effectLst/>
                <a:latin typeface="Univers LT Std 47 Cn Lt" pitchFamily="34" charset="0"/>
              </a:rPr>
              <a:t>„Bist du Gottes Sohn, so sprich,</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dass diese Steine Brot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294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Lukas-Evangelium 23,37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569660"/>
          </a:xfrm>
        </p:spPr>
        <p:txBody>
          <a:bodyPr wrap="square">
            <a:spAutoFit/>
          </a:bodyPr>
          <a:lstStyle/>
          <a:p>
            <a:pPr algn="l"/>
            <a:r>
              <a:rPr lang="de-CH" altLang="de-DE" sz="4800" dirty="0">
                <a:solidFill>
                  <a:schemeClr val="tx1"/>
                </a:solidFill>
                <a:effectLst/>
                <a:latin typeface="Univers LT Std 47 Cn Lt" pitchFamily="34" charset="0"/>
              </a:rPr>
              <a:t>„Hilf dir selbst, wenn du wirklich der König der Juden bist!“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0575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1.Mose 25,30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569660"/>
          </a:xfrm>
        </p:spPr>
        <p:txBody>
          <a:bodyPr wrap="square">
            <a:spAutoFit/>
          </a:bodyPr>
          <a:lstStyle/>
          <a:p>
            <a:pPr algn="l"/>
            <a:r>
              <a:rPr lang="de-CH" altLang="de-DE" sz="4800" dirty="0">
                <a:solidFill>
                  <a:schemeClr val="tx1"/>
                </a:solidFill>
                <a:effectLst/>
                <a:latin typeface="Univers LT Std 47 Cn Lt" pitchFamily="34" charset="0"/>
              </a:rPr>
              <a:t>„Gib mir schnell etwas von dem roten Zeug da, ich bin ganz erschöpft!“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8855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1.Mose 25,32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1569660"/>
          </a:xfrm>
        </p:spPr>
        <p:txBody>
          <a:bodyPr wrap="square">
            <a:spAutoFit/>
          </a:bodyPr>
          <a:lstStyle/>
          <a:p>
            <a:pPr algn="l"/>
            <a:r>
              <a:rPr lang="de-CH" altLang="de-DE" sz="4800" dirty="0">
                <a:solidFill>
                  <a:schemeClr val="tx1"/>
                </a:solidFill>
                <a:effectLst/>
                <a:latin typeface="Univers LT Std 47 Cn Lt" pitchFamily="34" charset="0"/>
              </a:rPr>
              <a:t>„Ich sterbe vor Hunger, was nützt mir da mein Erstgeburtsrecht!“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747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Matthäus-Evangelium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16632"/>
            <a:ext cx="8244916" cy="3046988"/>
          </a:xfrm>
        </p:spPr>
        <p:txBody>
          <a:bodyPr wrap="square">
            <a:spAutoFit/>
          </a:bodyPr>
          <a:lstStyle/>
          <a:p>
            <a:pPr algn="l"/>
            <a:r>
              <a:rPr lang="de-CH" altLang="de-DE" sz="4800" dirty="0">
                <a:solidFill>
                  <a:schemeClr val="tx1"/>
                </a:solidFill>
                <a:effectLst/>
                <a:latin typeface="Univers LT Std 47 Cn Lt" pitchFamily="34" charset="0"/>
              </a:rPr>
              <a:t>„Es steht geschrieben: ‚Der Mensch lebt nicht vom Brot allein, sondern von einem jeden Wort, das aus dem Mund Gottes geht.‘“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094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91880" y="5157192"/>
            <a:ext cx="4176464" cy="400110"/>
          </a:xfrm>
        </p:spPr>
        <p:txBody>
          <a:bodyPr wrap="square">
            <a:spAutoFit/>
          </a:bodyPr>
          <a:lstStyle/>
          <a:p>
            <a:pPr algn="r"/>
            <a:r>
              <a:rPr lang="de-CH" altLang="de-DE" sz="2000" dirty="0">
                <a:effectLst/>
                <a:latin typeface="Univers LT Std 47 Cn Lt" pitchFamily="34" charset="0"/>
              </a:rPr>
              <a:t>5.Mose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1510" y="116632"/>
            <a:ext cx="8370930" cy="4524315"/>
          </a:xfrm>
        </p:spPr>
        <p:txBody>
          <a:bodyPr wrap="square">
            <a:spAutoFit/>
          </a:bodyPr>
          <a:lstStyle/>
          <a:p>
            <a:pPr algn="l"/>
            <a:r>
              <a:rPr lang="de-CH" altLang="de-DE" sz="3600" dirty="0">
                <a:solidFill>
                  <a:schemeClr val="tx1"/>
                </a:solidFill>
                <a:effectLst/>
                <a:latin typeface="Univers LT Std 47 Cn Lt" pitchFamily="34" charset="0"/>
              </a:rPr>
              <a:t>„Gott liess euch hungern, damit ihr lernt, dass ihr ohne ihn nicht leben könnt. Und er gab euch das Manna zu essen, von dem ihr bis dahin nichts gewusst hattet, so wenig wie eure Vorfahren; denn er wollte euch zeigen: Der Mensch lebt nicht nur von Brot, sondern er lebt zuerst und zuletzt von dem Wort, jedem einzelnen Wort,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das aus dem Mund des HERRN kommt.“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9800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784976" cy="830997"/>
          </a:xfrm>
        </p:spPr>
        <p:txBody>
          <a:bodyPr wrap="square">
            <a:spAutoFit/>
          </a:bodyPr>
          <a:lstStyle/>
          <a:p>
            <a:pPr algn="l"/>
            <a:r>
              <a:rPr lang="de-DE" altLang="de-DE" sz="4800" dirty="0">
                <a:solidFill>
                  <a:schemeClr val="tx1"/>
                </a:solidFill>
                <a:effectLst/>
                <a:latin typeface="Univers LT Std 47 Cn Lt" pitchFamily="34" charset="0"/>
              </a:rPr>
              <a:t>II. Beweise deine bevorzugte Stellung</a:t>
            </a: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Matthäus-Evangelium 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04956" cy="2308324"/>
          </a:xfrm>
        </p:spPr>
        <p:txBody>
          <a:bodyPr wrap="square">
            <a:spAutoFit/>
          </a:bodyPr>
          <a:lstStyle/>
          <a:p>
            <a:pPr algn="l"/>
            <a:r>
              <a:rPr lang="de-CH" altLang="de-DE" sz="4800" dirty="0">
                <a:solidFill>
                  <a:schemeClr val="tx1"/>
                </a:solidFill>
                <a:effectLst/>
                <a:latin typeface="Univers LT Std 47 Cn Lt" pitchFamily="34" charset="0"/>
              </a:rPr>
              <a:t>„Er führte Jesus mit sich in die heilige Stadt und stellte ihn auf die Zinne des Tempels.“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9293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0256" y="3933056"/>
            <a:ext cx="4176464" cy="400110"/>
          </a:xfrm>
        </p:spPr>
        <p:txBody>
          <a:bodyPr wrap="square">
            <a:spAutoFit/>
          </a:bodyPr>
          <a:lstStyle/>
          <a:p>
            <a:pPr algn="r"/>
            <a:r>
              <a:rPr lang="de-CH" altLang="de-DE" sz="2000" dirty="0">
                <a:effectLst/>
                <a:latin typeface="Univers LT Std 47 Cn Lt" pitchFamily="34" charset="0"/>
              </a:rPr>
              <a:t>Matthäus-Evangelium 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2308324"/>
          </a:xfrm>
        </p:spPr>
        <p:txBody>
          <a:bodyPr wrap="square">
            <a:spAutoFit/>
          </a:bodyPr>
          <a:lstStyle/>
          <a:p>
            <a:pPr algn="l"/>
            <a:r>
              <a:rPr lang="de-CH" altLang="de-DE" sz="4800" dirty="0">
                <a:solidFill>
                  <a:schemeClr val="tx1"/>
                </a:solidFill>
                <a:effectLst/>
                <a:latin typeface="Univers LT Std 47 Cn Lt" pitchFamily="34" charset="0"/>
              </a:rPr>
              <a:t>„Jesus wurde vom Geist in die Wüste geführt, damit er von dem Teufel versucht würde.“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Matthäus-Evangelium 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3508" y="188640"/>
            <a:ext cx="8604956" cy="1569660"/>
          </a:xfrm>
        </p:spPr>
        <p:txBody>
          <a:bodyPr wrap="square">
            <a:spAutoFit/>
          </a:bodyPr>
          <a:lstStyle/>
          <a:p>
            <a:pPr algn="l"/>
            <a:r>
              <a:rPr lang="de-CH" altLang="de-DE" sz="4800" dirty="0">
                <a:solidFill>
                  <a:schemeClr val="tx1"/>
                </a:solidFill>
                <a:effectLst/>
                <a:latin typeface="Univers LT Std 47 Cn Lt" pitchFamily="34" charset="0"/>
              </a:rPr>
              <a:t>„Bist du Gottes Sohn,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so wirf dich hinab.“</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76307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4787" y="3861048"/>
            <a:ext cx="4176464" cy="400110"/>
          </a:xfrm>
        </p:spPr>
        <p:txBody>
          <a:bodyPr wrap="square">
            <a:spAutoFit/>
          </a:bodyPr>
          <a:lstStyle/>
          <a:p>
            <a:pPr algn="r"/>
            <a:r>
              <a:rPr lang="de-CH" altLang="de-DE" sz="2000" dirty="0">
                <a:effectLst/>
                <a:latin typeface="Univers LT Std 47 Cn Lt" pitchFamily="34" charset="0"/>
              </a:rPr>
              <a:t>Matthäus-Evangelium 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04956" cy="3477875"/>
          </a:xfrm>
        </p:spPr>
        <p:txBody>
          <a:bodyPr wrap="square">
            <a:spAutoFit/>
          </a:bodyPr>
          <a:lstStyle/>
          <a:p>
            <a:pPr algn="l"/>
            <a:r>
              <a:rPr lang="de-CH" altLang="de-DE" sz="4400" dirty="0">
                <a:solidFill>
                  <a:schemeClr val="tx1"/>
                </a:solidFill>
                <a:effectLst/>
                <a:latin typeface="Univers LT Std 47 Cn Lt" pitchFamily="34" charset="0"/>
              </a:rPr>
              <a:t>„Es steht geschrieben: ‚Gott wird seinen Engeln deinetwegen Befehl geben; und sie werden dich auf den Händen tragen, damit du deinen Fuss nicht an einen Stein stösst.‘“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2867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Psalm 91,11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604956" cy="2308324"/>
          </a:xfrm>
        </p:spPr>
        <p:txBody>
          <a:bodyPr wrap="square">
            <a:spAutoFit/>
          </a:bodyPr>
          <a:lstStyle/>
          <a:p>
            <a:pPr algn="l"/>
            <a:r>
              <a:rPr lang="de-CH" altLang="de-DE" sz="4800" dirty="0">
                <a:solidFill>
                  <a:schemeClr val="tx1"/>
                </a:solidFill>
                <a:effectLst/>
                <a:latin typeface="Univers LT Std 47 Cn Lt" pitchFamily="34" charset="0"/>
              </a:rPr>
              <a:t>„Gott hat seinen Engeln befohlen, dass sie dich behüten auf allen deinen Wegen.“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43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28945"/>
            <a:ext cx="4176464" cy="400110"/>
          </a:xfrm>
        </p:spPr>
        <p:txBody>
          <a:bodyPr wrap="square">
            <a:spAutoFit/>
          </a:bodyPr>
          <a:lstStyle/>
          <a:p>
            <a:pPr algn="r"/>
            <a:r>
              <a:rPr lang="de-CH" altLang="de-DE" sz="2000" dirty="0">
                <a:effectLst/>
                <a:latin typeface="Univers LT Std 47 Cn Lt" pitchFamily="34" charset="0"/>
              </a:rPr>
              <a:t>Psalm 91,12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604956" cy="2308324"/>
          </a:xfrm>
        </p:spPr>
        <p:txBody>
          <a:bodyPr wrap="square">
            <a:spAutoFit/>
          </a:bodyPr>
          <a:lstStyle/>
          <a:p>
            <a:pPr algn="l"/>
            <a:r>
              <a:rPr lang="de-CH" altLang="de-DE" sz="4800" dirty="0">
                <a:solidFill>
                  <a:schemeClr val="tx1"/>
                </a:solidFill>
                <a:effectLst/>
                <a:latin typeface="Univers LT Std 47 Cn Lt" pitchFamily="34" charset="0"/>
              </a:rPr>
              <a:t>„</a:t>
            </a:r>
            <a:r>
              <a:rPr lang="de-CH" altLang="de-DE" sz="4800">
                <a:solidFill>
                  <a:schemeClr val="tx1"/>
                </a:solidFill>
                <a:effectLst/>
                <a:latin typeface="Univers LT Std 47 Cn Lt" pitchFamily="34" charset="0"/>
              </a:rPr>
              <a:t>Dass die Engel </a:t>
            </a:r>
            <a:r>
              <a:rPr lang="de-CH" altLang="de-DE" sz="4800" dirty="0">
                <a:solidFill>
                  <a:schemeClr val="tx1"/>
                </a:solidFill>
                <a:effectLst/>
                <a:latin typeface="Univers LT Std 47 Cn Lt" pitchFamily="34" charset="0"/>
              </a:rPr>
              <a:t>dich auf den Händen tragen und du deinen Fuss nicht an einen Stein stossest.“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9377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4787" y="3861048"/>
            <a:ext cx="4176464" cy="400110"/>
          </a:xfrm>
        </p:spPr>
        <p:txBody>
          <a:bodyPr wrap="square">
            <a:spAutoFit/>
          </a:bodyPr>
          <a:lstStyle/>
          <a:p>
            <a:pPr algn="r"/>
            <a:r>
              <a:rPr lang="de-CH" altLang="de-DE" sz="2000" dirty="0">
                <a:effectLst/>
                <a:latin typeface="Univers LT Std 47 Cn Lt" pitchFamily="34" charset="0"/>
              </a:rPr>
              <a:t>Hebräer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3477875"/>
          </a:xfrm>
        </p:spPr>
        <p:txBody>
          <a:bodyPr wrap="square">
            <a:spAutoFit/>
          </a:bodyPr>
          <a:lstStyle/>
          <a:p>
            <a:pPr algn="l"/>
            <a:r>
              <a:rPr lang="de-CH" altLang="de-DE" sz="4400" dirty="0">
                <a:solidFill>
                  <a:schemeClr val="tx1"/>
                </a:solidFill>
                <a:effectLst/>
                <a:latin typeface="Univers LT Std 47 Cn Lt" pitchFamily="34" charset="0"/>
              </a:rPr>
              <a:t>„Die Engel sind alle Diener, Wesen der unsichtbaren Welt, die denen zu Hilfe geschickt werden, die am kommenden Heil teilhaben sollen, dem Erbe, das Gott uns schenkt.“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5291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04956" cy="2308324"/>
          </a:xfrm>
        </p:spPr>
        <p:txBody>
          <a:bodyPr wrap="square">
            <a:spAutoFit/>
          </a:bodyPr>
          <a:lstStyle/>
          <a:p>
            <a:pPr algn="l"/>
            <a:r>
              <a:rPr lang="de-CH" altLang="de-DE" sz="4800" dirty="0">
                <a:solidFill>
                  <a:schemeClr val="tx1"/>
                </a:solidFill>
                <a:effectLst/>
                <a:latin typeface="Univers LT Std 47 Cn Lt" pitchFamily="34" charset="0"/>
              </a:rPr>
              <a:t>„Wiederum steht auch geschrieben: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‚Du sollst den Herrn, deinen Gott,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nicht versuchen.‘“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1578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09573"/>
            <a:ext cx="8856984" cy="815608"/>
          </a:xfrm>
        </p:spPr>
        <p:txBody>
          <a:bodyPr wrap="square">
            <a:spAutoFit/>
          </a:bodyPr>
          <a:lstStyle/>
          <a:p>
            <a:pPr algn="l"/>
            <a:r>
              <a:rPr lang="de-DE" altLang="de-DE" sz="4700" dirty="0">
                <a:solidFill>
                  <a:schemeClr val="tx1"/>
                </a:solidFill>
                <a:effectLst/>
                <a:latin typeface="Univers LT Std 47 Cn Lt" pitchFamily="34" charset="0"/>
              </a:rPr>
              <a:t>III. Übernimm die Weltherrschaft</a:t>
            </a:r>
          </a:p>
        </p:txBody>
      </p:sp>
    </p:spTree>
    <p:extLst>
      <p:ext uri="{BB962C8B-B14F-4D97-AF65-F5344CB8AC3E}">
        <p14:creationId xmlns:p14="http://schemas.microsoft.com/office/powerpoint/2010/main" val="1895506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2062" y="93980"/>
            <a:ext cx="8604956" cy="3046988"/>
          </a:xfrm>
        </p:spPr>
        <p:txBody>
          <a:bodyPr wrap="square">
            <a:spAutoFit/>
          </a:bodyPr>
          <a:lstStyle/>
          <a:p>
            <a:pPr algn="l"/>
            <a:r>
              <a:rPr lang="de-CH" altLang="de-DE" sz="4800" dirty="0">
                <a:solidFill>
                  <a:schemeClr val="tx1"/>
                </a:solidFill>
                <a:effectLst/>
                <a:latin typeface="Univers LT Std 47 Cn Lt" pitchFamily="34" charset="0"/>
              </a:rPr>
              <a:t>„Er führte Jesus mit sich auf einen sehr hohen Berg und zeigte ihm</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alle Reiche der Welt und ihre Herrlichkeit.“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5060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4787" y="3861048"/>
            <a:ext cx="4176464" cy="400110"/>
          </a:xfrm>
        </p:spPr>
        <p:txBody>
          <a:bodyPr wrap="square">
            <a:spAutoFit/>
          </a:bodyPr>
          <a:lstStyle/>
          <a:p>
            <a:pPr algn="r"/>
            <a:r>
              <a:rPr lang="de-CH" altLang="de-DE" sz="2000" dirty="0">
                <a:effectLst/>
                <a:latin typeface="Univers LT Std 47 Cn Lt" pitchFamily="34" charset="0"/>
              </a:rPr>
              <a:t>Kolosser-Brief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4630"/>
            <a:ext cx="8208912" cy="2862322"/>
          </a:xfrm>
        </p:spPr>
        <p:txBody>
          <a:bodyPr wrap="square">
            <a:spAutoFit/>
          </a:bodyPr>
          <a:lstStyle/>
          <a:p>
            <a:pPr algn="l"/>
            <a:r>
              <a:rPr lang="de-CH" altLang="de-DE" sz="3600" dirty="0">
                <a:solidFill>
                  <a:schemeClr val="tx1"/>
                </a:solidFill>
                <a:effectLst/>
                <a:latin typeface="Univers LT Std 47 Cn Lt" pitchFamily="34" charset="0"/>
              </a:rPr>
              <a:t>„Durch Jesus wurde alles erschaffen, was im Himmel und auf der Erde ist, das Sichtbare und das Unsichtbare, Könige und Herrscher, Mächte und Gewalten. Das ganze Universum wurde durch ihn geschaffen und hat in ihm sein Ziel.“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584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88640"/>
            <a:ext cx="8604956" cy="1569660"/>
          </a:xfrm>
        </p:spPr>
        <p:txBody>
          <a:bodyPr wrap="square">
            <a:spAutoFit/>
          </a:bodyPr>
          <a:lstStyle/>
          <a:p>
            <a:pPr algn="l"/>
            <a:r>
              <a:rPr lang="de-CH" altLang="de-DE" sz="4800" dirty="0">
                <a:solidFill>
                  <a:schemeClr val="tx1"/>
                </a:solidFill>
                <a:effectLst/>
                <a:latin typeface="Univers LT Std 47 Cn Lt" pitchFamily="34" charset="0"/>
              </a:rPr>
              <a:t>„Das alles will ich dir geben, wenn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du niederfällst und mich anbetest.“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012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80011" y="4005064"/>
            <a:ext cx="4176464" cy="400110"/>
          </a:xfrm>
        </p:spPr>
        <p:txBody>
          <a:bodyPr wrap="square">
            <a:spAutoFit/>
          </a:bodyPr>
          <a:lstStyle/>
          <a:p>
            <a:pPr algn="r"/>
            <a:r>
              <a:rPr lang="de-CH" altLang="de-DE" sz="2000" dirty="0">
                <a:effectLst/>
                <a:latin typeface="Univers LT Std 47 Cn Lt" pitchFamily="34" charset="0"/>
              </a:rPr>
              <a:t>5.Mose 8,2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3416320"/>
          </a:xfrm>
        </p:spPr>
        <p:txBody>
          <a:bodyPr wrap="square">
            <a:spAutoFit/>
          </a:bodyPr>
          <a:lstStyle/>
          <a:p>
            <a:pPr algn="l"/>
            <a:r>
              <a:rPr lang="de-CH" altLang="de-DE" sz="3600" dirty="0">
                <a:solidFill>
                  <a:schemeClr val="tx1"/>
                </a:solidFill>
                <a:effectLst/>
                <a:latin typeface="Univers LT Std 47 Cn Lt" pitchFamily="34" charset="0"/>
              </a:rPr>
              <a:t>„Vergesst nicht, wie der HERR, euer Gott, euch vierzig Jahre lang in der Wüste umherziehen liess! Das tat er, um euch vor Augen zu führen, dass ihr ganz auf ihn angewiesen seid, aber auch um euch auf die Probe zu stellen und zu sehen, ob ihr seinen Weisungen folgen würdet oder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5493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9363" y="116632"/>
            <a:ext cx="8604956" cy="1200329"/>
          </a:xfrm>
        </p:spPr>
        <p:txBody>
          <a:bodyPr wrap="square">
            <a:spAutoFit/>
          </a:bodyPr>
          <a:lstStyle/>
          <a:p>
            <a:pPr algn="l"/>
            <a:r>
              <a:rPr lang="de-CH" altLang="de-DE" sz="7200" dirty="0">
                <a:solidFill>
                  <a:schemeClr val="tx1"/>
                </a:solidFill>
                <a:effectLst/>
                <a:latin typeface="Univers LT Std 47 Cn Lt" pitchFamily="34" charset="0"/>
              </a:rPr>
              <a:t>„Weg mit dir, Satan!“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7379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1285" y="116632"/>
            <a:ext cx="8604956" cy="2308324"/>
          </a:xfrm>
        </p:spPr>
        <p:txBody>
          <a:bodyPr wrap="square">
            <a:spAutoFit/>
          </a:bodyPr>
          <a:lstStyle/>
          <a:p>
            <a:pPr algn="l"/>
            <a:r>
              <a:rPr lang="de-CH" altLang="de-DE" sz="4800" dirty="0">
                <a:solidFill>
                  <a:schemeClr val="tx1"/>
                </a:solidFill>
                <a:effectLst/>
                <a:latin typeface="Univers LT Std 47 Cn Lt" pitchFamily="34" charset="0"/>
              </a:rPr>
              <a:t>„Denn es steht geschrieben: ‚Du sollst anbeten den Herrn, deinen Gott, und ihm allein dienen.‘“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9703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028890"/>
            <a:ext cx="4176464" cy="400110"/>
          </a:xfrm>
        </p:spPr>
        <p:txBody>
          <a:bodyPr wrap="square">
            <a:spAutoFit/>
          </a:bodyPr>
          <a:lstStyle/>
          <a:p>
            <a:pPr algn="r"/>
            <a:r>
              <a:rPr lang="de-CH" altLang="de-DE" sz="2000" dirty="0">
                <a:effectLst/>
                <a:latin typeface="Univers LT Std 47 Cn Lt" pitchFamily="34" charset="0"/>
              </a:rPr>
              <a:t>Matthäus-Evangelium 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16632"/>
            <a:ext cx="8604956" cy="2308324"/>
          </a:xfrm>
        </p:spPr>
        <p:txBody>
          <a:bodyPr wrap="square">
            <a:spAutoFit/>
          </a:bodyPr>
          <a:lstStyle/>
          <a:p>
            <a:pPr algn="l"/>
            <a:r>
              <a:rPr lang="de-CH" altLang="de-DE" sz="7200" dirty="0">
                <a:solidFill>
                  <a:schemeClr val="tx1"/>
                </a:solidFill>
                <a:effectLst/>
                <a:latin typeface="Univers LT Std 47 Cn Lt" pitchFamily="34" charset="0"/>
              </a:rPr>
              <a:t>„Da verliess ihn</a:t>
            </a:r>
            <a:br>
              <a:rPr lang="de-CH" altLang="de-DE" sz="7200" dirty="0">
                <a:solidFill>
                  <a:schemeClr val="tx1"/>
                </a:solidFill>
                <a:effectLst/>
                <a:latin typeface="Univers LT Std 47 Cn Lt" pitchFamily="34" charset="0"/>
              </a:rPr>
            </a:br>
            <a:r>
              <a:rPr lang="de-CH" altLang="de-DE" sz="7200" dirty="0">
                <a:solidFill>
                  <a:schemeClr val="tx1"/>
                </a:solidFill>
                <a:effectLst/>
                <a:latin typeface="Univers LT Std 47 Cn Lt" pitchFamily="34" charset="0"/>
              </a:rPr>
              <a:t>der Teufel.“</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82970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86447" y="4293096"/>
            <a:ext cx="4176464" cy="400110"/>
          </a:xfrm>
        </p:spPr>
        <p:txBody>
          <a:bodyPr wrap="square">
            <a:spAutoFit/>
          </a:bodyPr>
          <a:lstStyle/>
          <a:p>
            <a:pPr algn="r"/>
            <a:r>
              <a:rPr lang="de-CH" altLang="de-DE" sz="2000" dirty="0">
                <a:effectLst/>
                <a:latin typeface="Univers LT Std 47 Cn Lt" pitchFamily="34" charset="0"/>
              </a:rPr>
              <a:t>1.Petrus-Brief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0767" y="44624"/>
            <a:ext cx="8604956" cy="3785652"/>
          </a:xfrm>
        </p:spPr>
        <p:txBody>
          <a:bodyPr wrap="square">
            <a:spAutoFit/>
          </a:bodyPr>
          <a:lstStyle/>
          <a:p>
            <a:pPr algn="l"/>
            <a:r>
              <a:rPr lang="de-CH" altLang="de-DE" sz="4800" dirty="0">
                <a:solidFill>
                  <a:schemeClr val="tx1"/>
                </a:solidFill>
                <a:effectLst/>
                <a:latin typeface="Univers LT Std 47 Cn Lt" pitchFamily="34" charset="0"/>
              </a:rPr>
              <a:t>„Seid besonnen, seid wachsam!</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Euer Feind, der Teufel, streift umher wie ein brüllender Löwe, immer auf der Suche nach einem Opfer,</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das er verschlingen kann.“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91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7345" y="3228945"/>
            <a:ext cx="4176464" cy="400110"/>
          </a:xfrm>
        </p:spPr>
        <p:txBody>
          <a:bodyPr wrap="square">
            <a:spAutoFit/>
          </a:bodyPr>
          <a:lstStyle/>
          <a:p>
            <a:pPr algn="r"/>
            <a:r>
              <a:rPr lang="de-CH" altLang="de-DE" sz="2000" dirty="0">
                <a:effectLst/>
                <a:latin typeface="Univers LT Std 47 Cn Lt" pitchFamily="34" charset="0"/>
              </a:rPr>
              <a:t>Jakobus-Brief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889" y="44624"/>
            <a:ext cx="8604956" cy="3046988"/>
          </a:xfrm>
        </p:spPr>
        <p:txBody>
          <a:bodyPr wrap="square">
            <a:spAutoFit/>
          </a:bodyPr>
          <a:lstStyle/>
          <a:p>
            <a:pPr algn="l"/>
            <a:r>
              <a:rPr lang="de-CH" altLang="de-DE" sz="4800" dirty="0">
                <a:solidFill>
                  <a:schemeClr val="tx1"/>
                </a:solidFill>
                <a:effectLst/>
                <a:latin typeface="Univers LT Std 47 Cn Lt" pitchFamily="34" charset="0"/>
              </a:rPr>
              <a:t>„Ordnet euch daher Gott unter!</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Und dem Teufel widersteht,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dann wird er von euch</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ablassen und fliehen.“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97731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7345" y="3228945"/>
            <a:ext cx="4176464" cy="400110"/>
          </a:xfrm>
        </p:spPr>
        <p:txBody>
          <a:bodyPr wrap="square">
            <a:spAutoFit/>
          </a:bodyPr>
          <a:lstStyle/>
          <a:p>
            <a:pPr algn="r"/>
            <a:r>
              <a:rPr lang="de-CH" altLang="de-DE" sz="2000" dirty="0">
                <a:effectLst/>
                <a:latin typeface="Univers LT Std 47 Cn Lt" pitchFamily="34" charset="0"/>
              </a:rPr>
              <a:t>1.Johannes-Brief 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463" cy="2308324"/>
          </a:xfrm>
        </p:spPr>
        <p:txBody>
          <a:bodyPr wrap="square">
            <a:spAutoFit/>
          </a:bodyPr>
          <a:lstStyle/>
          <a:p>
            <a:pPr algn="l"/>
            <a:r>
              <a:rPr lang="de-CH" altLang="de-DE" sz="4800" dirty="0">
                <a:solidFill>
                  <a:schemeClr val="tx1"/>
                </a:solidFill>
                <a:effectLst/>
                <a:latin typeface="Univers LT Std 47 Cn Lt" pitchFamily="34" charset="0"/>
              </a:rPr>
              <a:t>„Der Sohn Gottes ist auf die Erde gekommen, um die Werke des Teufels zu zerstören.“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93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9698" y="3933056"/>
            <a:ext cx="4176464" cy="400110"/>
          </a:xfrm>
        </p:spPr>
        <p:txBody>
          <a:bodyPr wrap="square">
            <a:spAutoFit/>
          </a:bodyPr>
          <a:lstStyle/>
          <a:p>
            <a:pPr algn="r"/>
            <a:r>
              <a:rPr lang="de-CH" altLang="de-DE" sz="2000" dirty="0">
                <a:effectLst/>
                <a:latin typeface="Univers LT Std 47 Cn Lt" pitchFamily="34" charset="0"/>
              </a:rPr>
              <a:t>Hebräer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9194" y="116632"/>
            <a:ext cx="8604956" cy="3416320"/>
          </a:xfrm>
        </p:spPr>
        <p:txBody>
          <a:bodyPr wrap="square">
            <a:spAutoFit/>
          </a:bodyPr>
          <a:lstStyle/>
          <a:p>
            <a:pPr algn="l"/>
            <a:r>
              <a:rPr lang="de-CH" altLang="de-DE" sz="3600" dirty="0">
                <a:solidFill>
                  <a:schemeClr val="tx1"/>
                </a:solidFill>
                <a:effectLst/>
                <a:latin typeface="Univers LT Std 47 Cn Lt" pitchFamily="34" charset="0"/>
              </a:rPr>
              <a:t>„Wir sind von einer grossen Schar von Zeugen umgeben, deren Leben uns zeigt, dass es durch den Glauben möglich ist, den uns aufgetragenen Kampf zu bestehen. Deshalb wollen auch wir – wie Läufer bei einem Wettkampf – mit aller Ausdauer dem Ziel entgegenlaufen.“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1912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91880" y="5157192"/>
            <a:ext cx="4176464" cy="400110"/>
          </a:xfrm>
        </p:spPr>
        <p:txBody>
          <a:bodyPr wrap="square">
            <a:spAutoFit/>
          </a:bodyPr>
          <a:lstStyle/>
          <a:p>
            <a:pPr algn="r"/>
            <a:r>
              <a:rPr lang="de-CH" altLang="de-DE" sz="2000" dirty="0">
                <a:effectLst/>
                <a:latin typeface="Univers LT Std 47 Cn Lt" pitchFamily="34" charset="0"/>
              </a:rPr>
              <a:t>Hebräer 12,1-2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004" y="0"/>
            <a:ext cx="9108504" cy="4524315"/>
          </a:xfrm>
        </p:spPr>
        <p:txBody>
          <a:bodyPr wrap="square">
            <a:spAutoFit/>
          </a:bodyPr>
          <a:lstStyle/>
          <a:p>
            <a:pPr algn="l"/>
            <a:r>
              <a:rPr lang="de-CH" altLang="de-DE" sz="3600" dirty="0">
                <a:solidFill>
                  <a:schemeClr val="tx1"/>
                </a:solidFill>
                <a:effectLst/>
                <a:latin typeface="Univers LT Std 47 Cn Lt" pitchFamily="34" charset="0"/>
              </a:rPr>
              <a:t>„Wir wollen alles ablegen, was uns beim Laufen hindert, uns von der Sünde trennen, die uns so leicht gefangen nimmt, und unseren Blick auf Jesus richten, den Wegbereiter des Glaubens, der uns ans Ziel vorausgegangen ist. Weil Jesus wusste, welche Freude auf ihn wartete, nahm er den Tod am Kreuz auf sich, und auch die Schande, die damit verbunden war, konnte ihn nicht abschrecken.“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1324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131840" y="5157192"/>
            <a:ext cx="4176464" cy="400110"/>
          </a:xfrm>
        </p:spPr>
        <p:txBody>
          <a:bodyPr wrap="square">
            <a:spAutoFit/>
          </a:bodyPr>
          <a:lstStyle/>
          <a:p>
            <a:pPr algn="r"/>
            <a:r>
              <a:rPr lang="de-CH" altLang="de-DE" sz="2000" dirty="0">
                <a:effectLst/>
                <a:latin typeface="Univers LT Std 47 Cn Lt" pitchFamily="34" charset="0"/>
              </a:rPr>
              <a:t>Hebräer 12,2-3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272808" cy="4524315"/>
          </a:xfrm>
        </p:spPr>
        <p:txBody>
          <a:bodyPr wrap="square">
            <a:spAutoFit/>
          </a:bodyPr>
          <a:lstStyle/>
          <a:p>
            <a:pPr algn="l"/>
            <a:r>
              <a:rPr lang="de-CH" altLang="de-DE" sz="3600" dirty="0">
                <a:solidFill>
                  <a:schemeClr val="tx1"/>
                </a:solidFill>
                <a:effectLst/>
                <a:latin typeface="Univers LT Std 47 Cn Lt" pitchFamily="34" charset="0"/>
              </a:rPr>
              <a:t>„Deshalb sitzt er jetzt auf dem Thron im Himmel an Gottes rechter Seite. Wenn ihr also in der Gefahr steht, müde zu werden, dann denkt an Jesus! Wie sehr wurde er von sündigen Menschen angefeindet, und wie geduldig hat er alles ertragen! Wenn ihr euch das vor Augen haltet, werdet ihr nicht den Mut verlieren.“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894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39591" y="2852936"/>
            <a:ext cx="4176464" cy="400110"/>
          </a:xfrm>
        </p:spPr>
        <p:txBody>
          <a:bodyPr wrap="square">
            <a:spAutoFit/>
          </a:bodyPr>
          <a:lstStyle/>
          <a:p>
            <a:pPr algn="r"/>
            <a:r>
              <a:rPr lang="de-CH" altLang="de-DE" sz="2000" dirty="0">
                <a:effectLst/>
                <a:latin typeface="Univers LT Std 47 Cn Lt" pitchFamily="34" charset="0"/>
              </a:rPr>
              <a:t>Matthäus-Evangelium 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1569660"/>
          </a:xfrm>
        </p:spPr>
        <p:txBody>
          <a:bodyPr wrap="square">
            <a:spAutoFit/>
          </a:bodyPr>
          <a:lstStyle/>
          <a:p>
            <a:pPr algn="l"/>
            <a:r>
              <a:rPr lang="de-CH" altLang="de-DE" sz="4800" dirty="0">
                <a:solidFill>
                  <a:schemeClr val="tx1"/>
                </a:solidFill>
                <a:effectLst/>
                <a:latin typeface="Univers LT Std 47 Cn Lt" pitchFamily="34" charset="0"/>
              </a:rPr>
              <a:t>„Da er vierzig Tage und vierzig Nächte gefastet hatte, hungerte ihn.“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424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98005" y="4293096"/>
            <a:ext cx="4176464" cy="400110"/>
          </a:xfrm>
        </p:spPr>
        <p:txBody>
          <a:bodyPr wrap="square">
            <a:spAutoFit/>
          </a:bodyPr>
          <a:lstStyle/>
          <a:p>
            <a:pPr algn="r"/>
            <a:r>
              <a:rPr lang="de-CH" altLang="de-DE" sz="2000" dirty="0">
                <a:effectLst/>
                <a:latin typeface="Univers LT Std 47 Cn Lt" pitchFamily="34" charset="0"/>
              </a:rPr>
              <a:t>Matthäus-Evangelium 4,3-4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0"/>
            <a:ext cx="8496944" cy="4401205"/>
          </a:xfrm>
        </p:spPr>
        <p:txBody>
          <a:bodyPr wrap="square">
            <a:spAutoFit/>
          </a:bodyPr>
          <a:lstStyle/>
          <a:p>
            <a:pPr algn="l"/>
            <a:r>
              <a:rPr lang="de-CH" altLang="de-DE" sz="4000" dirty="0">
                <a:solidFill>
                  <a:schemeClr val="tx1"/>
                </a:solidFill>
                <a:effectLst/>
                <a:latin typeface="Univers LT Std 47 Cn Lt" pitchFamily="34" charset="0"/>
              </a:rPr>
              <a:t>Der Versucher trat zu Jesus und sprach: Bist du Gottes Sohn, so sprich, dass diese Steine Brot werden. Er aber antwortete und sprach: Es steht geschrieben: »Der Mensch lebt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nicht vom Brot allein, sondern von einem jeden Wort, das aus dem Mund Gottes geht.«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660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4437112"/>
            <a:ext cx="4176464" cy="400110"/>
          </a:xfrm>
        </p:spPr>
        <p:txBody>
          <a:bodyPr wrap="square">
            <a:spAutoFit/>
          </a:bodyPr>
          <a:lstStyle/>
          <a:p>
            <a:pPr algn="r"/>
            <a:r>
              <a:rPr lang="de-CH" altLang="de-DE" sz="2000" dirty="0">
                <a:effectLst/>
                <a:latin typeface="Univers LT Std 47 Cn Lt" pitchFamily="34" charset="0"/>
              </a:rPr>
              <a:t>Matthäus-Evangelium 4,5-6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2280" y="106754"/>
            <a:ext cx="8184136" cy="3970318"/>
          </a:xfrm>
        </p:spPr>
        <p:txBody>
          <a:bodyPr wrap="square">
            <a:spAutoFit/>
          </a:bodyPr>
          <a:lstStyle/>
          <a:p>
            <a:pPr algn="l"/>
            <a:r>
              <a:rPr lang="de-CH" altLang="de-DE" sz="3600" dirty="0">
                <a:solidFill>
                  <a:schemeClr val="tx1"/>
                </a:solidFill>
                <a:effectLst/>
                <a:latin typeface="Univers LT Std 47 Cn Lt" pitchFamily="34" charset="0"/>
              </a:rPr>
              <a:t>Da führte ihn der Teufel mit sich in die heilige Stadt und stellte ihn auf die Zinne des Tempels und sprach zu ihm: Bist du Gottes Sohn, so wirf dich hinab; denn es steht geschrieben: »Er wird seinen Engeln deinetwegen Befehl geben; und sie werden dich auf den Händen tragen, damit du deinen Fuss nicht an einen Stein stösst.«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006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83229" y="3068960"/>
            <a:ext cx="4176464" cy="400110"/>
          </a:xfrm>
        </p:spPr>
        <p:txBody>
          <a:bodyPr wrap="square">
            <a:spAutoFit/>
          </a:bodyPr>
          <a:lstStyle/>
          <a:p>
            <a:pPr algn="r"/>
            <a:r>
              <a:rPr lang="de-CH" altLang="de-DE" sz="2000" dirty="0">
                <a:effectLst/>
                <a:latin typeface="Univers LT Std 47 Cn Lt" pitchFamily="34" charset="0"/>
              </a:rPr>
              <a:t>Matthäus-Evangelium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2280" y="188640"/>
            <a:ext cx="8856984" cy="2123658"/>
          </a:xfrm>
        </p:spPr>
        <p:txBody>
          <a:bodyPr wrap="square">
            <a:spAutoFit/>
          </a:bodyPr>
          <a:lstStyle/>
          <a:p>
            <a:pPr algn="l"/>
            <a:r>
              <a:rPr lang="de-CH" altLang="de-DE" sz="4400" dirty="0">
                <a:solidFill>
                  <a:schemeClr val="tx1"/>
                </a:solidFill>
                <a:effectLst/>
                <a:latin typeface="Univers LT Std 47 Cn Lt" pitchFamily="34" charset="0"/>
              </a:rPr>
              <a:t>Da sprach Jesus zu ihm: Wiederum steht auch geschrieben: »Du sollst den Herrn, deinen Gott, nicht versuchen.«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8427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83229" y="3820978"/>
            <a:ext cx="4176464" cy="400110"/>
          </a:xfrm>
        </p:spPr>
        <p:txBody>
          <a:bodyPr wrap="square">
            <a:spAutoFit/>
          </a:bodyPr>
          <a:lstStyle/>
          <a:p>
            <a:pPr algn="r"/>
            <a:r>
              <a:rPr lang="de-CH" altLang="de-DE" sz="2000" dirty="0">
                <a:effectLst/>
                <a:latin typeface="Univers LT Std 47 Cn Lt" pitchFamily="34" charset="0"/>
              </a:rPr>
              <a:t>Matthäus-Evangelium 4,8-9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3170099"/>
          </a:xfrm>
        </p:spPr>
        <p:txBody>
          <a:bodyPr wrap="square">
            <a:spAutoFit/>
          </a:bodyPr>
          <a:lstStyle/>
          <a:p>
            <a:pPr algn="l"/>
            <a:r>
              <a:rPr lang="de-CH" altLang="de-DE" sz="4000" dirty="0">
                <a:solidFill>
                  <a:schemeClr val="tx1"/>
                </a:solidFill>
                <a:effectLst/>
                <a:latin typeface="Univers LT Std 47 Cn Lt" pitchFamily="34" charset="0"/>
              </a:rPr>
              <a:t>Darauf führte ihn der Teufel mit sich auf einen sehr hohen Berg und zeigte ihm alle Reiche der Welt und ihre Herrlichkeit und sprach zu ihm: Das alles will ich dir geben, wenn du niederfällst und mich anbetest.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6646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83229" y="3212976"/>
            <a:ext cx="4176464" cy="400110"/>
          </a:xfrm>
        </p:spPr>
        <p:txBody>
          <a:bodyPr wrap="square">
            <a:spAutoFit/>
          </a:bodyPr>
          <a:lstStyle/>
          <a:p>
            <a:pPr algn="r"/>
            <a:r>
              <a:rPr lang="de-CH" altLang="de-DE" sz="2000" dirty="0">
                <a:effectLst/>
                <a:latin typeface="Univers LT Std 47 Cn Lt" pitchFamily="34" charset="0"/>
              </a:rPr>
              <a:t>Matthäus-Evangelium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7896104" cy="2800767"/>
          </a:xfrm>
        </p:spPr>
        <p:txBody>
          <a:bodyPr wrap="square">
            <a:spAutoFit/>
          </a:bodyPr>
          <a:lstStyle/>
          <a:p>
            <a:pPr algn="l"/>
            <a:r>
              <a:rPr lang="de-CH" altLang="de-DE" sz="4400" dirty="0">
                <a:solidFill>
                  <a:schemeClr val="tx1"/>
                </a:solidFill>
                <a:effectLst/>
                <a:latin typeface="Univers LT Std 47 Cn Lt" pitchFamily="34" charset="0"/>
              </a:rPr>
              <a:t>Da sprach Jesus zu ihm: Weg mit dir, Satan! Denn es steht geschrieben: »Du sollst anbeten den Herrn, deinen Gott, und ihm allein dienen.«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880787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1056</Words>
  <Application>Microsoft Office PowerPoint</Application>
  <PresentationFormat>Bildschirmpräsentation (4:3)</PresentationFormat>
  <Paragraphs>114</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Jesus widersteht einem massiven Angriff</vt:lpstr>
      <vt:lpstr>„Jesus wurde vom Geist in die Wüste geführt, damit er von dem Teufel versucht würde.“</vt:lpstr>
      <vt:lpstr>„Vergesst nicht, wie der HERR, euer Gott, euch vierzig Jahre lang in der Wüste umherziehen liess! Das tat er, um euch vor Augen zu führen, dass ihr ganz auf ihn angewiesen seid, aber auch um euch auf die Probe zu stellen und zu sehen, ob ihr seinen Weisungen folgen würdet oder nicht.“</vt:lpstr>
      <vt:lpstr>„Da er vierzig Tage und vierzig Nächte gefastet hatte, hungerte ihn.“</vt:lpstr>
      <vt:lpstr>Der Versucher trat zu Jesus und sprach: Bist du Gottes Sohn, so sprich, dass diese Steine Brot werden. Er aber antwortete und sprach: Es steht geschrieben: »Der Mensch lebt nicht vom Brot allein, sondern von einem jeden Wort, das aus dem Mund Gottes geht.«</vt:lpstr>
      <vt:lpstr>Da führte ihn der Teufel mit sich in die heilige Stadt und stellte ihn auf die Zinne des Tempels und sprach zu ihm: Bist du Gottes Sohn, so wirf dich hinab; denn es steht geschrieben: »Er wird seinen Engeln deinetwegen Befehl geben; und sie werden dich auf den Händen tragen, damit du deinen Fuss nicht an einen Stein stösst.«</vt:lpstr>
      <vt:lpstr>Da sprach Jesus zu ihm: Wiederum steht auch geschrieben: »Du sollst den Herrn, deinen Gott, nicht versuchen.«</vt:lpstr>
      <vt:lpstr>Darauf führte ihn der Teufel mit sich auf einen sehr hohen Berg und zeigte ihm alle Reiche der Welt und ihre Herrlichkeit und sprach zu ihm: Das alles will ich dir geben, wenn du niederfällst und mich anbetest.</vt:lpstr>
      <vt:lpstr>Da sprach Jesus zu ihm: Weg mit dir, Satan! Denn es steht geschrieben: »Du sollst anbeten den Herrn, deinen Gott, und ihm allein dienen.«</vt:lpstr>
      <vt:lpstr>Da verliess ihn der Teufel. Und siehe, da traten Engel zu ihm und dienten ihm.</vt:lpstr>
      <vt:lpstr>I. Nutze deine göttliche Kraft</vt:lpstr>
      <vt:lpstr>„Bist du Gottes Sohn, so sprich, dass diese Steine Brot werden.“</vt:lpstr>
      <vt:lpstr>„Hilf dir selbst, wenn du wirklich der König der Juden bist!“</vt:lpstr>
      <vt:lpstr>„Gib mir schnell etwas von dem roten Zeug da, ich bin ganz erschöpft!“</vt:lpstr>
      <vt:lpstr>„Ich sterbe vor Hunger, was nützt mir da mein Erstgeburtsrecht!“</vt:lpstr>
      <vt:lpstr>„Es steht geschrieben: ‚Der Mensch lebt nicht vom Brot allein, sondern von einem jeden Wort, das aus dem Mund Gottes geht.‘“</vt:lpstr>
      <vt:lpstr>„Gott liess euch hungern, damit ihr lernt, dass ihr ohne ihn nicht leben könnt. Und er gab euch das Manna zu essen, von dem ihr bis dahin nichts gewusst hattet, so wenig wie eure Vorfahren; denn er wollte euch zeigen: Der Mensch lebt nicht nur von Brot, sondern er lebt zuerst und zuletzt von dem Wort, jedem einzelnen Wort, das aus dem Mund des HERRN kommt.“</vt:lpstr>
      <vt:lpstr>II. Beweise deine bevorzugte Stellung</vt:lpstr>
      <vt:lpstr>„Er führte Jesus mit sich in die heilige Stadt und stellte ihn auf die Zinne des Tempels.“</vt:lpstr>
      <vt:lpstr>„Bist du Gottes Sohn, so wirf dich hinab.“</vt:lpstr>
      <vt:lpstr>„Es steht geschrieben: ‚Gott wird seinen Engeln deinetwegen Befehl geben; und sie werden dich auf den Händen tragen, damit du deinen Fuss nicht an einen Stein stösst.‘“</vt:lpstr>
      <vt:lpstr>„Gott hat seinen Engeln befohlen, dass sie dich behüten auf allen deinen Wegen.“</vt:lpstr>
      <vt:lpstr>„Dass die Engel dich auf den Händen tragen und du deinen Fuss nicht an einen Stein stossest.“</vt:lpstr>
      <vt:lpstr>„Die Engel sind alle Diener, Wesen der unsichtbaren Welt, die denen zu Hilfe geschickt werden, die am kommenden Heil teilhaben sollen, dem Erbe, das Gott uns schenkt.“</vt:lpstr>
      <vt:lpstr>„Wiederum steht auch geschrieben: ‚Du sollst den Herrn, deinen Gott, nicht versuchen.‘“</vt:lpstr>
      <vt:lpstr>III. Übernimm die Weltherrschaft</vt:lpstr>
      <vt:lpstr>„Er führte Jesus mit sich auf einen sehr hohen Berg und zeigte ihm alle Reiche der Welt und ihre Herrlichkeit.“</vt:lpstr>
      <vt:lpstr>„Durch Jesus wurde alles erschaffen, was im Himmel und auf der Erde ist, das Sichtbare und das Unsichtbare, Könige und Herrscher, Mächte und Gewalten. Das ganze Universum wurde durch ihn geschaffen und hat in ihm sein Ziel.“</vt:lpstr>
      <vt:lpstr>„Das alles will ich dir geben, wenn du niederfällst und mich anbetest.“</vt:lpstr>
      <vt:lpstr>„Weg mit dir, Satan!“</vt:lpstr>
      <vt:lpstr>„Denn es steht geschrieben: ‚Du sollst anbeten den Herrn, deinen Gott, und ihm allein dienen.‘“</vt:lpstr>
      <vt:lpstr>„Da verliess ihn der Teufel.“</vt:lpstr>
      <vt:lpstr>„Seid besonnen, seid wachsam! Euer Feind, der Teufel, streift umher wie ein brüllender Löwe, immer auf der Suche nach einem Opfer, das er verschlingen kann.“</vt:lpstr>
      <vt:lpstr>„Ordnet euch daher Gott unter! Und dem Teufel widersteht, dann wird er von euch ablassen und fliehen.“</vt:lpstr>
      <vt:lpstr>Schlussgedanke</vt:lpstr>
      <vt:lpstr>„Der Sohn Gottes ist auf die Erde gekommen, um die Werke des Teufels zu zerstören.“</vt:lpstr>
      <vt:lpstr>„Wir sind von einer grossen Schar von Zeugen umgeben, deren Leben uns zeigt, dass es durch den Glauben möglich ist, den uns aufgetragenen Kampf zu bestehen. Deshalb wollen auch wir – wie Läufer bei einem Wettkampf – mit aller Ausdauer dem Ziel entgegenlaufen.“</vt:lpstr>
      <vt:lpstr>„Wir wollen alles ablegen, was uns beim Laufen hindert, uns von der Sünde trennen, die uns so leicht gefangen nimmt, und unseren Blick auf Jesus richten, den Wegbereiter des Glaubens, der uns ans Ziel vorausgegangen ist. Weil Jesus wusste, welche Freude auf ihn wartete, nahm er den Tod am Kreuz auf sich, und auch die Schande, die damit verbunden war, konnte ihn nicht abschrecken.“</vt:lpstr>
      <vt:lpstr>„Deshalb sitzt er jetzt auf dem Thron im Himmel an Gottes rechter Seite. Wenn ihr also in der Gefahr steht, müde zu werden, dann denkt an Jesus! Wie sehr wurde er von sündigen Menschen angefeindet, und wie geduldig hat er alles ertragen! Wenn ihr euch das vor Augen haltet, werdet ihr nicht den Mut verlieren.“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Jugendjahre von Jesus - Teil 7/9 - Jesus widersteht einem massiven Angriff - Folien</dc:title>
  <dc:creator>Jürg Birnstiel</dc:creator>
  <cp:lastModifiedBy>Me</cp:lastModifiedBy>
  <cp:revision>766</cp:revision>
  <dcterms:created xsi:type="dcterms:W3CDTF">2013-11-12T15:20:47Z</dcterms:created>
  <dcterms:modified xsi:type="dcterms:W3CDTF">2018-05-10T20:21:28Z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