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5"/>
  </p:notesMasterIdLst>
  <p:handoutMasterIdLst>
    <p:handoutMasterId r:id="rId36"/>
  </p:handoutMasterIdLst>
  <p:sldIdLst>
    <p:sldId id="735" r:id="rId2"/>
    <p:sldId id="994" r:id="rId3"/>
    <p:sldId id="995" r:id="rId4"/>
    <p:sldId id="1022" r:id="rId5"/>
    <p:sldId id="996" r:id="rId6"/>
    <p:sldId id="997" r:id="rId7"/>
    <p:sldId id="998" r:id="rId8"/>
    <p:sldId id="999" r:id="rId9"/>
    <p:sldId id="1000" r:id="rId10"/>
    <p:sldId id="896" r:id="rId11"/>
    <p:sldId id="1001" r:id="rId12"/>
    <p:sldId id="1002" r:id="rId13"/>
    <p:sldId id="1003" r:id="rId14"/>
    <p:sldId id="1004" r:id="rId15"/>
    <p:sldId id="1005" r:id="rId16"/>
    <p:sldId id="1006" r:id="rId17"/>
    <p:sldId id="1007" r:id="rId18"/>
    <p:sldId id="1008" r:id="rId19"/>
    <p:sldId id="1009" r:id="rId20"/>
    <p:sldId id="1010" r:id="rId21"/>
    <p:sldId id="962" r:id="rId22"/>
    <p:sldId id="1011" r:id="rId23"/>
    <p:sldId id="1012" r:id="rId24"/>
    <p:sldId id="1013" r:id="rId25"/>
    <p:sldId id="1014" r:id="rId26"/>
    <p:sldId id="1015" r:id="rId27"/>
    <p:sldId id="1016" r:id="rId28"/>
    <p:sldId id="1017" r:id="rId29"/>
    <p:sldId id="1018" r:id="rId30"/>
    <p:sldId id="1019" r:id="rId31"/>
    <p:sldId id="259" r:id="rId32"/>
    <p:sldId id="1020" r:id="rId33"/>
    <p:sldId id="1021"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8009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2679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4431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3935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4230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4167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4221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5769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3365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00386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30590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38341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88664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84688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36284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34332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76912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76367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5131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47273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50531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96523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581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4486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5749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6852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8092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9509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2671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116632"/>
            <a:ext cx="8521645" cy="2123658"/>
          </a:xfrm>
        </p:spPr>
        <p:txBody>
          <a:bodyPr wrap="square">
            <a:spAutoFit/>
          </a:bodyPr>
          <a:lstStyle/>
          <a:p>
            <a:pPr algn="l"/>
            <a:r>
              <a:rPr lang="de-CH" altLang="de-DE" sz="6600" dirty="0">
                <a:solidFill>
                  <a:schemeClr val="tx1"/>
                </a:solidFill>
                <a:effectLst/>
                <a:latin typeface="Univers LT Std 47 Cn Lt" pitchFamily="34" charset="0"/>
              </a:rPr>
              <a:t>Die konsequente Veränderung </a:t>
            </a:r>
            <a:endParaRPr lang="de-DE" altLang="de-DE" sz="66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78429" y="5373216"/>
            <a:ext cx="7345899" cy="1040285"/>
          </a:xfrm>
        </p:spPr>
        <p:txBody>
          <a:bodyPr wrap="square">
            <a:spAutoFit/>
          </a:bodyPr>
          <a:lstStyle/>
          <a:p>
            <a:pPr algn="l"/>
            <a:r>
              <a:rPr lang="de-DE" altLang="de-DE" sz="2800" dirty="0">
                <a:effectLst/>
                <a:latin typeface="Univers LT Std 47 Cn Lt" pitchFamily="34" charset="0"/>
              </a:rPr>
              <a:t>Reihe:</a:t>
            </a:r>
          </a:p>
          <a:p>
            <a:pPr algn="l"/>
            <a:r>
              <a:rPr lang="de-CH" altLang="de-DE" sz="2800" dirty="0">
                <a:effectLst/>
                <a:latin typeface="Univers LT Std 47 Cn Lt" pitchFamily="34" charset="0"/>
              </a:rPr>
              <a:t>Die Notwendigkeit angemessener Neuausrichtung</a:t>
            </a:r>
            <a:r>
              <a:rPr lang="de-DE" altLang="de-DE" sz="2800" dirty="0">
                <a:effectLst/>
                <a:latin typeface="Univers LT Std 47 Cn Lt" pitchFamily="34" charset="0"/>
              </a:rPr>
              <a:t> </a:t>
            </a:r>
            <a:r>
              <a:rPr lang="de-DE" altLang="de-DE" sz="2800">
                <a:effectLst/>
                <a:latin typeface="Univers LT Std 47 Cn Lt" pitchFamily="34" charset="0"/>
              </a:rPr>
              <a:t>(1/3)</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2555776" y="1886347"/>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000" kern="0">
                <a:effectLst/>
                <a:latin typeface="Univers LT Std 47 Cn Lt" pitchFamily="34" charset="0"/>
              </a:rPr>
              <a:t>Epheser-Brief 4,17-24</a:t>
            </a:r>
            <a:endParaRPr lang="de-DE" altLang="de-DE" sz="40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985664"/>
            <a:ext cx="8640960" cy="769441"/>
          </a:xfrm>
        </p:spPr>
        <p:txBody>
          <a:bodyPr wrap="square">
            <a:spAutoFit/>
          </a:bodyPr>
          <a:lstStyle/>
          <a:p>
            <a:pPr algn="l"/>
            <a:r>
              <a:rPr lang="de-DE" altLang="de-DE" sz="4400" dirty="0">
                <a:solidFill>
                  <a:schemeClr val="tx1"/>
                </a:solidFill>
                <a:effectLst/>
                <a:latin typeface="Univers LT Std 47 Cn Lt" pitchFamily="34" charset="0"/>
              </a:rPr>
              <a:t>I. </a:t>
            </a:r>
            <a:r>
              <a:rPr lang="de-CH" altLang="de-DE" sz="4400" dirty="0">
                <a:solidFill>
                  <a:schemeClr val="tx1"/>
                </a:solidFill>
                <a:effectLst/>
                <a:latin typeface="Univers LT Std 47 Cn Lt" pitchFamily="34" charset="0"/>
              </a:rPr>
              <a:t>So lebtet ihr früher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704856" cy="2862322"/>
          </a:xfrm>
        </p:spPr>
        <p:txBody>
          <a:bodyPr wrap="square">
            <a:spAutoFit/>
          </a:bodyPr>
          <a:lstStyle/>
          <a:p>
            <a:pPr algn="l"/>
            <a:r>
              <a:rPr lang="de-CH" altLang="de-DE" sz="3600" dirty="0">
                <a:solidFill>
                  <a:schemeClr val="tx1"/>
                </a:solidFill>
                <a:effectLst/>
                <a:latin typeface="Univers LT Std 47 Cn Lt" pitchFamily="34" charset="0"/>
              </a:rPr>
              <a:t>„Das sage ich euch im Auftrag des Herrn mit allem Nachdruck: Ihr dürft nicht mehr wie die Menschen leben, die Gott nicht kennen und deshalb von ihrem verkehrten Denken in die Irre geführt werden.“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5452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704856" cy="2862322"/>
          </a:xfrm>
        </p:spPr>
        <p:txBody>
          <a:bodyPr wrap="square">
            <a:spAutoFit/>
          </a:bodyPr>
          <a:lstStyle/>
          <a:p>
            <a:pPr algn="l"/>
            <a:r>
              <a:rPr lang="de-CH" altLang="de-DE" sz="3600" dirty="0">
                <a:solidFill>
                  <a:schemeClr val="tx1"/>
                </a:solidFill>
                <a:effectLst/>
                <a:latin typeface="Univers LT Std 47 Cn Lt" pitchFamily="34" charset="0"/>
              </a:rPr>
              <a:t>„Ihr Verstand ist verfinstert, denn sie haben sich dem Leben entfremdet, das von Gott kommt. Durch die Unwissenheit in ihrem tiefsten Inneren verschloss sich ihr Herz gegenüber Gott.“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596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Römer-Brief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7920880" cy="1754326"/>
          </a:xfrm>
        </p:spPr>
        <p:txBody>
          <a:bodyPr wrap="square">
            <a:spAutoFit/>
          </a:bodyPr>
          <a:lstStyle/>
          <a:p>
            <a:pPr algn="l"/>
            <a:r>
              <a:rPr lang="de-CH" altLang="de-DE" sz="3600" dirty="0">
                <a:solidFill>
                  <a:schemeClr val="tx1"/>
                </a:solidFill>
                <a:effectLst/>
                <a:latin typeface="Univers LT Std 47 Cn Lt" pitchFamily="34" charset="0"/>
              </a:rPr>
              <a:t>„Trotz allem, was sie über Gott wussten, erwiesen sie ihm nicht die Ehre, die ihm zukommt, und blieben ihm den Dank schuldig.“</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9863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Römer-Brief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8280920" cy="1754326"/>
          </a:xfrm>
        </p:spPr>
        <p:txBody>
          <a:bodyPr wrap="square">
            <a:spAutoFit/>
          </a:bodyPr>
          <a:lstStyle/>
          <a:p>
            <a:pPr algn="l"/>
            <a:r>
              <a:rPr lang="de-CH" altLang="de-DE" sz="3600" dirty="0">
                <a:solidFill>
                  <a:schemeClr val="tx1"/>
                </a:solidFill>
                <a:effectLst/>
                <a:latin typeface="Univers LT Std 47 Cn Lt" pitchFamily="34" charset="0"/>
              </a:rPr>
              <a:t>„Sie verloren sich in sinnlosen Gedankengängen, und in ihren Herzen, denen jede Einsicht fehlte, wurde es finster.“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8779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Römer-Brief 1,22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8280920" cy="1569660"/>
          </a:xfrm>
        </p:spPr>
        <p:txBody>
          <a:bodyPr wrap="square">
            <a:spAutoFit/>
          </a:bodyPr>
          <a:lstStyle/>
          <a:p>
            <a:pPr algn="l"/>
            <a:r>
              <a:rPr lang="de-CH" altLang="de-DE" sz="4800" dirty="0">
                <a:solidFill>
                  <a:schemeClr val="tx1"/>
                </a:solidFill>
                <a:effectLst/>
                <a:latin typeface="Univers LT Std 47 Cn Lt" pitchFamily="34" charset="0"/>
              </a:rPr>
              <a:t>„Sie hielten sich für klug, sind aber zu Narren geworden.“ </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6344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2308324"/>
          </a:xfrm>
        </p:spPr>
        <p:txBody>
          <a:bodyPr wrap="square">
            <a:spAutoFit/>
          </a:bodyPr>
          <a:lstStyle/>
          <a:p>
            <a:pPr algn="l"/>
            <a:r>
              <a:rPr lang="de-CH" altLang="de-DE" sz="3600" dirty="0">
                <a:solidFill>
                  <a:schemeClr val="tx1"/>
                </a:solidFill>
                <a:effectLst/>
                <a:latin typeface="Univers LT Std 47 Cn Lt" pitchFamily="34" charset="0"/>
              </a:rPr>
              <a:t>„Das Gewissen dieser Menschen ist abgestumpft; sie haben sich der Ausschweifung hingegeben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und beschäftigen sich voller Gier mit jedem erdenklichen Schmutz.“</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37140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Galater-Brief 5,19-21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0" y="188640"/>
            <a:ext cx="8928992" cy="4031873"/>
          </a:xfrm>
        </p:spPr>
        <p:txBody>
          <a:bodyPr wrap="square">
            <a:spAutoFit/>
          </a:bodyPr>
          <a:lstStyle/>
          <a:p>
            <a:pPr algn="l"/>
            <a:r>
              <a:rPr lang="de-CH" altLang="de-DE" sz="3200" dirty="0">
                <a:solidFill>
                  <a:schemeClr val="tx1"/>
                </a:solidFill>
                <a:effectLst/>
                <a:latin typeface="Univers LT Std 47 Cn Lt" pitchFamily="34" charset="0"/>
              </a:rPr>
              <a:t>„Es ist klar ersichtlich, was die Auswirkungen sind,</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wenn man sich von der eigenen Natur (und nicht von Gott) beherrschen lässt: sexuelle Unmoral, Schamlosigkeit, Ausschweifung, Götzendienst, okkulte Praktiken, Feindseligkeiten, Streit, Eifersucht, Wutausbrüche, Rechthaberei, Zerwürfnisse, Spaltungen,</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Neid, Trunkenheit, Fressgier und noch</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vieles andere, was genauso verwerflich ist.“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7202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2308324"/>
          </a:xfrm>
        </p:spPr>
        <p:txBody>
          <a:bodyPr wrap="square">
            <a:spAutoFit/>
          </a:bodyPr>
          <a:lstStyle/>
          <a:p>
            <a:pPr algn="l"/>
            <a:r>
              <a:rPr lang="de-CH" altLang="de-DE" sz="3600" dirty="0">
                <a:solidFill>
                  <a:schemeClr val="tx1"/>
                </a:solidFill>
                <a:effectLst/>
                <a:latin typeface="Univers LT Std 47 Cn Lt" pitchFamily="34" charset="0"/>
              </a:rPr>
              <a:t>„Das Gewissen dieser Menschen ist abgestumpft; sie haben sich der Ausschweifung hingegeben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und beschäftigen sich voller Gier mit jedem erdenklichen Schmutz.“</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39602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229200"/>
            <a:ext cx="4176464" cy="400110"/>
          </a:xfrm>
        </p:spPr>
        <p:txBody>
          <a:bodyPr wrap="square">
            <a:spAutoFit/>
          </a:bodyPr>
          <a:lstStyle/>
          <a:p>
            <a:pPr algn="r"/>
            <a:r>
              <a:rPr lang="de-CH" altLang="de-DE" sz="2000" dirty="0">
                <a:effectLst/>
                <a:latin typeface="Univers LT Std 47 Cn Lt" pitchFamily="34" charset="0"/>
              </a:rPr>
              <a:t>Philip Zimbardo, Der Luzifer-Effekt, S.4.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1754326"/>
          </a:xfrm>
        </p:spPr>
        <p:txBody>
          <a:bodyPr wrap="square">
            <a:spAutoFit/>
          </a:bodyPr>
          <a:lstStyle/>
          <a:p>
            <a:pPr algn="l"/>
            <a:r>
              <a:rPr lang="de-CH" altLang="de-DE" sz="3600" dirty="0">
                <a:solidFill>
                  <a:schemeClr val="tx1"/>
                </a:solidFill>
                <a:effectLst/>
                <a:latin typeface="Univers LT Std 47 Cn Lt" pitchFamily="34" charset="0"/>
              </a:rPr>
              <a:t>„Die meisten Menschen verstecken sich hinter egozentrischen </a:t>
            </a:r>
            <a:r>
              <a:rPr lang="de-CH" altLang="de-DE" sz="3600" dirty="0" err="1">
                <a:solidFill>
                  <a:schemeClr val="tx1"/>
                </a:solidFill>
                <a:effectLst/>
                <a:latin typeface="Univers LT Std 47 Cn Lt" pitchFamily="34" charset="0"/>
              </a:rPr>
              <a:t>Voreingenommenheiten</a:t>
            </a:r>
            <a:r>
              <a:rPr lang="de-CH" altLang="de-DE" sz="3600" dirty="0">
                <a:solidFill>
                  <a:schemeClr val="tx1"/>
                </a:solidFill>
                <a:effectLst/>
                <a:latin typeface="Univers LT Std 47 Cn Lt" pitchFamily="34" charset="0"/>
              </a:rPr>
              <a:t>, die die Illusion erzeugen, man sei aussergewöhnlich.“</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9258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860032" y="2204864"/>
            <a:ext cx="4176464" cy="400110"/>
          </a:xfrm>
        </p:spPr>
        <p:txBody>
          <a:bodyPr wrap="square">
            <a:spAutoFit/>
          </a:bodyPr>
          <a:lstStyle/>
          <a:p>
            <a:pPr algn="r"/>
            <a:r>
              <a:rPr lang="de-CH" altLang="de-DE" sz="2000" dirty="0">
                <a:effectLst/>
                <a:latin typeface="Univers LT Std 47 Cn Lt" pitchFamily="34" charset="0"/>
              </a:rPr>
              <a:t>1.Johannes-Brief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9379" y="116632"/>
            <a:ext cx="8928992" cy="2308324"/>
          </a:xfrm>
        </p:spPr>
        <p:txBody>
          <a:bodyPr wrap="square">
            <a:spAutoFit/>
          </a:bodyPr>
          <a:lstStyle/>
          <a:p>
            <a:pPr algn="l"/>
            <a:r>
              <a:rPr lang="de-CH" altLang="de-DE" sz="3600" dirty="0">
                <a:solidFill>
                  <a:schemeClr val="tx1"/>
                </a:solidFill>
                <a:effectLst/>
                <a:latin typeface="Univers LT Std 47 Cn Lt" pitchFamily="34" charset="0"/>
              </a:rPr>
              <a:t>„Wenn wir unsere Sünden bekennen, erweist Gott sich als treu und gerecht: Er vergibt uns unsere Sünden und reinigt uns von allem Unrecht,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das wir begangen haben.“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9420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2862322"/>
          </a:xfrm>
        </p:spPr>
        <p:txBody>
          <a:bodyPr wrap="square">
            <a:spAutoFit/>
          </a:bodyPr>
          <a:lstStyle/>
          <a:p>
            <a:pPr algn="l"/>
            <a:r>
              <a:rPr lang="de-CH" altLang="de-DE" sz="3600" dirty="0">
                <a:solidFill>
                  <a:schemeClr val="tx1"/>
                </a:solidFill>
                <a:effectLst/>
                <a:latin typeface="Univers LT Std 47 Cn Lt" pitchFamily="34" charset="0"/>
              </a:rPr>
              <a:t>„Das sage ich euch im Auftrag des Herrn mit allem Nachdruck: Ihr dürft nicht mehr wie die Menschen leben, die Gott nicht kennen und deshalb von ihrem verkehrten Denken in die Irre geführt werden.“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89793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764704"/>
            <a:ext cx="7344816"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So solltet ihr heute leben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1938992"/>
          </a:xfrm>
        </p:spPr>
        <p:txBody>
          <a:bodyPr wrap="square">
            <a:spAutoFit/>
          </a:bodyPr>
          <a:lstStyle/>
          <a:p>
            <a:pPr algn="l"/>
            <a:r>
              <a:rPr lang="de-CH" altLang="de-DE" sz="6000" dirty="0">
                <a:solidFill>
                  <a:schemeClr val="tx1"/>
                </a:solidFill>
                <a:effectLst/>
                <a:latin typeface="Univers LT Std 47 Cn Lt" pitchFamily="34" charset="0"/>
              </a:rPr>
              <a:t>„Bei Christus habt ihr aber etwas anderes gelernt!“</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2094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Römer-Brief 6,6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2308324"/>
          </a:xfrm>
        </p:spPr>
        <p:txBody>
          <a:bodyPr wrap="square">
            <a:spAutoFit/>
          </a:bodyPr>
          <a:lstStyle/>
          <a:p>
            <a:pPr algn="l"/>
            <a:r>
              <a:rPr lang="de-CH" altLang="de-DE" sz="3600" dirty="0">
                <a:solidFill>
                  <a:schemeClr val="tx1"/>
                </a:solidFill>
                <a:effectLst/>
                <a:latin typeface="Univers LT Std 47 Cn Lt" pitchFamily="34" charset="0"/>
              </a:rPr>
              <a:t>„Der Mensch, der wir waren, als wir noch ohne Christus lebten, ist mit ihm gekreuzigt worden, damit unser sündiges Wesen unwirksam gemacht wird und wir nicht länger der Sünde dienen.“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5850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Johannes-Evangelium 15,5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2308324"/>
          </a:xfrm>
        </p:spPr>
        <p:txBody>
          <a:bodyPr wrap="square">
            <a:spAutoFit/>
          </a:bodyPr>
          <a:lstStyle/>
          <a:p>
            <a:pPr algn="l"/>
            <a:r>
              <a:rPr lang="de-CH" altLang="de-DE" sz="3600" dirty="0">
                <a:solidFill>
                  <a:schemeClr val="tx1"/>
                </a:solidFill>
                <a:effectLst/>
                <a:latin typeface="Univers LT Std 47 Cn Lt" pitchFamily="34" charset="0"/>
              </a:rPr>
              <a:t>„Ich bin der Weinstock, und ihr seid die Reben. Wenn jemand in mir bleibt und ich in ihm bleibe, trägt er reiche Frucht; ohne mich könnt ihr nichts tun.“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792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2308324"/>
          </a:xfrm>
        </p:spPr>
        <p:txBody>
          <a:bodyPr wrap="square">
            <a:spAutoFit/>
          </a:bodyPr>
          <a:lstStyle/>
          <a:p>
            <a:pPr algn="l"/>
            <a:r>
              <a:rPr lang="de-CH" altLang="de-DE" sz="3600" dirty="0">
                <a:solidFill>
                  <a:schemeClr val="tx1"/>
                </a:solidFill>
                <a:effectLst/>
                <a:latin typeface="Univers LT Std 47 Cn Lt" pitchFamily="34" charset="0"/>
              </a:rPr>
              <a:t>„Oder habt ihr seine Botschaft etwa nicht gehört? Seid ihr etwa nicht in seiner Lehre unterrichtet worden, in der Wahrheit, wie sie in Jesus zu uns gekommen ist?“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79417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2308324"/>
          </a:xfrm>
        </p:spPr>
        <p:txBody>
          <a:bodyPr wrap="square">
            <a:spAutoFit/>
          </a:bodyPr>
          <a:lstStyle/>
          <a:p>
            <a:pPr algn="l"/>
            <a:r>
              <a:rPr lang="de-CH" altLang="de-DE" sz="3600" dirty="0">
                <a:solidFill>
                  <a:schemeClr val="tx1"/>
                </a:solidFill>
                <a:effectLst/>
                <a:latin typeface="Univers LT Std 47 Cn Lt" pitchFamily="34" charset="0"/>
              </a:rPr>
              <a:t>„Legt also eure frühere Lebensweise ab! Ja,</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legt den ganzen alten Menschen ab, der seinen Begierden folgt! Die betrügen ihn nur und</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führen ihn ins Verderben.“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0990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2.Korinther-Brief 12,21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848872" cy="3416320"/>
          </a:xfrm>
        </p:spPr>
        <p:txBody>
          <a:bodyPr wrap="square">
            <a:spAutoFit/>
          </a:bodyPr>
          <a:lstStyle/>
          <a:p>
            <a:pPr algn="l"/>
            <a:r>
              <a:rPr lang="de-CH" altLang="de-DE" sz="3600" dirty="0">
                <a:solidFill>
                  <a:schemeClr val="tx1"/>
                </a:solidFill>
                <a:effectLst/>
                <a:latin typeface="Univers LT Std 47 Cn Lt" pitchFamily="34" charset="0"/>
              </a:rPr>
              <a:t>„Ich fürchte, bei meinem Kommen werde ich beschämt und traurig sein, weil so viele bis heute nicht mit ihren alten Sünden gebrochen und sich nicht von ihrer schamlosen, unmoralischen und ausschweifenden Lebensführung abgekehrt haben.“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40636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1938992"/>
          </a:xfrm>
        </p:spPr>
        <p:txBody>
          <a:bodyPr wrap="square">
            <a:spAutoFit/>
          </a:bodyPr>
          <a:lstStyle/>
          <a:p>
            <a:pPr algn="l"/>
            <a:r>
              <a:rPr lang="de-CH" altLang="de-DE" sz="6000" dirty="0">
                <a:solidFill>
                  <a:schemeClr val="tx1"/>
                </a:solidFill>
                <a:effectLst/>
                <a:latin typeface="Univers LT Std 47 Cn Lt" pitchFamily="34" charset="0"/>
              </a:rPr>
              <a:t>„Erneuert euch aber in eurem Geist und Denken.“</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85431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2308324"/>
          </a:xfrm>
        </p:spPr>
        <p:txBody>
          <a:bodyPr wrap="square">
            <a:spAutoFit/>
          </a:bodyPr>
          <a:lstStyle/>
          <a:p>
            <a:pPr algn="l"/>
            <a:r>
              <a:rPr lang="de-CH" altLang="de-DE" sz="3600" dirty="0">
                <a:solidFill>
                  <a:schemeClr val="tx1"/>
                </a:solidFill>
                <a:effectLst/>
                <a:latin typeface="Univers LT Std 47 Cn Lt" pitchFamily="34" charset="0"/>
              </a:rPr>
              <a:t>„Zieht den neuen Menschen an, der nach Gottes Bild erschaffen ist und dessen Kennzeichen Gerechtigkeit und Heiligkeit sind, die sich</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auf die Wahrheit gründen.“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3432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fik 7" descr="Ein Bild, das Screenshot enthält.&#10;&#10;Mit sehr hoher Zuverlässigkeit generierte Beschreibung">
            <a:extLst>
              <a:ext uri="{FF2B5EF4-FFF2-40B4-BE49-F238E27FC236}">
                <a16:creationId xmlns:a16="http://schemas.microsoft.com/office/drawing/2014/main" xmlns="" id="{408C8C93-71FF-4EB6-B2B2-3351E4CE4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688"/>
            <a:ext cx="5601481" cy="4608512"/>
          </a:xfrm>
          <a:prstGeom prst="rect">
            <a:avLst/>
          </a:prstGeom>
        </p:spPr>
      </p:pic>
    </p:spTree>
    <p:extLst>
      <p:ext uri="{BB962C8B-B14F-4D97-AF65-F5344CB8AC3E}">
        <p14:creationId xmlns:p14="http://schemas.microsoft.com/office/powerpoint/2010/main" val="2889986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Galater-Brief 5,25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1754326"/>
          </a:xfrm>
        </p:spPr>
        <p:txBody>
          <a:bodyPr wrap="square">
            <a:spAutoFit/>
          </a:bodyPr>
          <a:lstStyle/>
          <a:p>
            <a:pPr algn="l"/>
            <a:r>
              <a:rPr lang="de-CH" altLang="de-DE" sz="3600" dirty="0">
                <a:solidFill>
                  <a:schemeClr val="tx1"/>
                </a:solidFill>
                <a:effectLst/>
                <a:latin typeface="Univers LT Std 47 Cn Lt" pitchFamily="34" charset="0"/>
              </a:rPr>
              <a:t>„Da wir also durch Gottes Geist ein neues Leben haben, wollen wir uns jetzt auch auf Schritt und Tritt von diesem Geist bestimmen lassen.“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09903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836712"/>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Galater-Brief 5,17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4624"/>
            <a:ext cx="8640960" cy="3970318"/>
          </a:xfrm>
        </p:spPr>
        <p:txBody>
          <a:bodyPr wrap="square">
            <a:spAutoFit/>
          </a:bodyPr>
          <a:lstStyle/>
          <a:p>
            <a:pPr algn="l"/>
            <a:r>
              <a:rPr lang="de-CH" altLang="de-DE" sz="3600" dirty="0">
                <a:solidFill>
                  <a:schemeClr val="tx1"/>
                </a:solidFill>
                <a:effectLst/>
                <a:latin typeface="Univers LT Std 47 Cn Lt" pitchFamily="34" charset="0"/>
              </a:rPr>
              <a:t>„Die menschliche Natur richtet sich mit ihrem Begehren gegen den Geist Gottes, und der</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Geist Gottes richtet sich mit seinem Begehren gegen die menschliche Natur. Die beiden liegen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im Streit miteinander, und jede Seite will verhindern, dass ihr das tut, wozu</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die andere Seite euch drängt.“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05792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Jakobus-Brief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2862322"/>
          </a:xfrm>
        </p:spPr>
        <p:txBody>
          <a:bodyPr wrap="square">
            <a:spAutoFit/>
          </a:bodyPr>
          <a:lstStyle/>
          <a:p>
            <a:pPr algn="l"/>
            <a:r>
              <a:rPr lang="de-CH" altLang="de-DE" sz="3600" dirty="0">
                <a:solidFill>
                  <a:schemeClr val="tx1"/>
                </a:solidFill>
                <a:effectLst/>
                <a:latin typeface="Univers LT Std 47 Cn Lt" pitchFamily="34" charset="0"/>
              </a:rPr>
              <a:t>„Legt alles ab, was euch beschmutzt, alles Böse, was noch bei euch vorhanden ist, und geht bereitwillig auf die Botschaft ein, die euch</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ins Herz gepflanzt wurde und die die Kraft hat, euch zu retten.“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8066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9379" y="116632"/>
            <a:ext cx="8803101" cy="2308324"/>
          </a:xfrm>
        </p:spPr>
        <p:txBody>
          <a:bodyPr wrap="square">
            <a:spAutoFit/>
          </a:bodyPr>
          <a:lstStyle/>
          <a:p>
            <a:pPr algn="l"/>
            <a:r>
              <a:rPr lang="de-CH" altLang="de-DE" sz="3600" dirty="0">
                <a:solidFill>
                  <a:schemeClr val="tx1"/>
                </a:solidFill>
                <a:effectLst/>
                <a:latin typeface="Univers LT Std 47 Cn Lt" pitchFamily="34" charset="0"/>
              </a:rPr>
              <a:t>Das sage ich euch im Auftrag des Herrn mit allem Nachdruck: Ihr dürft nicht mehr wie die Menschen leben, die Gott nicht kennen und deshalb von ihrem verkehrten Denken in die Irre geführt werden.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0039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9379" y="116632"/>
            <a:ext cx="8803101" cy="2308324"/>
          </a:xfrm>
        </p:spPr>
        <p:txBody>
          <a:bodyPr wrap="square">
            <a:spAutoFit/>
          </a:bodyPr>
          <a:lstStyle/>
          <a:p>
            <a:pPr algn="l"/>
            <a:r>
              <a:rPr lang="de-CH" altLang="de-DE" sz="3600" dirty="0">
                <a:solidFill>
                  <a:schemeClr val="tx1"/>
                </a:solidFill>
                <a:effectLst/>
                <a:latin typeface="Univers LT Std 47 Cn Lt" pitchFamily="34" charset="0"/>
              </a:rPr>
              <a:t>Ihr Verstand ist verfinstert, denn sie haben sich</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dem Leben entfremdet, das von Gott kommt.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Durch die Unwissenheit in ihrem tiefsten Inneren verschloss sich ihr Herz gegenüber Gott.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3730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9379" y="116632"/>
            <a:ext cx="8803101" cy="2308324"/>
          </a:xfrm>
        </p:spPr>
        <p:txBody>
          <a:bodyPr wrap="square">
            <a:spAutoFit/>
          </a:bodyPr>
          <a:lstStyle/>
          <a:p>
            <a:pPr algn="l"/>
            <a:r>
              <a:rPr lang="de-CH" altLang="de-DE" sz="3600" dirty="0">
                <a:solidFill>
                  <a:schemeClr val="tx1"/>
                </a:solidFill>
                <a:effectLst/>
                <a:latin typeface="Univers LT Std 47 Cn Lt" pitchFamily="34" charset="0"/>
              </a:rPr>
              <a:t>Das Gewissen dieser Menschen ist abgestumpft; sie haben sich der Ausschweifung hingegeben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und beschäftigen sich voller Gier mit jedem erdenklichen Schmutz.</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5101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4,20-21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4624"/>
            <a:ext cx="8803101" cy="2862322"/>
          </a:xfrm>
        </p:spPr>
        <p:txBody>
          <a:bodyPr wrap="square">
            <a:spAutoFit/>
          </a:bodyPr>
          <a:lstStyle/>
          <a:p>
            <a:pPr algn="l"/>
            <a:r>
              <a:rPr lang="de-CH" altLang="de-DE" sz="3600" dirty="0">
                <a:solidFill>
                  <a:schemeClr val="tx1"/>
                </a:solidFill>
                <a:effectLst/>
                <a:latin typeface="Univers LT Std 47 Cn Lt" pitchFamily="34" charset="0"/>
              </a:rPr>
              <a:t>Bei Christus habt ihr aber etwas anderes gelernt! Oder habt ihr seine Botschaft etwa nicht gehört? Seid ihr etwa nicht in seiner Lehre unterrichtet worden, in der Wahrheit, wie sie in Jesus zu</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uns gekommen ist?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7881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4,22-23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803101" cy="3416320"/>
          </a:xfrm>
        </p:spPr>
        <p:txBody>
          <a:bodyPr wrap="square">
            <a:spAutoFit/>
          </a:bodyPr>
          <a:lstStyle/>
          <a:p>
            <a:pPr algn="l"/>
            <a:r>
              <a:rPr lang="de-CH" altLang="de-DE" sz="3600" dirty="0">
                <a:solidFill>
                  <a:schemeClr val="tx1"/>
                </a:solidFill>
                <a:effectLst/>
                <a:latin typeface="Univers LT Std 47 Cn Lt" pitchFamily="34" charset="0"/>
              </a:rPr>
              <a:t>Legt also eure frühere Lebensweise ab! Ja,</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legt den ganzen alten Menschen ab, der</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seinen Begierden folgt! Die betrügen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ihn nur und führen ihn ins Verderben.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Erneuert euch aber in eurem</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Geist und Denken.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9589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5085184"/>
            <a:ext cx="4176464" cy="400110"/>
          </a:xfrm>
        </p:spPr>
        <p:txBody>
          <a:bodyPr wrap="square">
            <a:spAutoFit/>
          </a:bodyPr>
          <a:lstStyle/>
          <a:p>
            <a:pPr algn="r"/>
            <a:r>
              <a:rPr lang="de-CH" altLang="de-DE" sz="2000" dirty="0">
                <a:effectLst/>
                <a:latin typeface="Univers LT Std 47 Cn Lt" pitchFamily="34" charset="0"/>
              </a:rPr>
              <a:t>Epheser-Brief 4,24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2308324"/>
          </a:xfrm>
        </p:spPr>
        <p:txBody>
          <a:bodyPr wrap="square">
            <a:spAutoFit/>
          </a:bodyPr>
          <a:lstStyle/>
          <a:p>
            <a:pPr algn="l"/>
            <a:r>
              <a:rPr lang="de-CH" altLang="de-DE" sz="3600" dirty="0">
                <a:solidFill>
                  <a:schemeClr val="tx1"/>
                </a:solidFill>
                <a:effectLst/>
                <a:latin typeface="Univers LT Std 47 Cn Lt" pitchFamily="34" charset="0"/>
              </a:rPr>
              <a:t>Zieht den neuen Menschen an, der nach Gottes Bild erschaffen ist und dessen Kennzeichen Gerechtigkeit und Heiligkeit sind, die sich</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auf die Wahrheit gründen.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14418475"/>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775</Words>
  <Application>Microsoft Office PowerPoint</Application>
  <PresentationFormat>Bildschirmpräsentation (4:3)</PresentationFormat>
  <Paragraphs>96</Paragraphs>
  <Slides>33</Slides>
  <Notes>33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Designvorlage 'Berggipfel'</vt:lpstr>
      <vt:lpstr>Die konsequente Veränderung </vt:lpstr>
      <vt:lpstr>„Wenn wir unsere Sünden bekennen, erweist Gott sich als treu und gerecht: Er vergibt uns unsere Sünden und reinigt uns von allem Unrecht, das wir begangen haben.“</vt:lpstr>
      <vt:lpstr>PowerPoint-Präsentation</vt:lpstr>
      <vt:lpstr>Das sage ich euch im Auftrag des Herrn mit allem Nachdruck: Ihr dürft nicht mehr wie die Menschen leben, die Gott nicht kennen und deshalb von ihrem verkehrten Denken in die Irre geführt werden.</vt:lpstr>
      <vt:lpstr>Ihr Verstand ist verfinstert, denn sie haben sich dem Leben entfremdet, das von Gott kommt. Durch die Unwissenheit in ihrem tiefsten Inneren verschloss sich ihr Herz gegenüber Gott.</vt:lpstr>
      <vt:lpstr>Das Gewissen dieser Menschen ist abgestumpft; sie haben sich der Ausschweifung hingegeben und beschäftigen sich voller Gier mit jedem erdenklichen Schmutz.</vt:lpstr>
      <vt:lpstr>Bei Christus habt ihr aber etwas anderes gelernt! Oder habt ihr seine Botschaft etwa nicht gehört? Seid ihr etwa nicht in seiner Lehre unterrichtet worden, in der Wahrheit, wie sie in Jesus zu uns gekommen ist?</vt:lpstr>
      <vt:lpstr>Legt also eure frühere Lebensweise ab! Ja, legt den ganzen alten Menschen ab, der seinen Begierden folgt! Die betrügen ihn nur und führen ihn ins Verderben. Erneuert euch aber in eurem Geist und Denken.</vt:lpstr>
      <vt:lpstr>Zieht den neuen Menschen an, der nach Gottes Bild erschaffen ist und dessen Kennzeichen Gerechtigkeit und Heiligkeit sind, die sich auf die Wahrheit gründen.</vt:lpstr>
      <vt:lpstr>I. So lebtet ihr früher</vt:lpstr>
      <vt:lpstr>„Das sage ich euch im Auftrag des Herrn mit allem Nachdruck: Ihr dürft nicht mehr wie die Menschen leben, die Gott nicht kennen und deshalb von ihrem verkehrten Denken in die Irre geführt werden.“</vt:lpstr>
      <vt:lpstr>„Ihr Verstand ist verfinstert, denn sie haben sich dem Leben entfremdet, das von Gott kommt. Durch die Unwissenheit in ihrem tiefsten Inneren verschloss sich ihr Herz gegenüber Gott.“</vt:lpstr>
      <vt:lpstr>„Trotz allem, was sie über Gott wussten, erwiesen sie ihm nicht die Ehre, die ihm zukommt, und blieben ihm den Dank schuldig.“</vt:lpstr>
      <vt:lpstr>„Sie verloren sich in sinnlosen Gedankengängen, und in ihren Herzen, denen jede Einsicht fehlte, wurde es finster.“</vt:lpstr>
      <vt:lpstr>„Sie hielten sich für klug, sind aber zu Narren geworden.“ </vt:lpstr>
      <vt:lpstr>„Das Gewissen dieser Menschen ist abgestumpft; sie haben sich der Ausschweifung hingegeben und beschäftigen sich voller Gier mit jedem erdenklichen Schmutz.“</vt:lpstr>
      <vt:lpstr>„Es ist klar ersichtlich, was die Auswirkungen sind, wenn man sich von der eigenen Natur (und nicht von Gott) beherrschen lässt: sexuelle Unmoral, Schamlosigkeit, Ausschweifung, Götzendienst, okkulte Praktiken, Feindseligkeiten, Streit, Eifersucht, Wutausbrüche, Rechthaberei, Zerwürfnisse, Spaltungen, Neid, Trunkenheit, Fressgier und noch vieles andere, was genauso verwerflich ist.“</vt:lpstr>
      <vt:lpstr>„Das Gewissen dieser Menschen ist abgestumpft; sie haben sich der Ausschweifung hingegeben und beschäftigen sich voller Gier mit jedem erdenklichen Schmutz.“</vt:lpstr>
      <vt:lpstr>„Die meisten Menschen verstecken sich hinter egozentrischen Voreingenommenheiten, die die Illusion erzeugen, man sei aussergewöhnlich.“</vt:lpstr>
      <vt:lpstr>„Das sage ich euch im Auftrag des Herrn mit allem Nachdruck: Ihr dürft nicht mehr wie die Menschen leben, die Gott nicht kennen und deshalb von ihrem verkehrten Denken in die Irre geführt werden.“</vt:lpstr>
      <vt:lpstr>II. So solltet ihr heute leben</vt:lpstr>
      <vt:lpstr>„Bei Christus habt ihr aber etwas anderes gelernt!“</vt:lpstr>
      <vt:lpstr>„Der Mensch, der wir waren, als wir noch ohne Christus lebten, ist mit ihm gekreuzigt worden, damit unser sündiges Wesen unwirksam gemacht wird und wir nicht länger der Sünde dienen.“</vt:lpstr>
      <vt:lpstr>„Ich bin der Weinstock, und ihr seid die Reben. Wenn jemand in mir bleibt und ich in ihm bleibe, trägt er reiche Frucht; ohne mich könnt ihr nichts tun.“</vt:lpstr>
      <vt:lpstr>„Oder habt ihr seine Botschaft etwa nicht gehört? Seid ihr etwa nicht in seiner Lehre unterrichtet worden, in der Wahrheit, wie sie in Jesus zu uns gekommen ist?“</vt:lpstr>
      <vt:lpstr>„Legt also eure frühere Lebensweise ab! Ja, legt den ganzen alten Menschen ab, der seinen Begierden folgt! Die betrügen ihn nur und führen ihn ins Verderben.“</vt:lpstr>
      <vt:lpstr>„Ich fürchte, bei meinem Kommen werde ich beschämt und traurig sein, weil so viele bis heute nicht mit ihren alten Sünden gebrochen und sich nicht von ihrer schamlosen, unmoralischen und ausschweifenden Lebensführung abgekehrt haben.“</vt:lpstr>
      <vt:lpstr>„Erneuert euch aber in eurem Geist und Denken.“</vt:lpstr>
      <vt:lpstr>„Zieht den neuen Menschen an, der nach Gottes Bild erschaffen ist und dessen Kennzeichen Gerechtigkeit und Heiligkeit sind, die sich auf die Wahrheit gründen.“</vt:lpstr>
      <vt:lpstr>„Da wir also durch Gottes Geist ein neues Leben haben, wollen wir uns jetzt auch auf Schritt und Tritt von diesem Geist bestimmen lassen.“</vt:lpstr>
      <vt:lpstr>Schlussgedanke</vt:lpstr>
      <vt:lpstr>„Die menschliche Natur richtet sich mit ihrem Begehren gegen den Geist Gottes, und der Geist Gottes richtet sich mit seinem Begehren gegen die menschliche Natur. Die beiden liegen im Streit miteinander, und jede Seite will verhindern, dass ihr das tut, wozu die andere Seite euch drängt.“</vt:lpstr>
      <vt:lpstr>„Legt alles ab, was euch beschmutzt, alles Böse, was noch bei euch vorhanden ist, und geht bereitwillig auf die Botschaft ein, die euch ins Herz gepflanzt wurde und die die Kraft hat, euch zu retten.“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Notwendigkeit angemessener Neuausrichtung - Teil 1/3 - Die konsequente Veränderung - Folien</dc:title>
  <dc:creator>Jürg Birnstiel</dc:creator>
  <cp:lastModifiedBy>Me</cp:lastModifiedBy>
  <cp:revision>713</cp:revision>
  <dcterms:created xsi:type="dcterms:W3CDTF">2013-11-12T15:20:47Z</dcterms:created>
  <dcterms:modified xsi:type="dcterms:W3CDTF">2017-11-14T18:59:12Z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