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3"/>
  </p:notesMasterIdLst>
  <p:handoutMasterIdLst>
    <p:handoutMasterId r:id="rId34"/>
  </p:handoutMasterIdLst>
  <p:sldIdLst>
    <p:sldId id="735" r:id="rId2"/>
    <p:sldId id="1105" r:id="rId3"/>
    <p:sldId id="1156" r:id="rId4"/>
    <p:sldId id="1157" r:id="rId5"/>
    <p:sldId id="1158" r:id="rId6"/>
    <p:sldId id="1159" r:id="rId7"/>
    <p:sldId id="1160" r:id="rId8"/>
    <p:sldId id="1161" r:id="rId9"/>
    <p:sldId id="1162" r:id="rId10"/>
    <p:sldId id="1077" r:id="rId11"/>
    <p:sldId id="1163" r:id="rId12"/>
    <p:sldId id="1164" r:id="rId13"/>
    <p:sldId id="1165" r:id="rId14"/>
    <p:sldId id="1166" r:id="rId15"/>
    <p:sldId id="1167" r:id="rId16"/>
    <p:sldId id="1168" r:id="rId17"/>
    <p:sldId id="962" r:id="rId18"/>
    <p:sldId id="1169" r:id="rId19"/>
    <p:sldId id="1170" r:id="rId20"/>
    <p:sldId id="1171" r:id="rId21"/>
    <p:sldId id="1172" r:id="rId22"/>
    <p:sldId id="1173" r:id="rId23"/>
    <p:sldId id="1150" r:id="rId24"/>
    <p:sldId id="1174" r:id="rId25"/>
    <p:sldId id="1175" r:id="rId26"/>
    <p:sldId id="1176" r:id="rId27"/>
    <p:sldId id="1177" r:id="rId28"/>
    <p:sldId id="1178" r:id="rId29"/>
    <p:sldId id="1179" r:id="rId30"/>
    <p:sldId id="259" r:id="rId31"/>
    <p:sldId id="1180" r:id="rId32"/>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27207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91088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376496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698169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475418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295094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331906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17286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874689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549185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382909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457944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726922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385258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37635746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3844394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20273523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38984549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4183138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159404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2563315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09561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20475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48002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73184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49875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25499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19336" y="188640"/>
            <a:ext cx="11233248" cy="1200329"/>
          </a:xfrm>
        </p:spPr>
        <p:txBody>
          <a:bodyPr wrap="square">
            <a:spAutoFit/>
          </a:bodyPr>
          <a:lstStyle/>
          <a:p>
            <a:pPr algn="l"/>
            <a:r>
              <a:rPr lang="de-CH" altLang="de-DE" sz="7200" dirty="0">
                <a:solidFill>
                  <a:schemeClr val="tx1"/>
                </a:solidFill>
                <a:effectLst/>
                <a:latin typeface="Univers LT Std 47 Cn Lt" pitchFamily="34" charset="0"/>
              </a:rPr>
              <a:t>Das ungläubige Staunen</a:t>
            </a:r>
            <a:endParaRPr lang="de-DE" altLang="de-DE" sz="72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423592" y="2564904"/>
            <a:ext cx="8209995" cy="1151084"/>
          </a:xfrm>
        </p:spPr>
        <p:txBody>
          <a:bodyPr wrap="square">
            <a:spAutoFit/>
          </a:bodyPr>
          <a:lstStyle/>
          <a:p>
            <a:pPr algn="r"/>
            <a:r>
              <a:rPr lang="de-DE" altLang="de-DE" sz="4000" dirty="0">
                <a:effectLst/>
                <a:latin typeface="Univers LT Std 47 Cn Lt" pitchFamily="34" charset="0"/>
              </a:rPr>
              <a:t>Serie:     </a:t>
            </a:r>
            <a:r>
              <a:rPr lang="de-CH" altLang="de-DE" sz="4000" dirty="0">
                <a:effectLst/>
                <a:latin typeface="Univers LT Std 47 Cn Lt" pitchFamily="34" charset="0"/>
              </a:rPr>
              <a:t>Die überraschende Wende (3/3)</a:t>
            </a:r>
          </a:p>
          <a:p>
            <a:pPr algn="l"/>
            <a:r>
              <a:rPr lang="de-CH" altLang="de-DE" sz="2400" dirty="0">
                <a:effectLst/>
                <a:latin typeface="Univers LT Std 47 Cn Lt" pitchFamily="34" charset="0"/>
              </a:rPr>
              <a:t>                     2. Könige 7,12-20</a:t>
            </a:r>
          </a:p>
        </p:txBody>
      </p:sp>
      <p:sp>
        <p:nvSpPr>
          <p:cNvPr id="4" name="Rectangle 3">
            <a:extLst>
              <a:ext uri="{FF2B5EF4-FFF2-40B4-BE49-F238E27FC236}">
                <a16:creationId xmlns:a16="http://schemas.microsoft.com/office/drawing/2014/main" xmlns="" id="{D3403D54-ABF9-4CA2-9281-159356B5D8FB}"/>
              </a:ext>
            </a:extLst>
          </p:cNvPr>
          <p:cNvSpPr txBox="1">
            <a:spLocks noChangeArrowheads="1"/>
          </p:cNvSpPr>
          <p:nvPr/>
        </p:nvSpPr>
        <p:spPr bwMode="auto">
          <a:xfrm>
            <a:off x="3287688" y="4603891"/>
            <a:ext cx="842601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4000" kern="0" dirty="0">
                <a:effectLst/>
                <a:latin typeface="Univers LT Std 47 Cn Lt" pitchFamily="34" charset="0"/>
              </a:rPr>
              <a:t>am Beispiel der Belagerung Samarias</a:t>
            </a:r>
            <a:endParaRPr lang="de-CH"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27348" y="476672"/>
            <a:ext cx="11737304" cy="923330"/>
          </a:xfrm>
        </p:spPr>
        <p:txBody>
          <a:bodyPr wrap="square">
            <a:spAutoFit/>
          </a:bodyPr>
          <a:lstStyle/>
          <a:p>
            <a:pPr algn="l"/>
            <a:r>
              <a:rPr lang="de-DE" altLang="de-DE" dirty="0">
                <a:solidFill>
                  <a:schemeClr val="tx1"/>
                </a:solidFill>
                <a:effectLst/>
                <a:latin typeface="Univers LT Std 47 Cn Lt" pitchFamily="34" charset="0"/>
              </a:rPr>
              <a:t>I. </a:t>
            </a:r>
            <a:r>
              <a:rPr lang="de-CH" altLang="de-DE" dirty="0">
                <a:solidFill>
                  <a:schemeClr val="tx1"/>
                </a:solidFill>
                <a:effectLst/>
                <a:latin typeface="Univers LT Std 47 Cn Lt" pitchFamily="34" charset="0"/>
              </a:rPr>
              <a:t>Es ist kein Glaube vorhanden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12024" y="4365104"/>
            <a:ext cx="4176464" cy="400110"/>
          </a:xfrm>
        </p:spPr>
        <p:txBody>
          <a:bodyPr wrap="square">
            <a:spAutoFit/>
          </a:bodyPr>
          <a:lstStyle/>
          <a:p>
            <a:pPr algn="r"/>
            <a:r>
              <a:rPr lang="de-CH" altLang="de-DE" sz="2000" dirty="0">
                <a:effectLst/>
                <a:latin typeface="Univers LT Std 47 Cn Lt" pitchFamily="34" charset="0"/>
              </a:rPr>
              <a:t>2. Könige 7,12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161240" cy="1754326"/>
          </a:xfrm>
        </p:spPr>
        <p:txBody>
          <a:bodyPr wrap="square">
            <a:spAutoFit/>
          </a:bodyPr>
          <a:lstStyle/>
          <a:p>
            <a:pPr algn="l"/>
            <a:r>
              <a:rPr lang="de-CH" altLang="de-DE" dirty="0">
                <a:solidFill>
                  <a:schemeClr val="tx1"/>
                </a:solidFill>
                <a:effectLst/>
                <a:latin typeface="Univers LT Std 47 Cn Lt" pitchFamily="34" charset="0"/>
              </a:rPr>
              <a:t>«Dann werden sie uns alle gefangen nehmen und in die Stadt eindringen!«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12772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12024" y="4365104"/>
            <a:ext cx="4176464" cy="400110"/>
          </a:xfrm>
        </p:spPr>
        <p:txBody>
          <a:bodyPr wrap="square">
            <a:spAutoFit/>
          </a:bodyPr>
          <a:lstStyle/>
          <a:p>
            <a:pPr algn="r"/>
            <a:r>
              <a:rPr lang="de-CH" altLang="de-DE" sz="2000" dirty="0">
                <a:effectLst/>
                <a:latin typeface="Univers LT Std 47 Cn Lt" pitchFamily="34" charset="0"/>
              </a:rPr>
              <a:t>2. Könige 7,18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161240" cy="2123658"/>
          </a:xfrm>
        </p:spPr>
        <p:txBody>
          <a:bodyPr wrap="square">
            <a:spAutoFit/>
          </a:bodyPr>
          <a:lstStyle/>
          <a:p>
            <a:pPr algn="l"/>
            <a:r>
              <a:rPr lang="de-CH" altLang="de-DE" sz="4400" dirty="0">
                <a:solidFill>
                  <a:schemeClr val="tx1"/>
                </a:solidFill>
                <a:effectLst/>
                <a:latin typeface="Univers LT Std 47 Cn Lt" pitchFamily="34" charset="0"/>
              </a:rPr>
              <a:t>»Zehn Kilo Gerstenkörner und fünf Kilo Weizenmehl sind morgen um diese Zeit im Tor von Samaria für ein Silberstück zu kaufen!«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48661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12024" y="4365104"/>
            <a:ext cx="4176464" cy="400110"/>
          </a:xfrm>
        </p:spPr>
        <p:txBody>
          <a:bodyPr wrap="square">
            <a:spAutoFit/>
          </a:bodyPr>
          <a:lstStyle/>
          <a:p>
            <a:pPr algn="r"/>
            <a:r>
              <a:rPr lang="de-CH" altLang="de-DE" sz="2000" dirty="0">
                <a:effectLst/>
                <a:latin typeface="Univers LT Std 47 Cn Lt" pitchFamily="34" charset="0"/>
              </a:rPr>
              <a:t>Jeremia 12,6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161240" cy="2800767"/>
          </a:xfrm>
        </p:spPr>
        <p:txBody>
          <a:bodyPr wrap="square">
            <a:spAutoFit/>
          </a:bodyPr>
          <a:lstStyle/>
          <a:p>
            <a:pPr algn="l"/>
            <a:r>
              <a:rPr lang="de-CH" altLang="de-DE" sz="4400" dirty="0">
                <a:solidFill>
                  <a:schemeClr val="tx1"/>
                </a:solidFill>
                <a:effectLst/>
                <a:latin typeface="Univers LT Std 47 Cn Lt" pitchFamily="34" charset="0"/>
              </a:rPr>
              <a:t>«Auch deine Brüder und deines Vaters Haus sind treulos gegen dich, sie schreien hinter dir her aus vollem Halse. Trau ihnen nicht, auch wenn sie freundlich mit dir reden.»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93466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032104" y="4365104"/>
            <a:ext cx="4176464" cy="400110"/>
          </a:xfrm>
        </p:spPr>
        <p:txBody>
          <a:bodyPr wrap="square">
            <a:spAutoFit/>
          </a:bodyPr>
          <a:lstStyle/>
          <a:p>
            <a:pPr algn="r"/>
            <a:r>
              <a:rPr lang="de-CH" altLang="de-DE" sz="2000" dirty="0">
                <a:effectLst/>
                <a:latin typeface="Univers LT Std 47 Cn Lt" pitchFamily="34" charset="0"/>
              </a:rPr>
              <a:t>Apostelgeschichte 9,26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0945216" cy="2800767"/>
          </a:xfrm>
        </p:spPr>
        <p:txBody>
          <a:bodyPr wrap="square">
            <a:spAutoFit/>
          </a:bodyPr>
          <a:lstStyle/>
          <a:p>
            <a:pPr algn="l"/>
            <a:r>
              <a:rPr lang="de-CH" altLang="de-DE" sz="4400" dirty="0">
                <a:solidFill>
                  <a:schemeClr val="tx1"/>
                </a:solidFill>
                <a:effectLst/>
                <a:latin typeface="Univers LT Std 47 Cn Lt" pitchFamily="34" charset="0"/>
              </a:rPr>
              <a:t>«Als Saulus (Paulus) wieder nach Jerusalem kam, versuchte er sich den Jüngern anzuschliessen. Aber sie hatten alle Angst vor ihm, weil sie nicht glauben konnten, dass jetzt auch er ein Jünger Jesu war.»</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22666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032104" y="4365104"/>
            <a:ext cx="4176464" cy="400110"/>
          </a:xfrm>
        </p:spPr>
        <p:txBody>
          <a:bodyPr wrap="square">
            <a:spAutoFit/>
          </a:bodyPr>
          <a:lstStyle/>
          <a:p>
            <a:pPr algn="r"/>
            <a:r>
              <a:rPr lang="de-CH" altLang="de-DE" sz="2000" dirty="0">
                <a:effectLst/>
                <a:latin typeface="Univers LT Std 47 Cn Lt" pitchFamily="34" charset="0"/>
              </a:rPr>
              <a:t>2. Korinther-Brief 5,17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0945216" cy="2123658"/>
          </a:xfrm>
        </p:spPr>
        <p:txBody>
          <a:bodyPr wrap="square">
            <a:spAutoFit/>
          </a:bodyPr>
          <a:lstStyle/>
          <a:p>
            <a:pPr algn="l"/>
            <a:r>
              <a:rPr lang="de-CH" altLang="de-DE" sz="4400" dirty="0">
                <a:solidFill>
                  <a:schemeClr val="tx1"/>
                </a:solidFill>
                <a:effectLst/>
                <a:latin typeface="Univers LT Std 47 Cn Lt" pitchFamily="34" charset="0"/>
              </a:rPr>
              <a:t>«Wenn jemand zu Christus gehört, ist er eine neue Schöpfung. Das Alte ist vergangen; etwas ganz Neues hat begonnen!»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97568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032104" y="4365104"/>
            <a:ext cx="4176464" cy="400110"/>
          </a:xfrm>
        </p:spPr>
        <p:txBody>
          <a:bodyPr wrap="square">
            <a:spAutoFit/>
          </a:bodyPr>
          <a:lstStyle/>
          <a:p>
            <a:pPr algn="r"/>
            <a:r>
              <a:rPr lang="de-CH" altLang="de-DE" sz="2000" dirty="0">
                <a:effectLst/>
                <a:latin typeface="Univers LT Std 47 Cn Lt" pitchFamily="34" charset="0"/>
              </a:rPr>
              <a:t>Apostelgeschichte 9,27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0945216" cy="2800767"/>
          </a:xfrm>
        </p:spPr>
        <p:txBody>
          <a:bodyPr wrap="square">
            <a:spAutoFit/>
          </a:bodyPr>
          <a:lstStyle/>
          <a:p>
            <a:pPr algn="l"/>
            <a:r>
              <a:rPr lang="de-CH" altLang="de-DE" sz="4400" dirty="0">
                <a:solidFill>
                  <a:schemeClr val="tx1"/>
                </a:solidFill>
                <a:effectLst/>
                <a:latin typeface="Univers LT Std 47 Cn Lt" pitchFamily="34" charset="0"/>
              </a:rPr>
              <a:t>«Da kam ihm Barnabas zu Hilfe. Er brachte ihn zu den Aposteln und berichtete ihnen, wie Saulus auf seiner Reise nach Damaskus den Herrn gesehen und wie der Herr mit ihm gesprochen hatte.»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13569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541129"/>
            <a:ext cx="11305256" cy="830997"/>
          </a:xfrm>
        </p:spPr>
        <p:txBody>
          <a:bodyPr wrap="square">
            <a:spAutoFit/>
          </a:bodyPr>
          <a:lstStyle/>
          <a:p>
            <a:pPr algn="l"/>
            <a:r>
              <a:rPr lang="de-DE" altLang="de-DE" sz="4800" dirty="0">
                <a:solidFill>
                  <a:schemeClr val="tx1"/>
                </a:solidFill>
                <a:effectLst/>
                <a:latin typeface="Univers LT Std 47 Cn Lt" pitchFamily="34" charset="0"/>
              </a:rPr>
              <a:t>II. </a:t>
            </a:r>
            <a:r>
              <a:rPr lang="de-CH" altLang="de-DE" sz="4800" dirty="0">
                <a:solidFill>
                  <a:schemeClr val="tx1"/>
                </a:solidFill>
                <a:effectLst/>
                <a:latin typeface="Univers LT Std 47 Cn Lt" pitchFamily="34" charset="0"/>
              </a:rPr>
              <a:t>Was für ein Glück – Elisa hatte doch recht!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12024" y="4365104"/>
            <a:ext cx="4176464" cy="400110"/>
          </a:xfrm>
        </p:spPr>
        <p:txBody>
          <a:bodyPr wrap="square">
            <a:spAutoFit/>
          </a:bodyPr>
          <a:lstStyle/>
          <a:p>
            <a:pPr algn="r"/>
            <a:r>
              <a:rPr lang="de-CH" altLang="de-DE" sz="2000" dirty="0">
                <a:effectLst/>
                <a:latin typeface="Univers LT Std 47 Cn Lt" pitchFamily="34" charset="0"/>
              </a:rPr>
              <a:t>2. Könige 7,13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161240" cy="2308324"/>
          </a:xfrm>
        </p:spPr>
        <p:txBody>
          <a:bodyPr wrap="square">
            <a:spAutoFit/>
          </a:bodyPr>
          <a:lstStyle/>
          <a:p>
            <a:pPr algn="l"/>
            <a:r>
              <a:rPr lang="de-CH" altLang="de-DE" sz="4800" dirty="0">
                <a:solidFill>
                  <a:schemeClr val="tx1"/>
                </a:solidFill>
                <a:effectLst/>
                <a:latin typeface="Univers LT Std 47 Cn Lt" pitchFamily="34" charset="0"/>
              </a:rPr>
              <a:t>«Denn auch wenn wir die Pferde hier behielten, würden sie zugrunde gehen – genauso wie die vielen Israeliten, die schon umgekommen sind.«</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22099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12024" y="4365104"/>
            <a:ext cx="4176464" cy="400110"/>
          </a:xfrm>
        </p:spPr>
        <p:txBody>
          <a:bodyPr wrap="square">
            <a:spAutoFit/>
          </a:bodyPr>
          <a:lstStyle/>
          <a:p>
            <a:pPr algn="r"/>
            <a:r>
              <a:rPr lang="de-CH" altLang="de-DE" sz="2000" dirty="0">
                <a:effectLst/>
                <a:latin typeface="Univers LT Std 47 Cn Lt" pitchFamily="34" charset="0"/>
              </a:rPr>
              <a:t>2. Könige 7,15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67556"/>
            <a:ext cx="11521280" cy="2308324"/>
          </a:xfrm>
        </p:spPr>
        <p:txBody>
          <a:bodyPr wrap="square">
            <a:spAutoFit/>
          </a:bodyPr>
          <a:lstStyle/>
          <a:p>
            <a:pPr algn="l"/>
            <a:r>
              <a:rPr lang="de-CH" altLang="de-DE" sz="4800" dirty="0">
                <a:solidFill>
                  <a:schemeClr val="tx1"/>
                </a:solidFill>
                <a:effectLst/>
                <a:latin typeface="Univers LT Std 47 Cn Lt" pitchFamily="34" charset="0"/>
              </a:rPr>
              <a:t>«Der ganze Weg war übersät mit Kleidungsstücken und Waffen, die die Syrer weggeworfen hatten, um auf der Flucht schneller voranzukommen.»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21856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12024" y="4365104"/>
            <a:ext cx="4176464" cy="400110"/>
          </a:xfrm>
        </p:spPr>
        <p:txBody>
          <a:bodyPr wrap="square">
            <a:spAutoFit/>
          </a:bodyPr>
          <a:lstStyle/>
          <a:p>
            <a:pPr algn="r"/>
            <a:r>
              <a:rPr lang="de-CH" altLang="de-DE" sz="2000" dirty="0">
                <a:effectLst/>
                <a:latin typeface="Univers LT Std 47 Cn Lt" pitchFamily="34" charset="0"/>
              </a:rPr>
              <a:t>2. Könige 7,9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29362" y="116632"/>
            <a:ext cx="11871293" cy="3477875"/>
          </a:xfrm>
        </p:spPr>
        <p:txBody>
          <a:bodyPr wrap="square">
            <a:spAutoFit/>
          </a:bodyPr>
          <a:lstStyle/>
          <a:p>
            <a:pPr algn="l"/>
            <a:r>
              <a:rPr lang="de-CH" altLang="de-DE" sz="4400" dirty="0">
                <a:solidFill>
                  <a:schemeClr val="tx1"/>
                </a:solidFill>
                <a:effectLst/>
                <a:latin typeface="Univers LT Std 47 Cn Lt" pitchFamily="34" charset="0"/>
              </a:rPr>
              <a:t>»Das ist nicht recht, was wir da tun. Heute ist ein grosser Tag, wir haben eine gute Nachricht zu überbringen. Wenn wir die auch nur bis morgen für uns behielten, würden wir uns schuldig machen. Kommt, wir gehen in die Stadt, zum Palast des Königs, und melden dort, was geschehen ist!«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45560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12024" y="4365104"/>
            <a:ext cx="4176464" cy="400110"/>
          </a:xfrm>
        </p:spPr>
        <p:txBody>
          <a:bodyPr wrap="square">
            <a:spAutoFit/>
          </a:bodyPr>
          <a:lstStyle/>
          <a:p>
            <a:pPr algn="r"/>
            <a:r>
              <a:rPr lang="de-CH" altLang="de-DE" sz="2000" dirty="0">
                <a:effectLst/>
                <a:latin typeface="Univers LT Std 47 Cn Lt" pitchFamily="34" charset="0"/>
              </a:rPr>
              <a:t>2. Könige 7,16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44624"/>
            <a:ext cx="8928992" cy="2585323"/>
          </a:xfrm>
        </p:spPr>
        <p:txBody>
          <a:bodyPr wrap="square">
            <a:spAutoFit/>
          </a:bodyPr>
          <a:lstStyle/>
          <a:p>
            <a:pPr algn="l"/>
            <a:r>
              <a:rPr lang="de-CH" altLang="de-DE" dirty="0">
                <a:solidFill>
                  <a:schemeClr val="tx1"/>
                </a:solidFill>
                <a:effectLst/>
                <a:latin typeface="Univers LT Std 47 Cn Lt" pitchFamily="34" charset="0"/>
              </a:rPr>
              <a:t>«Das ganze Volk stürmte aus der Stadt hinaus und plünderte das Lager der Syrer.»</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76456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12024" y="4365104"/>
            <a:ext cx="4176464" cy="400110"/>
          </a:xfrm>
        </p:spPr>
        <p:txBody>
          <a:bodyPr wrap="square">
            <a:spAutoFit/>
          </a:bodyPr>
          <a:lstStyle/>
          <a:p>
            <a:pPr algn="r"/>
            <a:r>
              <a:rPr lang="de-CH" altLang="de-DE" sz="2000" dirty="0">
                <a:effectLst/>
                <a:latin typeface="Univers LT Std 47 Cn Lt" pitchFamily="34" charset="0"/>
              </a:rPr>
              <a:t>2. Könige 7,16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3123"/>
            <a:ext cx="8928992" cy="2308324"/>
          </a:xfrm>
        </p:spPr>
        <p:txBody>
          <a:bodyPr wrap="square">
            <a:spAutoFit/>
          </a:bodyPr>
          <a:lstStyle/>
          <a:p>
            <a:pPr algn="l"/>
            <a:r>
              <a:rPr lang="de-CH" altLang="de-DE" sz="4800" dirty="0">
                <a:solidFill>
                  <a:schemeClr val="tx1"/>
                </a:solidFill>
                <a:effectLst/>
                <a:latin typeface="Univers LT Std 47 Cn Lt" pitchFamily="34" charset="0"/>
              </a:rPr>
              <a:t>«Fünf Kilo Weizenmehl und zehn Kilo Gerstenkörner waren für ein Silberstück zu kaufen.»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69667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365104"/>
            <a:ext cx="4176464" cy="400110"/>
          </a:xfrm>
        </p:spPr>
        <p:txBody>
          <a:bodyPr wrap="square">
            <a:spAutoFit/>
          </a:bodyPr>
          <a:lstStyle/>
          <a:p>
            <a:pPr algn="r"/>
            <a:r>
              <a:rPr lang="de-CH" altLang="de-DE" sz="2000" dirty="0">
                <a:effectLst/>
                <a:latin typeface="Univers LT Std 47 Cn Lt" pitchFamily="34" charset="0"/>
              </a:rPr>
              <a:t>Johannes-Evangelium 14,3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5340" y="116632"/>
            <a:ext cx="11881320" cy="2123658"/>
          </a:xfrm>
        </p:spPr>
        <p:txBody>
          <a:bodyPr wrap="square">
            <a:spAutoFit/>
          </a:bodyPr>
          <a:lstStyle/>
          <a:p>
            <a:pPr algn="l"/>
            <a:r>
              <a:rPr lang="de-CH" altLang="de-DE" sz="4400" dirty="0">
                <a:solidFill>
                  <a:schemeClr val="tx1"/>
                </a:solidFill>
                <a:effectLst/>
                <a:latin typeface="Univers LT Std 47 Cn Lt" pitchFamily="34" charset="0"/>
              </a:rPr>
              <a:t>«Und wenn ich einen Platz für euch vorbereitet habe, werde ich wieder kommen und euch zu mir holen,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damit auch ihr dort seid, wo ich bin.»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97228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541129"/>
            <a:ext cx="11305256" cy="830997"/>
          </a:xfrm>
        </p:spPr>
        <p:txBody>
          <a:bodyPr wrap="square">
            <a:spAutoFit/>
          </a:bodyPr>
          <a:lstStyle/>
          <a:p>
            <a:pPr algn="l"/>
            <a:r>
              <a:rPr lang="de-DE" altLang="de-DE" sz="4800" dirty="0">
                <a:solidFill>
                  <a:schemeClr val="tx1"/>
                </a:solidFill>
                <a:effectLst/>
                <a:latin typeface="Univers LT Std 47 Cn Lt" pitchFamily="34" charset="0"/>
              </a:rPr>
              <a:t>III. </a:t>
            </a:r>
            <a:r>
              <a:rPr lang="de-CH" altLang="de-DE" sz="4800">
                <a:solidFill>
                  <a:schemeClr val="tx1"/>
                </a:solidFill>
                <a:effectLst/>
                <a:latin typeface="Univers LT Std 47 Cn Lt" pitchFamily="34" charset="0"/>
              </a:rPr>
              <a:t>Der Unglaube wird das Glück nicht ergreifen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06099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12024" y="4365104"/>
            <a:ext cx="4176464" cy="400110"/>
          </a:xfrm>
        </p:spPr>
        <p:txBody>
          <a:bodyPr wrap="square">
            <a:spAutoFit/>
          </a:bodyPr>
          <a:lstStyle/>
          <a:p>
            <a:pPr algn="r"/>
            <a:r>
              <a:rPr lang="de-CH" altLang="de-DE" sz="2000" dirty="0">
                <a:effectLst/>
                <a:latin typeface="Univers LT Std 47 Cn Lt" pitchFamily="34" charset="0"/>
              </a:rPr>
              <a:t>2. Könige 7,19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44624"/>
            <a:ext cx="8928992" cy="2585323"/>
          </a:xfrm>
        </p:spPr>
        <p:txBody>
          <a:bodyPr wrap="square">
            <a:spAutoFit/>
          </a:bodyPr>
          <a:lstStyle/>
          <a:p>
            <a:pPr algn="l"/>
            <a:r>
              <a:rPr lang="de-CH" altLang="de-DE" dirty="0">
                <a:solidFill>
                  <a:schemeClr val="tx1"/>
                </a:solidFill>
                <a:effectLst/>
                <a:latin typeface="Univers LT Std 47 Cn Lt" pitchFamily="34" charset="0"/>
              </a:rPr>
              <a:t>»Das ist unmöglich, selbst wenn der Herr Fenster in den Himmel machen würde!«</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20710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12024" y="4365104"/>
            <a:ext cx="4176464" cy="400110"/>
          </a:xfrm>
        </p:spPr>
        <p:txBody>
          <a:bodyPr wrap="square">
            <a:spAutoFit/>
          </a:bodyPr>
          <a:lstStyle/>
          <a:p>
            <a:pPr algn="r"/>
            <a:r>
              <a:rPr lang="de-CH" altLang="de-DE" sz="2000" dirty="0">
                <a:effectLst/>
                <a:latin typeface="Univers LT Std 47 Cn Lt" pitchFamily="34" charset="0"/>
              </a:rPr>
              <a:t>2. Könige 7,19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44624"/>
            <a:ext cx="8928992" cy="2585323"/>
          </a:xfrm>
        </p:spPr>
        <p:txBody>
          <a:bodyPr wrap="square">
            <a:spAutoFit/>
          </a:bodyPr>
          <a:lstStyle/>
          <a:p>
            <a:pPr algn="l"/>
            <a:r>
              <a:rPr lang="de-CH" altLang="de-DE" dirty="0">
                <a:solidFill>
                  <a:schemeClr val="tx1"/>
                </a:solidFill>
                <a:effectLst/>
                <a:latin typeface="Univers LT Std 47 Cn Lt" pitchFamily="34" charset="0"/>
              </a:rPr>
              <a:t>»Du wirst es mit eigenen Augen sehen, aber nichts mehr davon essen!«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95922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365104"/>
            <a:ext cx="4176464" cy="400110"/>
          </a:xfrm>
        </p:spPr>
        <p:txBody>
          <a:bodyPr wrap="square">
            <a:spAutoFit/>
          </a:bodyPr>
          <a:lstStyle/>
          <a:p>
            <a:pPr algn="r"/>
            <a:r>
              <a:rPr lang="de-CH" altLang="de-DE" sz="2000" dirty="0">
                <a:effectLst/>
                <a:latin typeface="Univers LT Std 47 Cn Lt" pitchFamily="34" charset="0"/>
              </a:rPr>
              <a:t>Lukas-Evangelium 16,23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809312" cy="2585323"/>
          </a:xfrm>
        </p:spPr>
        <p:txBody>
          <a:bodyPr wrap="square">
            <a:spAutoFit/>
          </a:bodyPr>
          <a:lstStyle/>
          <a:p>
            <a:pPr algn="l"/>
            <a:r>
              <a:rPr lang="de-CH" altLang="de-DE" dirty="0">
                <a:solidFill>
                  <a:schemeClr val="tx1"/>
                </a:solidFill>
                <a:effectLst/>
                <a:latin typeface="Univers LT Std 47 Cn Lt" pitchFamily="34" charset="0"/>
              </a:rPr>
              <a:t>«Im Totenreich litt der Reiche grosse Qualen. Als er aufblickte, sah er in weiter Ferne Abraham und an dessen Seite Lazarus.»</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4317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365104"/>
            <a:ext cx="4176464" cy="400110"/>
          </a:xfrm>
        </p:spPr>
        <p:txBody>
          <a:bodyPr wrap="square">
            <a:spAutoFit/>
          </a:bodyPr>
          <a:lstStyle/>
          <a:p>
            <a:pPr algn="r"/>
            <a:r>
              <a:rPr lang="de-CH" altLang="de-DE" sz="2000" dirty="0">
                <a:effectLst/>
                <a:latin typeface="Univers LT Std 47 Cn Lt" pitchFamily="34" charset="0"/>
              </a:rPr>
              <a:t>Lukas-Evangelium 16,24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8910"/>
            <a:ext cx="11809312" cy="2800767"/>
          </a:xfrm>
        </p:spPr>
        <p:txBody>
          <a:bodyPr wrap="square">
            <a:spAutoFit/>
          </a:bodyPr>
          <a:lstStyle/>
          <a:p>
            <a:pPr algn="l"/>
            <a:r>
              <a:rPr lang="de-CH" altLang="de-DE" sz="4400" dirty="0">
                <a:solidFill>
                  <a:schemeClr val="tx1"/>
                </a:solidFill>
                <a:effectLst/>
                <a:latin typeface="Univers LT Std 47 Cn Lt" pitchFamily="34" charset="0"/>
              </a:rPr>
              <a:t>«Vater Abraham hab Erbarmen mit mir und schick Lazarus hierher! Lass ihn seine Fingerspitze ins Wasser tauchen und damit meine Zunge kühlen; ich leide furchtbar in dieser Flammenglut.»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448478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365104"/>
            <a:ext cx="4176464" cy="400110"/>
          </a:xfrm>
        </p:spPr>
        <p:txBody>
          <a:bodyPr wrap="square">
            <a:spAutoFit/>
          </a:bodyPr>
          <a:lstStyle/>
          <a:p>
            <a:pPr algn="r"/>
            <a:r>
              <a:rPr lang="de-CH" altLang="de-DE" sz="2000" dirty="0">
                <a:effectLst/>
                <a:latin typeface="Univers LT Std 47 Cn Lt" pitchFamily="34" charset="0"/>
              </a:rPr>
              <a:t>Philipper-Brief 2,11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809312" cy="1446550"/>
          </a:xfrm>
        </p:spPr>
        <p:txBody>
          <a:bodyPr wrap="square">
            <a:spAutoFit/>
          </a:bodyPr>
          <a:lstStyle/>
          <a:p>
            <a:pPr algn="l"/>
            <a:r>
              <a:rPr lang="de-CH" altLang="de-DE" sz="4400" dirty="0">
                <a:solidFill>
                  <a:schemeClr val="tx1"/>
                </a:solidFill>
                <a:effectLst/>
                <a:latin typeface="Univers LT Std 47 Cn Lt" pitchFamily="34" charset="0"/>
              </a:rPr>
              <a:t>«Alle werden anerkennen, dass Jesus Christus der Herr ist, und werden damit Gott, dem Vater, die Ehre geben.»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223102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445224"/>
            <a:ext cx="4176464" cy="400110"/>
          </a:xfrm>
        </p:spPr>
        <p:txBody>
          <a:bodyPr wrap="square">
            <a:spAutoFit/>
          </a:bodyPr>
          <a:lstStyle/>
          <a:p>
            <a:pPr algn="r"/>
            <a:r>
              <a:rPr lang="de-CH" altLang="de-DE" sz="2000" dirty="0">
                <a:effectLst/>
                <a:latin typeface="Univers LT Std 47 Cn Lt" pitchFamily="34" charset="0"/>
              </a:rPr>
              <a:t>1. Petrus-Brief 1,8-9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809312" cy="4832092"/>
          </a:xfrm>
        </p:spPr>
        <p:txBody>
          <a:bodyPr wrap="square">
            <a:spAutoFit/>
          </a:bodyPr>
          <a:lstStyle/>
          <a:p>
            <a:pPr algn="l"/>
            <a:r>
              <a:rPr lang="de-CH" altLang="de-DE" sz="4400" dirty="0">
                <a:solidFill>
                  <a:schemeClr val="tx1"/>
                </a:solidFill>
                <a:effectLst/>
                <a:latin typeface="Univers LT Std 47 Cn Lt" pitchFamily="34" charset="0"/>
              </a:rPr>
              <a:t>«Bisher habt ihr Jesus nicht mit eigenen Augen gesehen, und trotzdem liebt ihr ihn; ihr vertraut ihm, auch wenn ihr ihn vorläufig noch nicht sehen könnt. Daher erfüllt euch schon jetzt eine überwältigende, jubelnde Freude, eine Freude, die die künftige Herrlichkeit widerspiegelt; denn ihr wisst, dass ihr das Ziel eures Glaubens erreichen werdet – eure endgültige Rettung.»</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52475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528048" y="4365104"/>
            <a:ext cx="4176464" cy="400110"/>
          </a:xfrm>
        </p:spPr>
        <p:txBody>
          <a:bodyPr wrap="square">
            <a:spAutoFit/>
          </a:bodyPr>
          <a:lstStyle/>
          <a:p>
            <a:pPr algn="r"/>
            <a:r>
              <a:rPr lang="de-CH" altLang="de-DE" sz="2000" dirty="0">
                <a:effectLst/>
                <a:latin typeface="Univers LT Std 47 Cn Lt" pitchFamily="34" charset="0"/>
              </a:rPr>
              <a:t>2. Könige 7,12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60353" y="116632"/>
            <a:ext cx="11871293" cy="3416320"/>
          </a:xfrm>
        </p:spPr>
        <p:txBody>
          <a:bodyPr wrap="square">
            <a:spAutoFit/>
          </a:bodyPr>
          <a:lstStyle/>
          <a:p>
            <a:pPr algn="l"/>
            <a:r>
              <a:rPr lang="de-CH" altLang="de-DE" sz="3600" dirty="0">
                <a:solidFill>
                  <a:schemeClr val="tx1"/>
                </a:solidFill>
                <a:effectLst/>
                <a:latin typeface="Univers LT Std 47 Cn Lt" pitchFamily="34" charset="0"/>
              </a:rPr>
              <a:t>Der König stand auf – es war mitten in der Nacht – und beriet sich mit seinen hohen Offizieren. Er sagte: »Ich will euch sagen, was die Syrer mit uns vorhaben: Sie wissen, wie sehr uns der Hunger zusetzt. Nun haben sie ihr Lager verlassen und halten sich im Gelände versteckt. Sie warten nur darauf, dass wir uns aus der Stadt herauswagen. Dann werden sie uns alle gefangen nehmen und in die Stadt eindringen!«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685885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188640"/>
            <a:ext cx="8136904" cy="1569660"/>
          </a:xfrm>
        </p:spPr>
        <p:txBody>
          <a:bodyPr wrap="square">
            <a:spAutoFit/>
          </a:bodyPr>
          <a:lstStyle/>
          <a:p>
            <a:pPr algn="l"/>
            <a:r>
              <a:rPr lang="de-DE" altLang="de-DE" sz="9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365104"/>
            <a:ext cx="4176464" cy="400110"/>
          </a:xfrm>
        </p:spPr>
        <p:txBody>
          <a:bodyPr wrap="square">
            <a:spAutoFit/>
          </a:bodyPr>
          <a:lstStyle/>
          <a:p>
            <a:pPr algn="r"/>
            <a:r>
              <a:rPr lang="de-CH" altLang="de-DE" sz="2000" dirty="0">
                <a:effectLst/>
                <a:latin typeface="Univers LT Std 47 Cn Lt" pitchFamily="34" charset="0"/>
              </a:rPr>
              <a:t>1. Timotheus-Brief 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0153128" cy="2585323"/>
          </a:xfrm>
        </p:spPr>
        <p:txBody>
          <a:bodyPr wrap="square">
            <a:spAutoFit/>
          </a:bodyPr>
          <a:lstStyle/>
          <a:p>
            <a:pPr algn="l"/>
            <a:r>
              <a:rPr lang="de-CH" altLang="de-DE" dirty="0">
                <a:solidFill>
                  <a:schemeClr val="tx1"/>
                </a:solidFill>
                <a:effectLst/>
                <a:latin typeface="Univers LT Std 47 Cn Lt" pitchFamily="34" charset="0"/>
              </a:rPr>
              <a:t>«Gott will, dass alle Menschen gerettet werden und dass sie die Wahrheit erkennen.»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27329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12024" y="4365104"/>
            <a:ext cx="4176464" cy="400110"/>
          </a:xfrm>
        </p:spPr>
        <p:txBody>
          <a:bodyPr wrap="square">
            <a:spAutoFit/>
          </a:bodyPr>
          <a:lstStyle/>
          <a:p>
            <a:pPr algn="r"/>
            <a:r>
              <a:rPr lang="de-CH" altLang="de-DE" sz="2000" dirty="0">
                <a:effectLst/>
                <a:latin typeface="Univers LT Std 47 Cn Lt" pitchFamily="34" charset="0"/>
              </a:rPr>
              <a:t>2. Könige 7,13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0863182" cy="4154984"/>
          </a:xfrm>
        </p:spPr>
        <p:txBody>
          <a:bodyPr wrap="square">
            <a:spAutoFit/>
          </a:bodyPr>
          <a:lstStyle/>
          <a:p>
            <a:pPr algn="l"/>
            <a:r>
              <a:rPr lang="de-CH" altLang="de-DE" sz="4400" dirty="0">
                <a:solidFill>
                  <a:schemeClr val="tx1"/>
                </a:solidFill>
                <a:effectLst/>
                <a:latin typeface="Univers LT Std 47 Cn Lt" pitchFamily="34" charset="0"/>
              </a:rPr>
              <a:t>Darauf meinte einer der Offiziere: »Wir sollten ein paar von den Pferden, die uns noch geblieben sind, zur Erkundung ausschicken. Denn auch wenn wir sie hier behielten, würden sie zugrunde gehen – genauso wie die vielen Israeliten, die schon umgekommen sind.«</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65529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12024" y="4365104"/>
            <a:ext cx="4176464" cy="400110"/>
          </a:xfrm>
        </p:spPr>
        <p:txBody>
          <a:bodyPr wrap="square">
            <a:spAutoFit/>
          </a:bodyPr>
          <a:lstStyle/>
          <a:p>
            <a:pPr algn="r"/>
            <a:r>
              <a:rPr lang="de-CH" altLang="de-DE" sz="2000" dirty="0">
                <a:effectLst/>
                <a:latin typeface="Univers LT Std 47 Cn Lt" pitchFamily="34" charset="0"/>
              </a:rPr>
              <a:t>2. Könige 7,14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0863182" cy="2123658"/>
          </a:xfrm>
        </p:spPr>
        <p:txBody>
          <a:bodyPr wrap="square">
            <a:spAutoFit/>
          </a:bodyPr>
          <a:lstStyle/>
          <a:p>
            <a:pPr algn="l"/>
            <a:r>
              <a:rPr lang="de-CH" altLang="de-DE" sz="4400" dirty="0">
                <a:solidFill>
                  <a:schemeClr val="tx1"/>
                </a:solidFill>
                <a:effectLst/>
                <a:latin typeface="Univers LT Std 47 Cn Lt" pitchFamily="34" charset="0"/>
              </a:rPr>
              <a:t>Der König liess also zwei Streitwagen anspannen und gab den Besatzungen den Auftrag, zu erkunden, wo sich das syrische Heer befinde.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68169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5013176"/>
            <a:ext cx="4176464" cy="400110"/>
          </a:xfrm>
        </p:spPr>
        <p:txBody>
          <a:bodyPr wrap="square">
            <a:spAutoFit/>
          </a:bodyPr>
          <a:lstStyle/>
          <a:p>
            <a:pPr algn="r"/>
            <a:r>
              <a:rPr lang="de-CH" altLang="de-DE" sz="2000" dirty="0">
                <a:effectLst/>
                <a:latin typeface="Univers LT Std 47 Cn Lt" pitchFamily="34" charset="0"/>
              </a:rPr>
              <a:t>2. Könige 7,15-16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7" y="188640"/>
            <a:ext cx="11449272" cy="4524315"/>
          </a:xfrm>
        </p:spPr>
        <p:txBody>
          <a:bodyPr wrap="square">
            <a:spAutoFit/>
          </a:bodyPr>
          <a:lstStyle/>
          <a:p>
            <a:pPr algn="l"/>
            <a:r>
              <a:rPr lang="de-CH" altLang="de-DE" sz="3600" dirty="0">
                <a:solidFill>
                  <a:schemeClr val="tx1"/>
                </a:solidFill>
                <a:effectLst/>
                <a:latin typeface="Univers LT Std 47 Cn Lt" pitchFamily="34" charset="0"/>
              </a:rPr>
              <a:t>Die Kundschafter verfolgten dessen Spur bis zum Jordan: Der ganze Weg war übersät mit Kleidungsstücken und Waffen, die die Syrer weggeworfen hatten, um auf der Flucht schneller voranzukommen. Nachdem die Kundschafter zurückgekehrt waren und dem König Bericht erstattet hatten, stürmte das ganze Volk aus der Stadt hinaus und plünderte das Lager der Syrer. Da trat ein, was der HERR durch Elisa angekündigt hatte: Fünf Kilo Weizenmehl und zehn Kilo Gerstenkörner waren für ein Silberstück zu kaufen.</a:t>
            </a:r>
          </a:p>
        </p:txBody>
      </p:sp>
    </p:spTree>
    <p:extLst>
      <p:ext uri="{BB962C8B-B14F-4D97-AF65-F5344CB8AC3E}">
        <p14:creationId xmlns:p14="http://schemas.microsoft.com/office/powerpoint/2010/main" val="883410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12024" y="4365104"/>
            <a:ext cx="4176464" cy="400110"/>
          </a:xfrm>
        </p:spPr>
        <p:txBody>
          <a:bodyPr wrap="square">
            <a:spAutoFit/>
          </a:bodyPr>
          <a:lstStyle/>
          <a:p>
            <a:pPr algn="r"/>
            <a:r>
              <a:rPr lang="de-CH" altLang="de-DE" sz="2000" dirty="0">
                <a:effectLst/>
                <a:latin typeface="Univers LT Std 47 Cn Lt" pitchFamily="34" charset="0"/>
              </a:rPr>
              <a:t>2. Könige 7,17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66104"/>
            <a:ext cx="11161240" cy="4154984"/>
          </a:xfrm>
        </p:spPr>
        <p:txBody>
          <a:bodyPr wrap="square">
            <a:spAutoFit/>
          </a:bodyPr>
          <a:lstStyle/>
          <a:p>
            <a:pPr algn="l"/>
            <a:r>
              <a:rPr lang="de-CH" altLang="de-DE" sz="4400" dirty="0">
                <a:solidFill>
                  <a:schemeClr val="tx1"/>
                </a:solidFill>
                <a:effectLst/>
                <a:latin typeface="Univers LT Std 47 Cn Lt" pitchFamily="34" charset="0"/>
              </a:rPr>
              <a:t>Den hohen Offizier, in dessen Begleitung der König zu Elisa gekommen war, hatte der König zum Stadttor geschickt, um dort die Ordnung aufrechtzuerhalten. Doch er wurde vom Volk zu Tode getrampelt. Auch dies geschah genau, wie der Mann Gottes es vorausgesagt hatte.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11431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5013176"/>
            <a:ext cx="4176464" cy="400110"/>
          </a:xfrm>
        </p:spPr>
        <p:txBody>
          <a:bodyPr wrap="square">
            <a:spAutoFit/>
          </a:bodyPr>
          <a:lstStyle/>
          <a:p>
            <a:pPr algn="r"/>
            <a:r>
              <a:rPr lang="de-CH" altLang="de-DE" sz="2000" dirty="0">
                <a:effectLst/>
                <a:latin typeface="Univers LT Std 47 Cn Lt" pitchFamily="34" charset="0"/>
              </a:rPr>
              <a:t>2. Könige 7,18-19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9505056" cy="4524315"/>
          </a:xfrm>
        </p:spPr>
        <p:txBody>
          <a:bodyPr wrap="square">
            <a:spAutoFit/>
          </a:bodyPr>
          <a:lstStyle/>
          <a:p>
            <a:pPr algn="l"/>
            <a:r>
              <a:rPr lang="de-CH" altLang="de-DE" sz="3600" dirty="0">
                <a:solidFill>
                  <a:schemeClr val="tx1"/>
                </a:solidFill>
                <a:effectLst/>
                <a:latin typeface="Univers LT Std 47 Cn Lt" pitchFamily="34" charset="0"/>
              </a:rPr>
              <a:t>Denn als Elisa dem König verkündet hatte: »Zehn Kilo Gerstenkörner und fünf Kilo Weizenmehl sind morgen um diese Zeit im Tor von Samaria für ein Silberstück zu kaufen!«, hatte der Offizier ihm geantwortet: »Das ist unmöglich, selbst wenn der HERR Fenster in den Himmel machen würde!« Darauf hatte Elisa ihm angekündigt: »Du wirst es mit eigenen Augen sehen, aber nichts mehr davon essen!«</a:t>
            </a:r>
          </a:p>
        </p:txBody>
      </p:sp>
    </p:spTree>
    <p:extLst>
      <p:ext uri="{BB962C8B-B14F-4D97-AF65-F5344CB8AC3E}">
        <p14:creationId xmlns:p14="http://schemas.microsoft.com/office/powerpoint/2010/main" val="468494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12024" y="4365104"/>
            <a:ext cx="4176464" cy="400110"/>
          </a:xfrm>
        </p:spPr>
        <p:txBody>
          <a:bodyPr wrap="square">
            <a:spAutoFit/>
          </a:bodyPr>
          <a:lstStyle/>
          <a:p>
            <a:pPr algn="r"/>
            <a:r>
              <a:rPr lang="de-CH" altLang="de-DE" sz="2000" dirty="0">
                <a:effectLst/>
                <a:latin typeface="Univers LT Std 47 Cn Lt" pitchFamily="34" charset="0"/>
              </a:rPr>
              <a:t>2. Könige 7,20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161240" cy="1938992"/>
          </a:xfrm>
        </p:spPr>
        <p:txBody>
          <a:bodyPr wrap="square">
            <a:spAutoFit/>
          </a:bodyPr>
          <a:lstStyle/>
          <a:p>
            <a:pPr algn="l"/>
            <a:r>
              <a:rPr lang="de-CH" altLang="de-DE" sz="6000" dirty="0">
                <a:solidFill>
                  <a:schemeClr val="tx1"/>
                </a:solidFill>
                <a:effectLst/>
                <a:latin typeface="Univers LT Std 47 Cn Lt" pitchFamily="34" charset="0"/>
              </a:rPr>
              <a:t>Genauso kam es: Das Volk trampelte ihn im Tordurchgang zu Tode.</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03186975"/>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1084</Words>
  <Application>Microsoft Office PowerPoint</Application>
  <PresentationFormat>Benutzerdefiniert</PresentationFormat>
  <Paragraphs>91</Paragraphs>
  <Slides>31</Slides>
  <Notes>31</Notes>
  <HiddenSlides>0</HiddenSlides>
  <MMClips>0</MMClips>
  <ScaleCrop>false</ScaleCrop>
  <HeadingPairs>
    <vt:vector size="4" baseType="variant">
      <vt:variant>
        <vt:lpstr>Design</vt:lpstr>
      </vt:variant>
      <vt:variant>
        <vt:i4>1</vt:i4>
      </vt:variant>
      <vt:variant>
        <vt:lpstr>Folientitel</vt:lpstr>
      </vt:variant>
      <vt:variant>
        <vt:i4>31</vt:i4>
      </vt:variant>
    </vt:vector>
  </HeadingPairs>
  <TitlesOfParts>
    <vt:vector size="32" baseType="lpstr">
      <vt:lpstr>Designvorlage 'Berggipfel'</vt:lpstr>
      <vt:lpstr>Das ungläubige Staunen</vt:lpstr>
      <vt:lpstr>»Das ist nicht recht, was wir da tun. Heute ist ein grosser Tag, wir haben eine gute Nachricht zu überbringen. Wenn wir die auch nur bis morgen für uns behielten, würden wir uns schuldig machen. Kommt, wir gehen in die Stadt, zum Palast des Königs, und melden dort, was geschehen ist!«</vt:lpstr>
      <vt:lpstr>Der König stand auf – es war mitten in der Nacht – und beriet sich mit seinen hohen Offizieren. Er sagte: »Ich will euch sagen, was die Syrer mit uns vorhaben: Sie wissen, wie sehr uns der Hunger zusetzt. Nun haben sie ihr Lager verlassen und halten sich im Gelände versteckt. Sie warten nur darauf, dass wir uns aus der Stadt herauswagen. Dann werden sie uns alle gefangen nehmen und in die Stadt eindringen!«</vt:lpstr>
      <vt:lpstr>Darauf meinte einer der Offiziere: »Wir sollten ein paar von den Pferden, die uns noch geblieben sind, zur Erkundung ausschicken. Denn auch wenn wir sie hier behielten, würden sie zugrunde gehen – genauso wie die vielen Israeliten, die schon umgekommen sind.«</vt:lpstr>
      <vt:lpstr>Der König liess also zwei Streitwagen anspannen und gab den Besatzungen den Auftrag, zu erkunden, wo sich das syrische Heer befinde.</vt:lpstr>
      <vt:lpstr>Die Kundschafter verfolgten dessen Spur bis zum Jordan: Der ganze Weg war übersät mit Kleidungsstücken und Waffen, die die Syrer weggeworfen hatten, um auf der Flucht schneller voranzukommen. Nachdem die Kundschafter zurückgekehrt waren und dem König Bericht erstattet hatten, stürmte das ganze Volk aus der Stadt hinaus und plünderte das Lager der Syrer. Da trat ein, was der HERR durch Elisa angekündigt hatte: Fünf Kilo Weizenmehl und zehn Kilo Gerstenkörner waren für ein Silberstück zu kaufen.</vt:lpstr>
      <vt:lpstr>Den hohen Offizier, in dessen Begleitung der König zu Elisa gekommen war, hatte der König zum Stadttor geschickt, um dort die Ordnung aufrechtzuerhalten. Doch er wurde vom Volk zu Tode getrampelt. Auch dies geschah genau, wie der Mann Gottes es vorausgesagt hatte.</vt:lpstr>
      <vt:lpstr>Denn als Elisa dem König verkündet hatte: »Zehn Kilo Gerstenkörner und fünf Kilo Weizenmehl sind morgen um diese Zeit im Tor von Samaria für ein Silberstück zu kaufen!«, hatte der Offizier ihm geantwortet: »Das ist unmöglich, selbst wenn der HERR Fenster in den Himmel machen würde!« Darauf hatte Elisa ihm angekündigt: »Du wirst es mit eigenen Augen sehen, aber nichts mehr davon essen!«</vt:lpstr>
      <vt:lpstr>Genauso kam es: Das Volk trampelte ihn im Tordurchgang zu Tode.</vt:lpstr>
      <vt:lpstr>I. Es ist kein Glaube vorhanden</vt:lpstr>
      <vt:lpstr>«Dann werden sie uns alle gefangen nehmen und in die Stadt eindringen!«</vt:lpstr>
      <vt:lpstr>»Zehn Kilo Gerstenkörner und fünf Kilo Weizenmehl sind morgen um diese Zeit im Tor von Samaria für ein Silberstück zu kaufen!«</vt:lpstr>
      <vt:lpstr>«Auch deine Brüder und deines Vaters Haus sind treulos gegen dich, sie schreien hinter dir her aus vollem Halse. Trau ihnen nicht, auch wenn sie freundlich mit dir reden.»</vt:lpstr>
      <vt:lpstr>«Als Saulus (Paulus) wieder nach Jerusalem kam, versuchte er sich den Jüngern anzuschliessen. Aber sie hatten alle Angst vor ihm, weil sie nicht glauben konnten, dass jetzt auch er ein Jünger Jesu war.»</vt:lpstr>
      <vt:lpstr>«Wenn jemand zu Christus gehört, ist er eine neue Schöpfung. Das Alte ist vergangen; etwas ganz Neues hat begonnen!»</vt:lpstr>
      <vt:lpstr>«Da kam ihm Barnabas zu Hilfe. Er brachte ihn zu den Aposteln und berichtete ihnen, wie Saulus auf seiner Reise nach Damaskus den Herrn gesehen und wie der Herr mit ihm gesprochen hatte.»</vt:lpstr>
      <vt:lpstr>II. Was für ein Glück – Elisa hatte doch recht!</vt:lpstr>
      <vt:lpstr>«Denn auch wenn wir die Pferde hier behielten, würden sie zugrunde gehen – genauso wie die vielen Israeliten, die schon umgekommen sind.«</vt:lpstr>
      <vt:lpstr>«Der ganze Weg war übersät mit Kleidungsstücken und Waffen, die die Syrer weggeworfen hatten, um auf der Flucht schneller voranzukommen.»</vt:lpstr>
      <vt:lpstr>«Das ganze Volk stürmte aus der Stadt hinaus und plünderte das Lager der Syrer.»</vt:lpstr>
      <vt:lpstr>«Fünf Kilo Weizenmehl und zehn Kilo Gerstenkörner waren für ein Silberstück zu kaufen.»</vt:lpstr>
      <vt:lpstr>«Und wenn ich einen Platz für euch vorbereitet habe, werde ich wieder kommen und euch zu mir holen, damit auch ihr dort seid, wo ich bin.»</vt:lpstr>
      <vt:lpstr>III. Der Unglaube wird das Glück nicht ergreifen</vt:lpstr>
      <vt:lpstr>»Das ist unmöglich, selbst wenn der Herr Fenster in den Himmel machen würde!«</vt:lpstr>
      <vt:lpstr>»Du wirst es mit eigenen Augen sehen, aber nichts mehr davon essen!«</vt:lpstr>
      <vt:lpstr>«Im Totenreich litt der Reiche grosse Qualen. Als er aufblickte, sah er in weiter Ferne Abraham und an dessen Seite Lazarus.»</vt:lpstr>
      <vt:lpstr>«Vater Abraham hab Erbarmen mit mir und schick Lazarus hierher! Lass ihn seine Fingerspitze ins Wasser tauchen und damit meine Zunge kühlen; ich leide furchtbar in dieser Flammenglut.»</vt:lpstr>
      <vt:lpstr>«Alle werden anerkennen, dass Jesus Christus der Herr ist, und werden damit Gott, dem Vater, die Ehre geben.»</vt:lpstr>
      <vt:lpstr>«Bisher habt ihr Jesus nicht mit eigenen Augen gesehen, und trotzdem liebt ihr ihn; ihr vertraut ihm, auch wenn ihr ihn vorläufig noch nicht sehen könnt. Daher erfüllt euch schon jetzt eine überwältigende, jubelnde Freude, eine Freude, die die künftige Herrlichkeit widerspiegelt; denn ihr wisst, dass ihr das Ziel eures Glaubens erreichen werdet – eure endgültige Rettung.»</vt:lpstr>
      <vt:lpstr>Schlussgedanke</vt:lpstr>
      <vt:lpstr>«Gott will, dass alle Menschen gerettet werden und dass sie die Wahrheit erkennen.»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überraschende Wende am Beispiel der Belagerung Samarias - Teil 3/3 - Das ungläubige Staunen - Folien</dc:title>
  <dc:creator>Jürg Birnstiel</dc:creator>
  <cp:lastModifiedBy>Me</cp:lastModifiedBy>
  <cp:revision>898</cp:revision>
  <dcterms:created xsi:type="dcterms:W3CDTF">2013-11-12T15:20:47Z</dcterms:created>
  <dcterms:modified xsi:type="dcterms:W3CDTF">2020-02-04T20:29:49Z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