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995" r:id="rId2"/>
    <p:sldId id="1024" r:id="rId3"/>
    <p:sldId id="1025" r:id="rId4"/>
    <p:sldId id="1026" r:id="rId5"/>
    <p:sldId id="896" r:id="rId6"/>
    <p:sldId id="1027" r:id="rId7"/>
    <p:sldId id="1028" r:id="rId8"/>
    <p:sldId id="1029" r:id="rId9"/>
    <p:sldId id="1030" r:id="rId10"/>
    <p:sldId id="1031" r:id="rId11"/>
    <p:sldId id="1032" r:id="rId12"/>
    <p:sldId id="1033" r:id="rId13"/>
    <p:sldId id="1034" r:id="rId14"/>
    <p:sldId id="1035" r:id="rId15"/>
    <p:sldId id="962" r:id="rId16"/>
    <p:sldId id="1036" r:id="rId17"/>
    <p:sldId id="1037" r:id="rId18"/>
    <p:sldId id="1049" r:id="rId19"/>
    <p:sldId id="1038" r:id="rId20"/>
    <p:sldId id="1039" r:id="rId21"/>
    <p:sldId id="1040" r:id="rId22"/>
    <p:sldId id="1041" r:id="rId23"/>
    <p:sldId id="1042" r:id="rId24"/>
    <p:sldId id="1043" r:id="rId25"/>
    <p:sldId id="1044" r:id="rId26"/>
    <p:sldId id="1045" r:id="rId27"/>
    <p:sldId id="1046" r:id="rId28"/>
    <p:sldId id="1047" r:id="rId29"/>
    <p:sldId id="1048" r:id="rId30"/>
    <p:sldId id="259" r:id="rId31"/>
    <p:sldId id="1050" r:id="rId32"/>
    <p:sldId id="1051"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646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4734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9916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8848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49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3046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411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098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8167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8908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03243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726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82144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57193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14969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90237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3528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268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572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1565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166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2122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86498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342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8053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507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6383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519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7477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260648"/>
            <a:ext cx="8521645" cy="1107996"/>
          </a:xfrm>
        </p:spPr>
        <p:txBody>
          <a:bodyPr wrap="square">
            <a:spAutoFit/>
          </a:bodyPr>
          <a:lstStyle/>
          <a:p>
            <a:pPr algn="l"/>
            <a:r>
              <a:rPr lang="de-CH" altLang="de-DE" sz="6600" dirty="0">
                <a:solidFill>
                  <a:schemeClr val="bg1"/>
                </a:solidFill>
                <a:effectLst/>
                <a:latin typeface="Univers LT Std 47 Cn Lt" pitchFamily="34" charset="0"/>
              </a:rPr>
              <a:t>Alle sind begnadigt worden</a:t>
            </a:r>
            <a:endParaRPr lang="de-DE" altLang="de-DE" sz="6600" dirty="0">
              <a:solidFill>
                <a:schemeClr val="bg1"/>
              </a:solidFill>
              <a:effectLst/>
              <a:latin typeface="Univers LT Std 47 Cn Lt" pitchFamily="34" charset="0"/>
            </a:endParaRPr>
          </a:p>
        </p:txBody>
      </p:sp>
      <p:sp>
        <p:nvSpPr>
          <p:cNvPr id="409603" name="Rectangle 3"/>
          <p:cNvSpPr>
            <a:spLocks noGrp="1" noChangeArrowheads="1"/>
          </p:cNvSpPr>
          <p:nvPr>
            <p:ph type="subTitle" idx="1"/>
          </p:nvPr>
        </p:nvSpPr>
        <p:spPr>
          <a:xfrm>
            <a:off x="151376" y="3501008"/>
            <a:ext cx="7705939" cy="523220"/>
          </a:xfrm>
        </p:spPr>
        <p:txBody>
          <a:bodyPr wrap="square">
            <a:spAutoFit/>
          </a:bodyPr>
          <a:lstStyle/>
          <a:p>
            <a:pPr algn="l"/>
            <a:r>
              <a:rPr lang="de-DE" altLang="de-DE" sz="2800" dirty="0">
                <a:solidFill>
                  <a:schemeClr val="bg1"/>
                </a:solidFill>
                <a:effectLst/>
                <a:latin typeface="Univers LT Std 47 Cn Lt" pitchFamily="34" charset="0"/>
              </a:rPr>
              <a:t>Reihe: </a:t>
            </a:r>
            <a:r>
              <a:rPr lang="de-CH" altLang="de-DE" sz="2800" dirty="0">
                <a:solidFill>
                  <a:schemeClr val="bg1"/>
                </a:solidFill>
                <a:effectLst/>
                <a:latin typeface="Univers LT Std 47 Cn Lt" pitchFamily="34" charset="0"/>
              </a:rPr>
              <a:t>Die Wichtigkeit christlicher Gemeinschaft</a:t>
            </a:r>
            <a:r>
              <a:rPr lang="de-DE" altLang="de-DE" sz="2800" dirty="0">
                <a:solidFill>
                  <a:schemeClr val="bg1"/>
                </a:solidFill>
                <a:effectLst/>
                <a:latin typeface="Univers LT Std 47 Cn Lt" pitchFamily="34" charset="0"/>
              </a:rPr>
              <a:t> (2/4)</a:t>
            </a:r>
          </a:p>
        </p:txBody>
      </p:sp>
      <p:sp>
        <p:nvSpPr>
          <p:cNvPr id="4" name="Rectangle 3"/>
          <p:cNvSpPr txBox="1">
            <a:spLocks noChangeArrowheads="1"/>
          </p:cNvSpPr>
          <p:nvPr/>
        </p:nvSpPr>
        <p:spPr bwMode="auto">
          <a:xfrm>
            <a:off x="2483768" y="154105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solidFill>
                  <a:schemeClr val="bg1"/>
                </a:solidFill>
                <a:effectLst/>
                <a:latin typeface="Univers LT Std 47 Cn Lt" pitchFamily="34" charset="0"/>
              </a:rPr>
              <a:t>Epheser-Brief 4,7-10</a:t>
            </a:r>
          </a:p>
        </p:txBody>
      </p:sp>
    </p:spTree>
    <p:extLst>
      <p:ext uri="{BB962C8B-B14F-4D97-AF65-F5344CB8AC3E}">
        <p14:creationId xmlns:p14="http://schemas.microsoft.com/office/powerpoint/2010/main" val="219175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620688"/>
            <a:ext cx="7488832" cy="1200329"/>
          </a:xfrm>
        </p:spPr>
        <p:txBody>
          <a:bodyPr wrap="square">
            <a:spAutoFit/>
          </a:bodyPr>
          <a:lstStyle/>
          <a:p>
            <a:pPr algn="l"/>
            <a:r>
              <a:rPr lang="de-CH" altLang="de-DE" sz="3600" dirty="0">
                <a:solidFill>
                  <a:schemeClr val="bg1"/>
                </a:solidFill>
                <a:effectLst/>
                <a:latin typeface="Univers LT Std 47 Cn Lt" pitchFamily="34" charset="0"/>
              </a:rPr>
              <a:t>„Einem jeden aber von uns ist die Gnade gegeben nach dem Mass der Gabe Christi.“</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4,7</a:t>
            </a:r>
          </a:p>
        </p:txBody>
      </p:sp>
    </p:spTree>
    <p:extLst>
      <p:ext uri="{BB962C8B-B14F-4D97-AF65-F5344CB8AC3E}">
        <p14:creationId xmlns:p14="http://schemas.microsoft.com/office/powerpoint/2010/main" val="396500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7632848" cy="2308324"/>
          </a:xfrm>
        </p:spPr>
        <p:txBody>
          <a:bodyPr wrap="square">
            <a:spAutoFit/>
          </a:bodyPr>
          <a:lstStyle/>
          <a:p>
            <a:pPr algn="l"/>
            <a:r>
              <a:rPr lang="de-CH" altLang="de-DE" sz="3600" dirty="0">
                <a:solidFill>
                  <a:schemeClr val="bg1"/>
                </a:solidFill>
                <a:effectLst/>
                <a:latin typeface="Univers LT Std 47 Cn Lt" pitchFamily="34" charset="0"/>
              </a:rPr>
              <a:t>„Jesus hat mich eingesetzt, ausgerechnet mich, der ich ihn früher verhöhnt und seine Gemeinde mit äusserster Härte verfolgt hatte. Aber er hat sich über mich erbarmt.“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1.Timotheus 1,13</a:t>
            </a:r>
          </a:p>
        </p:txBody>
      </p:sp>
    </p:spTree>
    <p:extLst>
      <p:ext uri="{BB962C8B-B14F-4D97-AF65-F5344CB8AC3E}">
        <p14:creationId xmlns:p14="http://schemas.microsoft.com/office/powerpoint/2010/main" val="160753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8208912" cy="2308324"/>
          </a:xfrm>
        </p:spPr>
        <p:txBody>
          <a:bodyPr wrap="square">
            <a:spAutoFit/>
          </a:bodyPr>
          <a:lstStyle/>
          <a:p>
            <a:pPr algn="l"/>
            <a:r>
              <a:rPr lang="de-CH" altLang="de-DE" sz="3600" dirty="0">
                <a:solidFill>
                  <a:schemeClr val="bg1"/>
                </a:solidFill>
                <a:effectLst/>
                <a:latin typeface="Univers LT Std 47 Cn Lt" pitchFamily="34" charset="0"/>
              </a:rPr>
              <a:t>„Geradezu überwältigend war die Gnade, die unser Herr mir erwiesen hat, und sie hat in mir einen Glauben und eine Liebe entstehen lassen, wie sie nur durch Jesus Christus möglich sind.“</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1.Timotheus 1,14</a:t>
            </a:r>
          </a:p>
        </p:txBody>
      </p:sp>
    </p:spTree>
    <p:extLst>
      <p:ext uri="{BB962C8B-B14F-4D97-AF65-F5344CB8AC3E}">
        <p14:creationId xmlns:p14="http://schemas.microsoft.com/office/powerpoint/2010/main" val="4083699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16632"/>
            <a:ext cx="8208912" cy="3416320"/>
          </a:xfrm>
        </p:spPr>
        <p:txBody>
          <a:bodyPr wrap="square">
            <a:spAutoFit/>
          </a:bodyPr>
          <a:lstStyle/>
          <a:p>
            <a:pPr algn="l"/>
            <a:r>
              <a:rPr lang="de-CH" altLang="de-DE" sz="3600" dirty="0">
                <a:solidFill>
                  <a:schemeClr val="bg1"/>
                </a:solidFill>
                <a:effectLst/>
                <a:latin typeface="Univers LT Std 47 Cn Lt" pitchFamily="34" charset="0"/>
              </a:rPr>
              <a:t>„An mir als dem grössten aller Sünder wollte Jesus Christus zeigen, wie unbegreiflich gross seine Geduld ist; ich sollte ein ermutigendes Beispiel für alle sein, die sich ihm künftig im Glauben zuwenden, um das ewige Leben zu erhalten.“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1.Timotheus 1,16</a:t>
            </a:r>
          </a:p>
        </p:txBody>
      </p:sp>
    </p:spTree>
    <p:extLst>
      <p:ext uri="{BB962C8B-B14F-4D97-AF65-F5344CB8AC3E}">
        <p14:creationId xmlns:p14="http://schemas.microsoft.com/office/powerpoint/2010/main" val="11582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404664"/>
            <a:ext cx="8064896" cy="1200329"/>
          </a:xfrm>
        </p:spPr>
        <p:txBody>
          <a:bodyPr wrap="square">
            <a:spAutoFit/>
          </a:bodyPr>
          <a:lstStyle/>
          <a:p>
            <a:pPr algn="l"/>
            <a:r>
              <a:rPr lang="de-CH" altLang="de-DE" sz="3600" dirty="0">
                <a:solidFill>
                  <a:schemeClr val="bg1"/>
                </a:solidFill>
                <a:effectLst/>
                <a:latin typeface="Univers LT Std 47 Cn Lt" pitchFamily="34" charset="0"/>
              </a:rPr>
              <a:t>„Wir alle haben aus der Fülle seines Reichtums Gnade und immer neu Gnade empfangen.“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Johannes-Evangelium 1,16</a:t>
            </a:r>
          </a:p>
        </p:txBody>
      </p:sp>
    </p:spTree>
    <p:extLst>
      <p:ext uri="{BB962C8B-B14F-4D97-AF65-F5344CB8AC3E}">
        <p14:creationId xmlns:p14="http://schemas.microsoft.com/office/powerpoint/2010/main" val="159701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8352928" cy="923330"/>
          </a:xfrm>
        </p:spPr>
        <p:txBody>
          <a:bodyPr wrap="square">
            <a:spAutoFit/>
          </a:bodyPr>
          <a:lstStyle/>
          <a:p>
            <a:pPr algn="l"/>
            <a:r>
              <a:rPr lang="de-DE" altLang="de-DE" dirty="0">
                <a:solidFill>
                  <a:schemeClr val="bg1"/>
                </a:solidFill>
                <a:effectLst/>
                <a:latin typeface="Univers LT Std 47 Cn Lt" pitchFamily="34" charset="0"/>
              </a:rPr>
              <a:t>II. Der </a:t>
            </a:r>
            <a:r>
              <a:rPr lang="de-DE" altLang="de-DE" dirty="0" err="1">
                <a:solidFill>
                  <a:schemeClr val="bg1"/>
                </a:solidFill>
                <a:effectLst/>
                <a:latin typeface="Univers LT Std 47 Cn Lt" pitchFamily="34" charset="0"/>
              </a:rPr>
              <a:t>grossartige</a:t>
            </a:r>
            <a:r>
              <a:rPr lang="de-DE" altLang="de-DE" dirty="0">
                <a:solidFill>
                  <a:schemeClr val="bg1"/>
                </a:solidFill>
                <a:effectLst/>
                <a:latin typeface="Univers LT Std 47 Cn Lt" pitchFamily="34" charset="0"/>
              </a:rPr>
              <a:t> Siegesmarsch </a:t>
            </a:r>
          </a:p>
        </p:txBody>
      </p:sp>
    </p:spTree>
    <p:extLst>
      <p:ext uri="{BB962C8B-B14F-4D97-AF65-F5344CB8AC3E}">
        <p14:creationId xmlns:p14="http://schemas.microsoft.com/office/powerpoint/2010/main" val="259204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27666"/>
            <a:ext cx="8064896" cy="1754326"/>
          </a:xfrm>
        </p:spPr>
        <p:txBody>
          <a:bodyPr wrap="square">
            <a:spAutoFit/>
          </a:bodyPr>
          <a:lstStyle/>
          <a:p>
            <a:pPr algn="l"/>
            <a:r>
              <a:rPr lang="de-CH" altLang="de-DE" sz="3600" dirty="0">
                <a:solidFill>
                  <a:schemeClr val="bg1"/>
                </a:solidFill>
                <a:effectLst/>
                <a:latin typeface="Univers LT Std 47 Cn Lt" pitchFamily="34" charset="0"/>
              </a:rPr>
              <a:t>„Du bist aufgefahren zur Höhe und führtest Gefangene gefangen; du hast Gaben empfangen unter den Menschen.“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Psalm 68,19</a:t>
            </a:r>
          </a:p>
        </p:txBody>
      </p:sp>
    </p:spTree>
    <p:extLst>
      <p:ext uri="{BB962C8B-B14F-4D97-AF65-F5344CB8AC3E}">
        <p14:creationId xmlns:p14="http://schemas.microsoft.com/office/powerpoint/2010/main" val="378598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16632"/>
            <a:ext cx="8064896" cy="2862322"/>
          </a:xfrm>
        </p:spPr>
        <p:txBody>
          <a:bodyPr wrap="square">
            <a:spAutoFit/>
          </a:bodyPr>
          <a:lstStyle/>
          <a:p>
            <a:pPr algn="l"/>
            <a:r>
              <a:rPr lang="de-CH" altLang="de-DE" sz="3600" dirty="0">
                <a:solidFill>
                  <a:schemeClr val="bg1"/>
                </a:solidFill>
                <a:effectLst/>
                <a:latin typeface="Univers LT Std 47 Cn Lt" pitchFamily="34" charset="0"/>
              </a:rPr>
              <a:t>„Jesus hat die gottfeindlichen Mächte und Gewalten entwaffnet und ihre Ohnmacht vor aller Welt zur Schau gestellt; durch Christus hat er einen triumphalen Sieg über sie errungen.“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Kolosser-Brief 2,15</a:t>
            </a:r>
          </a:p>
        </p:txBody>
      </p:sp>
    </p:spTree>
    <p:extLst>
      <p:ext uri="{BB962C8B-B14F-4D97-AF65-F5344CB8AC3E}">
        <p14:creationId xmlns:p14="http://schemas.microsoft.com/office/powerpoint/2010/main" val="202116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724128" y="5549576"/>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effectLst/>
                <a:latin typeface="Univers LT Std 47 Cn Lt" pitchFamily="34" charset="0"/>
              </a:rPr>
              <a:t>Titusbogen in Rom</a:t>
            </a:r>
          </a:p>
        </p:txBody>
      </p:sp>
      <p:pic>
        <p:nvPicPr>
          <p:cNvPr id="6" name="Grafik 5" descr="Ein Bild, das draußen, Gebäude, Himmel, Gras enthält.&#10;&#10;Mit sehr hoher Zuverlässigkeit generierte Beschreibung">
            <a:extLst>
              <a:ext uri="{FF2B5EF4-FFF2-40B4-BE49-F238E27FC236}">
                <a16:creationId xmlns:a16="http://schemas.microsoft.com/office/drawing/2014/main" xmlns="" id="{283D2AF7-30A0-4C3A-8AEB-805E3C21AD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35955" cy="5949280"/>
          </a:xfrm>
          <a:prstGeom prst="rect">
            <a:avLst/>
          </a:prstGeom>
        </p:spPr>
      </p:pic>
      <p:pic>
        <p:nvPicPr>
          <p:cNvPr id="9" name="Grafik 8" descr="Ein Bild, das draußen, Gebäude, Stein, Baum enthält.&#10;&#10;Mit sehr hoher Zuverlässigkeit generierte Beschreibung">
            <a:extLst>
              <a:ext uri="{FF2B5EF4-FFF2-40B4-BE49-F238E27FC236}">
                <a16:creationId xmlns:a16="http://schemas.microsoft.com/office/drawing/2014/main" xmlns="" id="{098D111A-E6BF-4590-B48C-69B109A810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411" y="4588"/>
            <a:ext cx="4697590" cy="3352403"/>
          </a:xfrm>
          <a:prstGeom prst="rect">
            <a:avLst/>
          </a:prstGeom>
        </p:spPr>
      </p:pic>
    </p:spTree>
    <p:extLst>
      <p:ext uri="{BB962C8B-B14F-4D97-AF65-F5344CB8AC3E}">
        <p14:creationId xmlns:p14="http://schemas.microsoft.com/office/powerpoint/2010/main" val="49668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16632"/>
            <a:ext cx="8568952" cy="3416320"/>
          </a:xfrm>
        </p:spPr>
        <p:txBody>
          <a:bodyPr wrap="square">
            <a:spAutoFit/>
          </a:bodyPr>
          <a:lstStyle/>
          <a:p>
            <a:pPr algn="l"/>
            <a:r>
              <a:rPr lang="de-CH" altLang="de-DE" sz="3600" dirty="0">
                <a:solidFill>
                  <a:schemeClr val="bg1"/>
                </a:solidFill>
                <a:effectLst/>
                <a:latin typeface="Univers LT Std 47 Cn Lt" pitchFamily="34" charset="0"/>
              </a:rPr>
              <a:t>„Gott aber sei Dank! Weil wir mit Christus verbunden sind, lässt er uns immer in seinem Triumphzug mitziehen und macht durch uns an jedem Ort bekannt, wer er ist, sodass sich diese Erkenntnis wie ein wohlriechender Duft überallhin ausbreitet.“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2.Korinther-Brief 2,14</a:t>
            </a:r>
          </a:p>
        </p:txBody>
      </p:sp>
    </p:spTree>
    <p:extLst>
      <p:ext uri="{BB962C8B-B14F-4D97-AF65-F5344CB8AC3E}">
        <p14:creationId xmlns:p14="http://schemas.microsoft.com/office/powerpoint/2010/main" val="217637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88640"/>
            <a:ext cx="7776864" cy="3108543"/>
          </a:xfrm>
        </p:spPr>
        <p:txBody>
          <a:bodyPr wrap="square">
            <a:spAutoFit/>
          </a:bodyPr>
          <a:lstStyle/>
          <a:p>
            <a:pPr algn="l"/>
            <a:r>
              <a:rPr lang="de-CH" altLang="de-DE" sz="2800" dirty="0">
                <a:solidFill>
                  <a:schemeClr val="bg1"/>
                </a:solidFill>
                <a:effectLst/>
                <a:latin typeface="Univers LT Std 47 Cn Lt" pitchFamily="34" charset="0"/>
              </a:rPr>
              <a:t>„Setzt alles daran, die Einheit zu bewahren, die Gottes Geist euch geschenkt hat; sein Frieden ist das Band, das euch zusammenhält: ein Leib, ein Geist und genauso auch eine Hoffnung, die euch gegeben wurde, als Gottes Ruf an euch erging; ein Herr, ein Glaube, eine Taufe, ein Gott und Vater von uns allen, der über alle regiert, durch alle wirkt und in allen lebt.“</a:t>
            </a:r>
            <a:endParaRPr lang="de-DE" altLang="de-DE" sz="28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4,3-6</a:t>
            </a:r>
          </a:p>
        </p:txBody>
      </p:sp>
    </p:spTree>
    <p:extLst>
      <p:ext uri="{BB962C8B-B14F-4D97-AF65-F5344CB8AC3E}">
        <p14:creationId xmlns:p14="http://schemas.microsoft.com/office/powerpoint/2010/main" val="183041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27666"/>
            <a:ext cx="8064896" cy="1754326"/>
          </a:xfrm>
        </p:spPr>
        <p:txBody>
          <a:bodyPr wrap="square">
            <a:spAutoFit/>
          </a:bodyPr>
          <a:lstStyle/>
          <a:p>
            <a:pPr algn="l"/>
            <a:r>
              <a:rPr lang="de-CH" altLang="de-DE" sz="3600" dirty="0">
                <a:solidFill>
                  <a:schemeClr val="bg1"/>
                </a:solidFill>
                <a:effectLst/>
                <a:latin typeface="Univers LT Std 47 Cn Lt" pitchFamily="34" charset="0"/>
              </a:rPr>
              <a:t>„Du bist aufgefahren zur Höhe und führtest Gefangene gefangen; du hast Gaben empfangen unter den Menschen.“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Psalm 68,19</a:t>
            </a:r>
          </a:p>
        </p:txBody>
      </p:sp>
    </p:spTree>
    <p:extLst>
      <p:ext uri="{BB962C8B-B14F-4D97-AF65-F5344CB8AC3E}">
        <p14:creationId xmlns:p14="http://schemas.microsoft.com/office/powerpoint/2010/main" val="130435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88640"/>
            <a:ext cx="8964488" cy="646331"/>
          </a:xfrm>
        </p:spPr>
        <p:txBody>
          <a:bodyPr wrap="square">
            <a:spAutoFit/>
          </a:bodyPr>
          <a:lstStyle/>
          <a:p>
            <a:pPr algn="l"/>
            <a:r>
              <a:rPr lang="de-CH" altLang="de-DE" sz="3600" dirty="0">
                <a:solidFill>
                  <a:srgbClr val="003399"/>
                </a:solidFill>
                <a:effectLst/>
                <a:latin typeface="Univers LT Std 47 Cn Lt" pitchFamily="34" charset="0"/>
                <a:ea typeface="+mn-ea"/>
                <a:cs typeface="+mn-cs"/>
              </a:rPr>
              <a:t>„</a:t>
            </a:r>
            <a:r>
              <a:rPr lang="de-CH" altLang="de-DE" sz="3600" dirty="0">
                <a:solidFill>
                  <a:schemeClr val="bg1"/>
                </a:solidFill>
                <a:effectLst/>
                <a:latin typeface="Univers LT Std 47 Cn Lt" pitchFamily="34" charset="0"/>
              </a:rPr>
              <a:t>…du hast Gaben empfangen unter den Menschen.“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4,8</a:t>
            </a:r>
          </a:p>
        </p:txBody>
      </p:sp>
      <p:sp>
        <p:nvSpPr>
          <p:cNvPr id="5" name="Rectangle 2">
            <a:extLst>
              <a:ext uri="{FF2B5EF4-FFF2-40B4-BE49-F238E27FC236}">
                <a16:creationId xmlns:a16="http://schemas.microsoft.com/office/drawing/2014/main" xmlns="" id="{0B61189D-27AF-48B0-882F-ACCDE4688F27}"/>
              </a:ext>
            </a:extLst>
          </p:cNvPr>
          <p:cNvSpPr txBox="1">
            <a:spLocks noChangeArrowheads="1"/>
          </p:cNvSpPr>
          <p:nvPr/>
        </p:nvSpPr>
        <p:spPr bwMode="auto">
          <a:xfrm>
            <a:off x="179512" y="1412776"/>
            <a:ext cx="842493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600" kern="0" dirty="0">
                <a:solidFill>
                  <a:schemeClr val="bg1"/>
                </a:solidFill>
                <a:effectLst/>
                <a:latin typeface="Univers LT Std 47 Cn Lt" pitchFamily="34" charset="0"/>
              </a:rPr>
              <a:t>„Er ist aufgefahren zur Höhe und hat Gefangene mit sich geführt und </a:t>
            </a:r>
            <a:r>
              <a:rPr lang="de-CH" altLang="de-DE" sz="3600" b="1" kern="0" dirty="0">
                <a:solidFill>
                  <a:srgbClr val="FF0000"/>
                </a:solidFill>
                <a:effectLst/>
                <a:latin typeface="Univers LT Std 47 Cn Lt" pitchFamily="34" charset="0"/>
              </a:rPr>
              <a:t>hat den Menschen Gaben gegeben.</a:t>
            </a:r>
            <a:r>
              <a:rPr lang="de-CH" altLang="de-DE" sz="3600" kern="0" dirty="0">
                <a:solidFill>
                  <a:schemeClr val="bg1"/>
                </a:solidFill>
                <a:effectLst/>
                <a:latin typeface="Univers LT Std 47 Cn Lt" pitchFamily="34" charset="0"/>
              </a:rPr>
              <a:t>“</a:t>
            </a:r>
            <a:endParaRPr lang="de-DE" altLang="de-DE" sz="3600" kern="0" dirty="0">
              <a:solidFill>
                <a:schemeClr val="bg1"/>
              </a:solidFill>
              <a:effectLst/>
              <a:latin typeface="Univers LT Std 47 Cn Lt" pitchFamily="34" charset="0"/>
            </a:endParaRPr>
          </a:p>
        </p:txBody>
      </p:sp>
      <p:sp>
        <p:nvSpPr>
          <p:cNvPr id="6" name="Rectangle 3">
            <a:extLst>
              <a:ext uri="{FF2B5EF4-FFF2-40B4-BE49-F238E27FC236}">
                <a16:creationId xmlns:a16="http://schemas.microsoft.com/office/drawing/2014/main" xmlns="" id="{D1ED93CD-0DA6-4979-AEB7-3F9C016E771F}"/>
              </a:ext>
            </a:extLst>
          </p:cNvPr>
          <p:cNvSpPr txBox="1">
            <a:spLocks noChangeArrowheads="1"/>
          </p:cNvSpPr>
          <p:nvPr/>
        </p:nvSpPr>
        <p:spPr bwMode="auto">
          <a:xfrm>
            <a:off x="5940152" y="9627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Psalm 68,19</a:t>
            </a:r>
          </a:p>
        </p:txBody>
      </p:sp>
    </p:spTree>
    <p:extLst>
      <p:ext uri="{BB962C8B-B14F-4D97-AF65-F5344CB8AC3E}">
        <p14:creationId xmlns:p14="http://schemas.microsoft.com/office/powerpoint/2010/main" val="375092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404664"/>
            <a:ext cx="8064896" cy="1200329"/>
          </a:xfrm>
        </p:spPr>
        <p:txBody>
          <a:bodyPr wrap="square">
            <a:spAutoFit/>
          </a:bodyPr>
          <a:lstStyle/>
          <a:p>
            <a:pPr algn="l"/>
            <a:r>
              <a:rPr lang="de-CH" altLang="de-DE" sz="3600" dirty="0">
                <a:solidFill>
                  <a:schemeClr val="bg1"/>
                </a:solidFill>
                <a:effectLst/>
                <a:latin typeface="Univers LT Std 47 Cn Lt" pitchFamily="34" charset="0"/>
              </a:rPr>
              <a:t>„Er ist aufgefahren zur Höhe und hat Gefangene mit sich geführt.“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4,8</a:t>
            </a:r>
          </a:p>
        </p:txBody>
      </p:sp>
    </p:spTree>
    <p:extLst>
      <p:ext uri="{BB962C8B-B14F-4D97-AF65-F5344CB8AC3E}">
        <p14:creationId xmlns:p14="http://schemas.microsoft.com/office/powerpoint/2010/main" val="3101623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681663"/>
            <a:ext cx="8064896" cy="646331"/>
          </a:xfrm>
        </p:spPr>
        <p:txBody>
          <a:bodyPr wrap="square">
            <a:spAutoFit/>
          </a:bodyPr>
          <a:lstStyle/>
          <a:p>
            <a:pPr algn="l"/>
            <a:r>
              <a:rPr lang="de-CH" altLang="de-DE" sz="3600" dirty="0">
                <a:solidFill>
                  <a:schemeClr val="bg1"/>
                </a:solidFill>
                <a:effectLst/>
                <a:latin typeface="Univers LT Std 47 Cn Lt" pitchFamily="34" charset="0"/>
              </a:rPr>
              <a:t>„Den Menschen hat er Gaben gegeben.“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4,8</a:t>
            </a:r>
          </a:p>
        </p:txBody>
      </p:sp>
    </p:spTree>
    <p:extLst>
      <p:ext uri="{BB962C8B-B14F-4D97-AF65-F5344CB8AC3E}">
        <p14:creationId xmlns:p14="http://schemas.microsoft.com/office/powerpoint/2010/main" val="129530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24754"/>
            <a:ext cx="8208912" cy="3416320"/>
          </a:xfrm>
        </p:spPr>
        <p:txBody>
          <a:bodyPr wrap="square">
            <a:spAutoFit/>
          </a:bodyPr>
          <a:lstStyle/>
          <a:p>
            <a:pPr algn="l"/>
            <a:r>
              <a:rPr lang="de-CH" altLang="de-DE" sz="3600" dirty="0">
                <a:solidFill>
                  <a:schemeClr val="bg1"/>
                </a:solidFill>
                <a:effectLst/>
                <a:latin typeface="Univers LT Std 47 Cn Lt" pitchFamily="34" charset="0"/>
              </a:rPr>
              <a:t>„Jesus ist in den Himmel emporgehoben worden, um den Ehrenplatz an Gottes rechter Seite einzunehmen, und hat von seinem Vater die versprochene Gabe erhalten, den Heiligen Geist. Diesen Geist hat er nun über uns ausgegossen.“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Apostelgeschichte 2,33</a:t>
            </a:r>
          </a:p>
        </p:txBody>
      </p:sp>
    </p:spTree>
    <p:extLst>
      <p:ext uri="{BB962C8B-B14F-4D97-AF65-F5344CB8AC3E}">
        <p14:creationId xmlns:p14="http://schemas.microsoft.com/office/powerpoint/2010/main" val="299313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8064896" cy="2308324"/>
          </a:xfrm>
        </p:spPr>
        <p:txBody>
          <a:bodyPr wrap="square">
            <a:spAutoFit/>
          </a:bodyPr>
          <a:lstStyle/>
          <a:p>
            <a:pPr algn="l"/>
            <a:r>
              <a:rPr lang="de-CH" altLang="de-DE" sz="3600" dirty="0">
                <a:solidFill>
                  <a:schemeClr val="bg1"/>
                </a:solidFill>
                <a:effectLst/>
                <a:latin typeface="Univers LT Std 47 Cn Lt" pitchFamily="34" charset="0"/>
              </a:rPr>
              <a:t>Wenn hier steht: „Er ist hinaufgestiegen“,</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dann muss er doch zunächst einmal hinuntergestiegen sein – hinunter</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bis in die tiefsten Tiefen der Erde.</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4,9</a:t>
            </a:r>
          </a:p>
        </p:txBody>
      </p:sp>
    </p:spTree>
    <p:extLst>
      <p:ext uri="{BB962C8B-B14F-4D97-AF65-F5344CB8AC3E}">
        <p14:creationId xmlns:p14="http://schemas.microsoft.com/office/powerpoint/2010/main" val="178908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640960" cy="3416320"/>
          </a:xfrm>
        </p:spPr>
        <p:txBody>
          <a:bodyPr wrap="square">
            <a:spAutoFit/>
          </a:bodyPr>
          <a:lstStyle/>
          <a:p>
            <a:pPr algn="l"/>
            <a:r>
              <a:rPr lang="de-CH" altLang="de-DE" sz="3600" dirty="0">
                <a:solidFill>
                  <a:schemeClr val="bg1"/>
                </a:solidFill>
                <a:effectLst/>
                <a:latin typeface="Univers LT Std 47 Cn Lt" pitchFamily="34" charset="0"/>
              </a:rPr>
              <a:t>„Jesus verzichtete auf alle seine Vorrechte und stellte sich auf dieselbe Stufe wie ein Diener.</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Er wurde einer von uns – ein Mensch wie andere Menschen. Aber er erniedrigte sich noch mehr: Im Gehorsam gegenüber Gott nahm er sogar den Tod auf sich; er starb am Kreuz wie ein Verbrecher.“</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Philipper-Brief 2,7-8</a:t>
            </a:r>
          </a:p>
        </p:txBody>
      </p:sp>
    </p:spTree>
    <p:extLst>
      <p:ext uri="{BB962C8B-B14F-4D97-AF65-F5344CB8AC3E}">
        <p14:creationId xmlns:p14="http://schemas.microsoft.com/office/powerpoint/2010/main" val="74661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7704856" cy="2308324"/>
          </a:xfrm>
        </p:spPr>
        <p:txBody>
          <a:bodyPr wrap="square">
            <a:spAutoFit/>
          </a:bodyPr>
          <a:lstStyle/>
          <a:p>
            <a:pPr algn="l"/>
            <a:r>
              <a:rPr lang="de-CH" altLang="de-DE" sz="3600" dirty="0">
                <a:solidFill>
                  <a:schemeClr val="bg1"/>
                </a:solidFill>
                <a:effectLst/>
                <a:latin typeface="Univers LT Std 47 Cn Lt" pitchFamily="34" charset="0"/>
              </a:rPr>
              <a:t>„Gott hat Jesus aus der Gewalt des Todes befreit und hat ihn auferweckt; es zeigte sich, dass der Tod keine Macht über ihn hatte und ihn nicht festhalten konnte.“</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Apostelgeschichte 2,24</a:t>
            </a:r>
          </a:p>
        </p:txBody>
      </p:sp>
    </p:spTree>
    <p:extLst>
      <p:ext uri="{BB962C8B-B14F-4D97-AF65-F5344CB8AC3E}">
        <p14:creationId xmlns:p14="http://schemas.microsoft.com/office/powerpoint/2010/main" val="31902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332656"/>
            <a:ext cx="8208912" cy="1754326"/>
          </a:xfrm>
        </p:spPr>
        <p:txBody>
          <a:bodyPr wrap="square">
            <a:spAutoFit/>
          </a:bodyPr>
          <a:lstStyle/>
          <a:p>
            <a:pPr algn="l"/>
            <a:r>
              <a:rPr lang="de-CH" altLang="de-DE" sz="3600" dirty="0">
                <a:solidFill>
                  <a:schemeClr val="bg1"/>
                </a:solidFill>
                <a:effectLst/>
                <a:latin typeface="Univers LT Std 47 Cn Lt" pitchFamily="34" charset="0"/>
              </a:rPr>
              <a:t>„Gott hat Jesus so unvergleichlich hoch erhöht und hat ihm als Ehrentitel den Namen gegeben, der bedeutender ist als jeder andere Name.“</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Philipper-Brief 2,9</a:t>
            </a:r>
          </a:p>
        </p:txBody>
      </p:sp>
    </p:spTree>
    <p:extLst>
      <p:ext uri="{BB962C8B-B14F-4D97-AF65-F5344CB8AC3E}">
        <p14:creationId xmlns:p14="http://schemas.microsoft.com/office/powerpoint/2010/main" val="405322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8784976" cy="2308324"/>
          </a:xfrm>
        </p:spPr>
        <p:txBody>
          <a:bodyPr wrap="square">
            <a:spAutoFit/>
          </a:bodyPr>
          <a:lstStyle/>
          <a:p>
            <a:pPr algn="l"/>
            <a:r>
              <a:rPr lang="de-CH" altLang="de-DE" sz="3600" dirty="0">
                <a:solidFill>
                  <a:schemeClr val="bg1"/>
                </a:solidFill>
                <a:effectLst/>
                <a:latin typeface="Univers LT Std 47 Cn Lt" pitchFamily="34" charset="0"/>
              </a:rPr>
              <a:t>„Er (Jesus), der hinuntergestiegen ist, ist dann auch wieder hinaufgestiegen bis über den höchsten aller Himmel, um so das ganze Universum mit seiner Gegenwart zu erfüllen.“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4,10</a:t>
            </a:r>
          </a:p>
        </p:txBody>
      </p:sp>
    </p:spTree>
    <p:extLst>
      <p:ext uri="{BB962C8B-B14F-4D97-AF65-F5344CB8AC3E}">
        <p14:creationId xmlns:p14="http://schemas.microsoft.com/office/powerpoint/2010/main" val="216210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568952" cy="2862322"/>
          </a:xfrm>
        </p:spPr>
        <p:txBody>
          <a:bodyPr wrap="square">
            <a:spAutoFit/>
          </a:bodyPr>
          <a:lstStyle/>
          <a:p>
            <a:pPr algn="l"/>
            <a:r>
              <a:rPr lang="de-CH" altLang="de-DE" sz="3600" dirty="0">
                <a:solidFill>
                  <a:schemeClr val="bg1"/>
                </a:solidFill>
                <a:effectLst/>
                <a:latin typeface="Univers LT Std 47 Cn Lt" pitchFamily="34" charset="0"/>
              </a:rPr>
              <a:t>Einem jeden aber von uns ist die Gnade gegeben nach dem Mass der Gabe Christi. Darum heisst es: „Er ist aufgefahren zur Höhe und hat Gefangene mit sich geführt.“ Den Menschen hat er Gaben gegeben.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4,7-8</a:t>
            </a:r>
          </a:p>
        </p:txBody>
      </p:sp>
    </p:spTree>
    <p:extLst>
      <p:ext uri="{BB962C8B-B14F-4D97-AF65-F5344CB8AC3E}">
        <p14:creationId xmlns:p14="http://schemas.microsoft.com/office/powerpoint/2010/main" val="399767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bg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7416824" cy="2862322"/>
          </a:xfrm>
        </p:spPr>
        <p:txBody>
          <a:bodyPr wrap="square">
            <a:spAutoFit/>
          </a:bodyPr>
          <a:lstStyle/>
          <a:p>
            <a:pPr algn="l"/>
            <a:r>
              <a:rPr lang="de-CH" altLang="de-DE" sz="3600" dirty="0">
                <a:solidFill>
                  <a:schemeClr val="bg1"/>
                </a:solidFill>
                <a:effectLst/>
                <a:latin typeface="Univers LT Std 47 Cn Lt" pitchFamily="34" charset="0"/>
              </a:rPr>
              <a:t>„Du brauchst dich nicht zu fürchten! Ich bin der Erste und der Letzte und der Lebendige. Ich war tot, aber jetzt lebe ich in alle Ewigkeit, und ich habe die Schlüssel</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zum Tod und zum Totenreich.“</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Offenbarung 1,17-18</a:t>
            </a:r>
          </a:p>
        </p:txBody>
      </p:sp>
    </p:spTree>
    <p:extLst>
      <p:ext uri="{BB962C8B-B14F-4D97-AF65-F5344CB8AC3E}">
        <p14:creationId xmlns:p14="http://schemas.microsoft.com/office/powerpoint/2010/main" val="1578787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260648"/>
            <a:ext cx="8784976" cy="2308324"/>
          </a:xfrm>
        </p:spPr>
        <p:txBody>
          <a:bodyPr wrap="square">
            <a:spAutoFit/>
          </a:bodyPr>
          <a:lstStyle/>
          <a:p>
            <a:pPr algn="l"/>
            <a:r>
              <a:rPr lang="de-CH" altLang="de-DE" sz="3600" dirty="0">
                <a:solidFill>
                  <a:schemeClr val="bg1"/>
                </a:solidFill>
                <a:effectLst/>
                <a:latin typeface="Univers LT Std 47 Cn Lt" pitchFamily="34" charset="0"/>
              </a:rPr>
              <a:t>„Jesus, der hinuntergestiegen ist, ist dann auch wieder hinaufgestiegen bis über den höchsten aller Himmel, um so das ganze Universum mit seiner Gegenwart zu erfüllen.“</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4,10</a:t>
            </a:r>
          </a:p>
        </p:txBody>
      </p:sp>
    </p:spTree>
    <p:extLst>
      <p:ext uri="{BB962C8B-B14F-4D97-AF65-F5344CB8AC3E}">
        <p14:creationId xmlns:p14="http://schemas.microsoft.com/office/powerpoint/2010/main" val="267149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064896" cy="2862322"/>
          </a:xfrm>
        </p:spPr>
        <p:txBody>
          <a:bodyPr wrap="square">
            <a:spAutoFit/>
          </a:bodyPr>
          <a:lstStyle/>
          <a:p>
            <a:pPr algn="l"/>
            <a:r>
              <a:rPr lang="de-CH" altLang="de-DE" sz="3600" dirty="0">
                <a:solidFill>
                  <a:schemeClr val="bg1"/>
                </a:solidFill>
                <a:effectLst/>
                <a:latin typeface="Univers LT Std 47 Cn Lt" pitchFamily="34" charset="0"/>
              </a:rPr>
              <a:t>Dass er aber aufgefahren ist, was heisst das anderes, als dass er auch hinabgefahren ist in die Tiefen der Erde? Der hinabgefahren ist, das ist derselbe, der aufgefahren ist über alle Himmel, damit er alles erfülle.</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4,9-10</a:t>
            </a:r>
          </a:p>
        </p:txBody>
      </p:sp>
    </p:spTree>
    <p:extLst>
      <p:ext uri="{BB962C8B-B14F-4D97-AF65-F5344CB8AC3E}">
        <p14:creationId xmlns:p14="http://schemas.microsoft.com/office/powerpoint/2010/main" val="141908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985664"/>
            <a:ext cx="8640960" cy="769441"/>
          </a:xfrm>
        </p:spPr>
        <p:txBody>
          <a:bodyPr wrap="square">
            <a:spAutoFit/>
          </a:bodyPr>
          <a:lstStyle/>
          <a:p>
            <a:pPr algn="l"/>
            <a:r>
              <a:rPr lang="de-DE" altLang="de-DE" sz="4400" dirty="0">
                <a:solidFill>
                  <a:schemeClr val="bg1"/>
                </a:solidFill>
                <a:effectLst/>
                <a:latin typeface="Univers LT Std 47 Cn Lt" pitchFamily="34" charset="0"/>
              </a:rPr>
              <a:t>I. Das Geschenk der Gnade</a:t>
            </a: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620688"/>
            <a:ext cx="7488832" cy="1200329"/>
          </a:xfrm>
        </p:spPr>
        <p:txBody>
          <a:bodyPr wrap="square">
            <a:spAutoFit/>
          </a:bodyPr>
          <a:lstStyle/>
          <a:p>
            <a:pPr algn="l"/>
            <a:r>
              <a:rPr lang="de-CH" altLang="de-DE" sz="3600" dirty="0">
                <a:solidFill>
                  <a:schemeClr val="bg1"/>
                </a:solidFill>
                <a:effectLst/>
                <a:latin typeface="Univers LT Std 47 Cn Lt" pitchFamily="34" charset="0"/>
              </a:rPr>
              <a:t>„Einem jeden aber von uns ist die Gnade gegeben nach dem Mass der Gabe Christi.“</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4,7</a:t>
            </a:r>
          </a:p>
        </p:txBody>
      </p:sp>
    </p:spTree>
    <p:extLst>
      <p:ext uri="{BB962C8B-B14F-4D97-AF65-F5344CB8AC3E}">
        <p14:creationId xmlns:p14="http://schemas.microsoft.com/office/powerpoint/2010/main" val="121165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16632"/>
            <a:ext cx="8856984" cy="3416320"/>
          </a:xfrm>
        </p:spPr>
        <p:txBody>
          <a:bodyPr wrap="square">
            <a:spAutoFit/>
          </a:bodyPr>
          <a:lstStyle/>
          <a:p>
            <a:pPr algn="l"/>
            <a:r>
              <a:rPr lang="de-CH" altLang="de-DE" sz="3600" dirty="0">
                <a:solidFill>
                  <a:schemeClr val="bg1"/>
                </a:solidFill>
                <a:effectLst/>
                <a:latin typeface="Univers LT Std 47 Cn Lt" pitchFamily="34" charset="0"/>
              </a:rPr>
              <a:t>„Kommt zu Jesus! Er ist jener lebendige Stein, den die Menschen für unbrauchbar erklärten, aber den Gott selbst ausgewählt hat und der in seinen Augen von unschätzbarem Wert ist. Lasst euch selbst als lebendige Steine in das Haus einfügen, das von</a:t>
            </a:r>
            <a:br>
              <a:rPr lang="de-CH" altLang="de-DE" sz="3600" dirty="0">
                <a:solidFill>
                  <a:schemeClr val="bg1"/>
                </a:solidFill>
                <a:effectLst/>
                <a:latin typeface="Univers LT Std 47 Cn Lt" pitchFamily="34" charset="0"/>
              </a:rPr>
            </a:br>
            <a:r>
              <a:rPr lang="de-CH" altLang="de-DE" sz="3600" dirty="0">
                <a:solidFill>
                  <a:schemeClr val="bg1"/>
                </a:solidFill>
                <a:effectLst/>
                <a:latin typeface="Univers LT Std 47 Cn Lt" pitchFamily="34" charset="0"/>
              </a:rPr>
              <a:t>Gott erbaut wird und von seinem Geist erfüllt ist.“</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1.Petrus-Brief 2,4-5</a:t>
            </a:r>
          </a:p>
        </p:txBody>
      </p:sp>
    </p:spTree>
    <p:extLst>
      <p:ext uri="{BB962C8B-B14F-4D97-AF65-F5344CB8AC3E}">
        <p14:creationId xmlns:p14="http://schemas.microsoft.com/office/powerpoint/2010/main" val="401168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520" y="620688"/>
            <a:ext cx="7488832" cy="1200329"/>
          </a:xfrm>
        </p:spPr>
        <p:txBody>
          <a:bodyPr wrap="square">
            <a:spAutoFit/>
          </a:bodyPr>
          <a:lstStyle/>
          <a:p>
            <a:pPr algn="l"/>
            <a:r>
              <a:rPr lang="de-CH" altLang="de-DE" sz="3600" dirty="0">
                <a:solidFill>
                  <a:schemeClr val="bg1"/>
                </a:solidFill>
                <a:effectLst/>
                <a:latin typeface="Univers LT Std 47 Cn Lt" pitchFamily="34" charset="0"/>
              </a:rPr>
              <a:t>„Einem jeden aber von uns ist die Gnade gegeben nach dem Mass der Gabe Christi.“</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228184" y="3645024"/>
            <a:ext cx="2160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Epheser-Brief 4,7</a:t>
            </a:r>
          </a:p>
        </p:txBody>
      </p:sp>
    </p:spTree>
    <p:extLst>
      <p:ext uri="{BB962C8B-B14F-4D97-AF65-F5344CB8AC3E}">
        <p14:creationId xmlns:p14="http://schemas.microsoft.com/office/powerpoint/2010/main" val="416504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79512" y="188640"/>
            <a:ext cx="7056784" cy="2308324"/>
          </a:xfrm>
        </p:spPr>
        <p:txBody>
          <a:bodyPr wrap="square">
            <a:spAutoFit/>
          </a:bodyPr>
          <a:lstStyle/>
          <a:p>
            <a:pPr algn="l"/>
            <a:r>
              <a:rPr lang="de-CH" altLang="de-DE" sz="3600" dirty="0">
                <a:solidFill>
                  <a:schemeClr val="bg1"/>
                </a:solidFill>
                <a:effectLst/>
                <a:latin typeface="Univers LT Std 47 Cn Lt" pitchFamily="34" charset="0"/>
              </a:rPr>
              <a:t>„Es gibt nur einen Gott, und es gibt auch nur einen Vermittler zwischen Gott und den Menschen – den, der selbst ein Mensch geworden ist, Jesus Christus.“</a:t>
            </a:r>
            <a:endParaRPr lang="de-DE" altLang="de-DE" sz="3600" dirty="0">
              <a:solidFill>
                <a:schemeClr val="bg1"/>
              </a:solidFill>
              <a:effectLst/>
              <a:latin typeface="Univers LT Std 47 Cn Lt" pitchFamily="34" charset="0"/>
            </a:endParaRP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364088" y="364502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000" kern="0" dirty="0">
                <a:solidFill>
                  <a:schemeClr val="bg1"/>
                </a:solidFill>
                <a:effectLst/>
                <a:latin typeface="Univers LT Std 47 Cn Lt" pitchFamily="34" charset="0"/>
              </a:rPr>
              <a:t>1.Timotheus 2,5</a:t>
            </a:r>
          </a:p>
        </p:txBody>
      </p:sp>
    </p:spTree>
    <p:extLst>
      <p:ext uri="{BB962C8B-B14F-4D97-AF65-F5344CB8AC3E}">
        <p14:creationId xmlns:p14="http://schemas.microsoft.com/office/powerpoint/2010/main" val="327812579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923</Words>
  <Application>Microsoft Office PowerPoint</Application>
  <PresentationFormat>Bildschirmpräsentation (4:3)</PresentationFormat>
  <Paragraphs>95</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Designvorlage 'Berggipfel'</vt:lpstr>
      <vt:lpstr>Alle sind begnadigt worden</vt:lpstr>
      <vt:lpstr>„Setzt alles daran, die Einheit zu bewahren, die Gottes Geist euch geschenkt hat; sein Frieden ist das Band, das euch zusammenhält: ein Leib, ein Geist und genauso auch eine Hoffnung, die euch gegeben wurde, als Gottes Ruf an euch erging; ein Herr, ein Glaube, eine Taufe, ein Gott und Vater von uns allen, der über alle regiert, durch alle wirkt und in allen lebt.“</vt:lpstr>
      <vt:lpstr>Einem jeden aber von uns ist die Gnade gegeben nach dem Mass der Gabe Christi. Darum heisst es: „Er ist aufgefahren zur Höhe und hat Gefangene mit sich geführt.“ Den Menschen hat er Gaben gegeben.</vt:lpstr>
      <vt:lpstr>Dass er aber aufgefahren ist, was heisst das anderes, als dass er auch hinabgefahren ist in die Tiefen der Erde? Der hinabgefahren ist, das ist derselbe, der aufgefahren ist über alle Himmel, damit er alles erfülle.</vt:lpstr>
      <vt:lpstr>I. Das Geschenk der Gnade</vt:lpstr>
      <vt:lpstr>„Einem jeden aber von uns ist die Gnade gegeben nach dem Mass der Gabe Christi.“</vt:lpstr>
      <vt:lpstr>„Kommt zu Jesus! Er ist jener lebendige Stein, den die Menschen für unbrauchbar erklärten, aber den Gott selbst ausgewählt hat und der in seinen Augen von unschätzbarem Wert ist. Lasst euch selbst als lebendige Steine in das Haus einfügen, das von Gott erbaut wird und von seinem Geist erfüllt ist.“</vt:lpstr>
      <vt:lpstr>„Einem jeden aber von uns ist die Gnade gegeben nach dem Mass der Gabe Christi.“</vt:lpstr>
      <vt:lpstr>„Es gibt nur einen Gott, und es gibt auch nur einen Vermittler zwischen Gott und den Menschen – den, der selbst ein Mensch geworden ist, Jesus Christus.“</vt:lpstr>
      <vt:lpstr>„Einem jeden aber von uns ist die Gnade gegeben nach dem Mass der Gabe Christi.“</vt:lpstr>
      <vt:lpstr>„Jesus hat mich eingesetzt, ausgerechnet mich, der ich ihn früher verhöhnt und seine Gemeinde mit äusserster Härte verfolgt hatte. Aber er hat sich über mich erbarmt.“</vt:lpstr>
      <vt:lpstr>„Geradezu überwältigend war die Gnade, die unser Herr mir erwiesen hat, und sie hat in mir einen Glauben und eine Liebe entstehen lassen, wie sie nur durch Jesus Christus möglich sind.“</vt:lpstr>
      <vt:lpstr>„An mir als dem grössten aller Sünder wollte Jesus Christus zeigen, wie unbegreiflich gross seine Geduld ist; ich sollte ein ermutigendes Beispiel für alle sein, die sich ihm künftig im Glauben zuwenden, um das ewige Leben zu erhalten.“</vt:lpstr>
      <vt:lpstr>„Wir alle haben aus der Fülle seines Reichtums Gnade und immer neu Gnade empfangen.“</vt:lpstr>
      <vt:lpstr>II. Der grossartige Siegesmarsch </vt:lpstr>
      <vt:lpstr>„Du bist aufgefahren zur Höhe und führtest Gefangene gefangen; du hast Gaben empfangen unter den Menschen.“</vt:lpstr>
      <vt:lpstr>„Jesus hat die gottfeindlichen Mächte und Gewalten entwaffnet und ihre Ohnmacht vor aller Welt zur Schau gestellt; durch Christus hat er einen triumphalen Sieg über sie errungen.“</vt:lpstr>
      <vt:lpstr>PowerPoint-Präsentation</vt:lpstr>
      <vt:lpstr>„Gott aber sei Dank! Weil wir mit Christus verbunden sind, lässt er uns immer in seinem Triumphzug mitziehen und macht durch uns an jedem Ort bekannt, wer er ist, sodass sich diese Erkenntnis wie ein wohlriechender Duft überallhin ausbreitet.“</vt:lpstr>
      <vt:lpstr>„Du bist aufgefahren zur Höhe und führtest Gefangene gefangen; du hast Gaben empfangen unter den Menschen.“</vt:lpstr>
      <vt:lpstr>„…du hast Gaben empfangen unter den Menschen.“</vt:lpstr>
      <vt:lpstr>„Er ist aufgefahren zur Höhe und hat Gefangene mit sich geführt.“</vt:lpstr>
      <vt:lpstr>„Den Menschen hat er Gaben gegeben.“</vt:lpstr>
      <vt:lpstr>„Jesus ist in den Himmel emporgehoben worden, um den Ehrenplatz an Gottes rechter Seite einzunehmen, und hat von seinem Vater die versprochene Gabe erhalten, den Heiligen Geist. Diesen Geist hat er nun über uns ausgegossen.“</vt:lpstr>
      <vt:lpstr>Wenn hier steht: „Er ist hinaufgestiegen“, dann muss er doch zunächst einmal hinuntergestiegen sein – hinunter bis in die tiefsten Tiefen der Erde.</vt:lpstr>
      <vt:lpstr>„Jesus verzichtete auf alle seine Vorrechte und stellte sich auf dieselbe Stufe wie ein Diener. Er wurde einer von uns – ein Mensch wie andere Menschen. Aber er erniedrigte sich noch mehr: Im Gehorsam gegenüber Gott nahm er sogar den Tod auf sich; er starb am Kreuz wie ein Verbrecher.“</vt:lpstr>
      <vt:lpstr>„Gott hat Jesus aus der Gewalt des Todes befreit und hat ihn auferweckt; es zeigte sich, dass der Tod keine Macht über ihn hatte und ihn nicht festhalten konnte.“</vt:lpstr>
      <vt:lpstr>„Gott hat Jesus so unvergleichlich hoch erhöht und hat ihm als Ehrentitel den Namen gegeben, der bedeutender ist als jeder andere Name.“</vt:lpstr>
      <vt:lpstr>„Er (Jesus), der hinuntergestiegen ist, ist dann auch wieder hinaufgestiegen bis über den höchsten aller Himmel, um so das ganze Universum mit seiner Gegenwart zu erfüllen.“</vt:lpstr>
      <vt:lpstr>Schlussgedanke</vt:lpstr>
      <vt:lpstr>„Du brauchst dich nicht zu fürchten! Ich bin der Erste und der Letzte und der Lebendige. Ich war tot, aber jetzt lebe ich in alle Ewigkeit, und ich habe die Schlüssel zum Tod und zum Totenreich.“</vt:lpstr>
      <vt:lpstr>„Jesus, der hinuntergestiegen ist, ist dann auch wieder hinaufgestiegen bis über den höchsten aller Himmel, um so das ganze Universum mit seiner Gegenwart zu erfüllen.“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Wichtigkeit christlicher Gemeinschaft - Teil 2/4 - Alle sind begnadigt worden - Folien</dc:title>
  <dc:creator>Jürg Birnstiel</dc:creator>
  <cp:lastModifiedBy>Me</cp:lastModifiedBy>
  <cp:revision>739</cp:revision>
  <dcterms:created xsi:type="dcterms:W3CDTF">2013-11-12T15:20:47Z</dcterms:created>
  <dcterms:modified xsi:type="dcterms:W3CDTF">2017-11-14T12:39:52Z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