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7"/>
  </p:notesMasterIdLst>
  <p:handoutMasterIdLst>
    <p:handoutMasterId r:id="rId48"/>
  </p:handoutMasterIdLst>
  <p:sldIdLst>
    <p:sldId id="735" r:id="rId2"/>
    <p:sldId id="910" r:id="rId3"/>
    <p:sldId id="916" r:id="rId4"/>
    <p:sldId id="917" r:id="rId5"/>
    <p:sldId id="918" r:id="rId6"/>
    <p:sldId id="919" r:id="rId7"/>
    <p:sldId id="920" r:id="rId8"/>
    <p:sldId id="896" r:id="rId9"/>
    <p:sldId id="921" r:id="rId10"/>
    <p:sldId id="915" r:id="rId11"/>
    <p:sldId id="922" r:id="rId12"/>
    <p:sldId id="923" r:id="rId13"/>
    <p:sldId id="914" r:id="rId14"/>
    <p:sldId id="924" r:id="rId15"/>
    <p:sldId id="925" r:id="rId16"/>
    <p:sldId id="911" r:id="rId17"/>
    <p:sldId id="926" r:id="rId18"/>
    <p:sldId id="927" r:id="rId19"/>
    <p:sldId id="913" r:id="rId20"/>
    <p:sldId id="928" r:id="rId21"/>
    <p:sldId id="929" r:id="rId22"/>
    <p:sldId id="930" r:id="rId23"/>
    <p:sldId id="931" r:id="rId24"/>
    <p:sldId id="932" r:id="rId25"/>
    <p:sldId id="933" r:id="rId26"/>
    <p:sldId id="934" r:id="rId27"/>
    <p:sldId id="935" r:id="rId28"/>
    <p:sldId id="936" r:id="rId29"/>
    <p:sldId id="937" r:id="rId30"/>
    <p:sldId id="891" r:id="rId31"/>
    <p:sldId id="938" r:id="rId32"/>
    <p:sldId id="939" r:id="rId33"/>
    <p:sldId id="940" r:id="rId34"/>
    <p:sldId id="941" r:id="rId35"/>
    <p:sldId id="951" r:id="rId36"/>
    <p:sldId id="942" r:id="rId37"/>
    <p:sldId id="943" r:id="rId38"/>
    <p:sldId id="944" r:id="rId39"/>
    <p:sldId id="945" r:id="rId40"/>
    <p:sldId id="946" r:id="rId41"/>
    <p:sldId id="259" r:id="rId42"/>
    <p:sldId id="947" r:id="rId43"/>
    <p:sldId id="948" r:id="rId44"/>
    <p:sldId id="949" r:id="rId45"/>
    <p:sldId id="950" r:id="rId4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10" d="100"/>
          <a:sy n="110" d="100"/>
        </p:scale>
        <p:origin x="-166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11209" y="332656"/>
            <a:ext cx="8753279" cy="830997"/>
          </a:xfrm>
        </p:spPr>
        <p:txBody>
          <a:bodyPr wrap="square">
            <a:spAutoFit/>
          </a:bodyPr>
          <a:lstStyle/>
          <a:p>
            <a:pPr algn="r"/>
            <a:r>
              <a:rPr lang="de-CH" altLang="de-DE" sz="4800" dirty="0">
                <a:solidFill>
                  <a:schemeClr val="tx1"/>
                </a:solidFill>
                <a:effectLst/>
                <a:latin typeface="Univers LT Std 47 Cn Lt" pitchFamily="34" charset="0"/>
              </a:rPr>
              <a:t>Elia </a:t>
            </a:r>
            <a:r>
              <a:rPr lang="de-CH" altLang="de-DE" sz="4800" dirty="0" smtClean="0">
                <a:solidFill>
                  <a:schemeClr val="tx1"/>
                </a:solidFill>
                <a:effectLst/>
                <a:latin typeface="Univers LT Std 47 Cn Lt" pitchFamily="34" charset="0"/>
              </a:rPr>
              <a:t>fährt in den Himmel!</a:t>
            </a:r>
            <a:endParaRPr lang="de-DE" altLang="de-DE" sz="48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955927" y="6093296"/>
            <a:ext cx="6984776" cy="461665"/>
          </a:xfrm>
        </p:spPr>
        <p:txBody>
          <a:bodyPr wrap="square">
            <a:spAutoFit/>
          </a:bodyPr>
          <a:lstStyle/>
          <a:p>
            <a:pPr algn="r"/>
            <a:r>
              <a:rPr lang="de-DE" altLang="de-DE" sz="2400" dirty="0" smtClean="0">
                <a:effectLst/>
                <a:latin typeface="Univers LT Std 47 Cn Lt" pitchFamily="34" charset="0"/>
              </a:rPr>
              <a:t>Reihe: </a:t>
            </a:r>
            <a:r>
              <a:rPr lang="de-CH" altLang="de-DE" sz="2400" dirty="0">
                <a:effectLst/>
                <a:latin typeface="Univers LT Std 47 Cn Lt" pitchFamily="34" charset="0"/>
              </a:rPr>
              <a:t>Elia mit einer sehr schwierigen Mission betraut</a:t>
            </a:r>
            <a:r>
              <a:rPr lang="de-DE" altLang="de-DE" sz="2400" dirty="0" smtClean="0">
                <a:effectLst/>
                <a:latin typeface="Univers LT Std 47 Cn Lt" pitchFamily="34" charset="0"/>
              </a:rPr>
              <a:t> (4/4)</a:t>
            </a:r>
          </a:p>
        </p:txBody>
      </p:sp>
      <p:sp>
        <p:nvSpPr>
          <p:cNvPr id="4" name="Rectangle 3"/>
          <p:cNvSpPr txBox="1">
            <a:spLocks noChangeArrowheads="1"/>
          </p:cNvSpPr>
          <p:nvPr/>
        </p:nvSpPr>
        <p:spPr bwMode="auto">
          <a:xfrm>
            <a:off x="2603999" y="1700808"/>
            <a:ext cx="6336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kern="0" dirty="0" smtClean="0">
                <a:effectLst/>
                <a:latin typeface="Univers LT Std 47 Cn Lt" pitchFamily="34" charset="0"/>
              </a:rPr>
              <a:t>2.Könige 2,1-18</a:t>
            </a:r>
            <a:endParaRPr lang="de-DE" altLang="de-DE" sz="2400" kern="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Lehre\Predigt\Predigtreihen\Elia mit einer sehr schwierigen Mission betraut\Reservoir\Elia und Eli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72946"/>
            <a:ext cx="4429076" cy="6596414"/>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p:nvSpPr>
        <p:spPr>
          <a:xfrm>
            <a:off x="6544890" y="3557046"/>
            <a:ext cx="500717" cy="400110"/>
          </a:xfrm>
          <a:prstGeom prst="rect">
            <a:avLst/>
          </a:prstGeom>
          <a:noFill/>
        </p:spPr>
        <p:txBody>
          <a:bodyPr wrap="square" lIns="91440" tIns="45720" rIns="91440" bIns="45720">
            <a:spAutoFit/>
          </a:bodyPr>
          <a:lstStyle/>
          <a:p>
            <a:pPr algn="ctr"/>
            <a:r>
              <a:rPr lang="de-DE" sz="2000" b="0" cap="none" spc="0" dirty="0" smtClean="0">
                <a:ln w="9525" cmpd="sng">
                  <a:solidFill>
                    <a:srgbClr val="FFFFFF"/>
                  </a:solidFill>
                  <a:prstDash val="solid"/>
                </a:ln>
                <a:solidFill>
                  <a:srgbClr val="FF0000"/>
                </a:solidFill>
                <a:effectLst>
                  <a:outerShdw blurRad="38100" dist="38100" dir="2700000" algn="tl">
                    <a:srgbClr val="000000">
                      <a:alpha val="43137"/>
                    </a:srgbClr>
                  </a:outerShdw>
                </a:effectLst>
              </a:rPr>
              <a:t>?</a:t>
            </a:r>
            <a:endParaRPr lang="de-DE" sz="2000" b="0" cap="none" spc="0" dirty="0">
              <a:ln w="9525" cmpd="sng">
                <a:solidFill>
                  <a:srgbClr val="FFFFFF"/>
                </a:solidFill>
                <a:prstDash val="solid"/>
              </a:ln>
              <a:solidFill>
                <a:srgbClr val="FF0000"/>
              </a:solidFill>
              <a:effectLst>
                <a:outerShdw blurRad="38100" dist="38100" dir="2700000" algn="tl">
                  <a:srgbClr val="000000">
                    <a:alpha val="43137"/>
                  </a:srgbClr>
                </a:outerShdw>
              </a:effectLst>
            </a:endParaRPr>
          </a:p>
        </p:txBody>
      </p:sp>
      <p:sp>
        <p:nvSpPr>
          <p:cNvPr id="4" name="Ellipse 3"/>
          <p:cNvSpPr/>
          <p:nvPr/>
        </p:nvSpPr>
        <p:spPr>
          <a:xfrm>
            <a:off x="7045405" y="4397226"/>
            <a:ext cx="406713" cy="255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tangle 2"/>
          <p:cNvSpPr>
            <a:spLocks noGrp="1" noChangeArrowheads="1"/>
          </p:cNvSpPr>
          <p:nvPr>
            <p:ph type="ctrTitle"/>
          </p:nvPr>
        </p:nvSpPr>
        <p:spPr>
          <a:xfrm>
            <a:off x="107504" y="260648"/>
            <a:ext cx="4392488" cy="2123658"/>
          </a:xfrm>
        </p:spPr>
        <p:txBody>
          <a:bodyPr wrap="square">
            <a:spAutoFit/>
          </a:bodyPr>
          <a:lstStyle/>
          <a:p>
            <a:pPr algn="l"/>
            <a:r>
              <a:rPr lang="de-CH" altLang="de-DE" sz="4400" dirty="0">
                <a:solidFill>
                  <a:schemeClr val="tx1"/>
                </a:solidFill>
                <a:effectLst/>
                <a:latin typeface="Univers LT Std 47 Cn Lt" pitchFamily="34" charset="0"/>
              </a:rPr>
              <a:t> „Elia verliess </a:t>
            </a:r>
            <a:r>
              <a:rPr lang="de-CH" altLang="de-DE" sz="4400" dirty="0" err="1">
                <a:solidFill>
                  <a:schemeClr val="tx1"/>
                </a:solidFill>
                <a:effectLst/>
                <a:latin typeface="Univers LT Std 47 Cn Lt" pitchFamily="34" charset="0"/>
              </a:rPr>
              <a:t>Gilgal</a:t>
            </a:r>
            <a:r>
              <a:rPr lang="de-CH" altLang="de-DE" sz="4400" dirty="0">
                <a:solidFill>
                  <a:schemeClr val="tx1"/>
                </a:solidFill>
                <a:effectLst/>
                <a:latin typeface="Univers LT Std 47 Cn Lt" pitchFamily="34" charset="0"/>
              </a:rPr>
              <a:t> und Elisa schloss sich ihm an.“</a:t>
            </a:r>
            <a:endParaRPr lang="de-DE" altLang="de-DE" sz="4400" dirty="0">
              <a:solidFill>
                <a:schemeClr val="tx1"/>
              </a:solidFill>
              <a:effectLst/>
              <a:latin typeface="Univers LT Std 47 Cn Lt" pitchFamily="34" charset="0"/>
            </a:endParaRPr>
          </a:p>
        </p:txBody>
      </p:sp>
      <p:sp>
        <p:nvSpPr>
          <p:cNvPr id="8" name="Rectangle 3"/>
          <p:cNvSpPr>
            <a:spLocks noGrp="1" noChangeArrowheads="1"/>
          </p:cNvSpPr>
          <p:nvPr>
            <p:ph type="subTitle" idx="1"/>
          </p:nvPr>
        </p:nvSpPr>
        <p:spPr>
          <a:xfrm>
            <a:off x="755576" y="3171098"/>
            <a:ext cx="3664496" cy="400110"/>
          </a:xfrm>
        </p:spPr>
        <p:txBody>
          <a:bodyPr wrap="square">
            <a:spAutoFit/>
          </a:bodyPr>
          <a:lstStyle/>
          <a:p>
            <a:pPr algn="r"/>
            <a:r>
              <a:rPr lang="de-CH" altLang="de-DE" sz="2000" dirty="0" smtClean="0">
                <a:effectLst/>
                <a:latin typeface="Univers LT Std 47 Cn Lt" pitchFamily="34" charset="0"/>
              </a:rPr>
              <a:t>2.Könige 2,1</a:t>
            </a:r>
            <a:endParaRPr lang="de-DE" altLang="de-DE" sz="2000" dirty="0">
              <a:effectLst/>
              <a:latin typeface="Univers LT Std 47 Cn Lt" pitchFamily="34" charset="0"/>
            </a:endParaRPr>
          </a:p>
        </p:txBody>
      </p:sp>
    </p:spTree>
    <p:extLst>
      <p:ext uri="{BB962C8B-B14F-4D97-AF65-F5344CB8AC3E}">
        <p14:creationId xmlns:p14="http://schemas.microsoft.com/office/powerpoint/2010/main" val="3424982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1988840"/>
            <a:ext cx="6400800" cy="400110"/>
          </a:xfrm>
        </p:spPr>
        <p:txBody>
          <a:bodyPr>
            <a:spAutoFit/>
          </a:bodyPr>
          <a:lstStyle/>
          <a:p>
            <a:pPr algn="r"/>
            <a:r>
              <a:rPr lang="de-CH" altLang="de-DE" sz="2000" dirty="0" smtClean="0">
                <a:effectLst/>
                <a:latin typeface="Univers LT Std 47 Cn Lt" pitchFamily="34" charset="0"/>
              </a:rPr>
              <a:t>2.Könige 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784976" cy="1446550"/>
          </a:xfrm>
        </p:spPr>
        <p:txBody>
          <a:bodyPr wrap="square">
            <a:spAutoFit/>
          </a:bodyPr>
          <a:lstStyle/>
          <a:p>
            <a:pPr algn="l"/>
            <a:r>
              <a:rPr lang="de-CH" altLang="de-DE" sz="4400" dirty="0">
                <a:solidFill>
                  <a:schemeClr val="tx1"/>
                </a:solidFill>
                <a:effectLst/>
                <a:latin typeface="Univers LT Std 47 Cn Lt" pitchFamily="34" charset="0"/>
              </a:rPr>
              <a:t> „Bleib doch hier! Jahwe schickt mich nach </a:t>
            </a:r>
            <a:r>
              <a:rPr lang="de-CH" altLang="de-DE" sz="4400" dirty="0" err="1">
                <a:solidFill>
                  <a:schemeClr val="tx1"/>
                </a:solidFill>
                <a:effectLst/>
                <a:latin typeface="Univers LT Std 47 Cn Lt" pitchFamily="34" charset="0"/>
              </a:rPr>
              <a:t>Bet</a:t>
            </a:r>
            <a:r>
              <a:rPr lang="de-CH" altLang="de-DE" sz="4400" dirty="0">
                <a:solidFill>
                  <a:schemeClr val="tx1"/>
                </a:solidFill>
                <a:effectLst/>
                <a:latin typeface="Univers LT Std 47 Cn Lt" pitchFamily="34" charset="0"/>
              </a:rPr>
              <a:t>–</a:t>
            </a:r>
            <a:r>
              <a:rPr lang="de-CH" altLang="de-DE" sz="4400" dirty="0" err="1">
                <a:solidFill>
                  <a:schemeClr val="tx1"/>
                </a:solidFill>
                <a:effectLst/>
                <a:latin typeface="Univers LT Std 47 Cn Lt" pitchFamily="34" charset="0"/>
              </a:rPr>
              <a:t>El</a:t>
            </a:r>
            <a:r>
              <a:rPr lang="de-CH" altLang="de-DE" sz="4400" dirty="0">
                <a:solidFill>
                  <a:schemeClr val="tx1"/>
                </a:solidFill>
                <a:effectLst/>
                <a:latin typeface="Univers LT Std 47 Cn Lt" pitchFamily="34" charset="0"/>
              </a:rPr>
              <a: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81094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1988840"/>
            <a:ext cx="6400800" cy="400110"/>
          </a:xfrm>
        </p:spPr>
        <p:txBody>
          <a:bodyPr>
            <a:spAutoFit/>
          </a:bodyPr>
          <a:lstStyle/>
          <a:p>
            <a:pPr algn="r"/>
            <a:r>
              <a:rPr lang="de-CH" altLang="de-DE" sz="2000" dirty="0" smtClean="0">
                <a:effectLst/>
                <a:latin typeface="Univers LT Std 47 Cn Lt" pitchFamily="34" charset="0"/>
              </a:rPr>
              <a:t>2.Könige 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784976" cy="1446550"/>
          </a:xfrm>
        </p:spPr>
        <p:txBody>
          <a:bodyPr wrap="square">
            <a:spAutoFit/>
          </a:bodyPr>
          <a:lstStyle/>
          <a:p>
            <a:pPr algn="l"/>
            <a:r>
              <a:rPr lang="de-CH" altLang="de-DE" sz="4400" dirty="0">
                <a:solidFill>
                  <a:schemeClr val="tx1"/>
                </a:solidFill>
                <a:effectLst/>
                <a:latin typeface="Univers LT Std 47 Cn Lt" pitchFamily="34" charset="0"/>
              </a:rPr>
              <a:t> „So gewiss Jahwe lebt und du selbst lebst: Ich weiche nicht von deiner Seite!“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04084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Lehre\Predigt\Predigtreihen\Elia mit einer sehr schwierigen Mission betraut\Reservoir\Elia und Eli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58785"/>
            <a:ext cx="4429076" cy="659641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sz="quarter"/>
          </p:nvPr>
        </p:nvSpPr>
        <p:spPr>
          <a:xfrm>
            <a:off x="457200" y="1447800"/>
            <a:ext cx="3898776" cy="1736725"/>
          </a:xfrm>
        </p:spPr>
        <p:txBody>
          <a:bodyPr/>
          <a:lstStyle/>
          <a:p>
            <a:endParaRPr lang="de-CH" dirty="0"/>
          </a:p>
        </p:txBody>
      </p:sp>
      <p:sp>
        <p:nvSpPr>
          <p:cNvPr id="3" name="Untertitel 2"/>
          <p:cNvSpPr>
            <a:spLocks noGrp="1"/>
          </p:cNvSpPr>
          <p:nvPr>
            <p:ph type="subTitle" sz="quarter" idx="1"/>
          </p:nvPr>
        </p:nvSpPr>
        <p:spPr>
          <a:xfrm>
            <a:off x="539552" y="3429000"/>
            <a:ext cx="3816424" cy="1752600"/>
          </a:xfrm>
        </p:spPr>
        <p:txBody>
          <a:bodyPr/>
          <a:lstStyle/>
          <a:p>
            <a:endParaRPr lang="de-CH" dirty="0"/>
          </a:p>
        </p:txBody>
      </p:sp>
      <p:cxnSp>
        <p:nvCxnSpPr>
          <p:cNvPr id="8" name="Gerade Verbindung mit Pfeil 7"/>
          <p:cNvCxnSpPr/>
          <p:nvPr/>
        </p:nvCxnSpPr>
        <p:spPr>
          <a:xfrm flipH="1">
            <a:off x="6516216" y="3861048"/>
            <a:ext cx="186263"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6544890" y="3557046"/>
            <a:ext cx="500717" cy="400110"/>
          </a:xfrm>
          <a:prstGeom prst="rect">
            <a:avLst/>
          </a:prstGeom>
          <a:noFill/>
        </p:spPr>
        <p:txBody>
          <a:bodyPr wrap="square" lIns="91440" tIns="45720" rIns="91440" bIns="45720">
            <a:spAutoFit/>
          </a:bodyPr>
          <a:lstStyle/>
          <a:p>
            <a:pPr algn="ctr"/>
            <a:r>
              <a:rPr lang="de-DE" sz="2000" b="0" cap="none" spc="0" dirty="0" smtClean="0">
                <a:ln w="9525" cmpd="sng">
                  <a:solidFill>
                    <a:srgbClr val="FFFFFF"/>
                  </a:solidFill>
                  <a:prstDash val="solid"/>
                </a:ln>
                <a:solidFill>
                  <a:srgbClr val="FF0000"/>
                </a:solidFill>
                <a:effectLst>
                  <a:outerShdw blurRad="38100" dist="38100" dir="2700000" algn="tl">
                    <a:srgbClr val="000000">
                      <a:alpha val="43137"/>
                    </a:srgbClr>
                  </a:outerShdw>
                </a:effectLst>
              </a:rPr>
              <a:t>?</a:t>
            </a:r>
            <a:endParaRPr lang="de-DE" sz="2000" b="0" cap="none" spc="0" dirty="0">
              <a:ln w="9525" cmpd="sng">
                <a:solidFill>
                  <a:srgbClr val="FFFFFF"/>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2267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524834"/>
            <a:ext cx="6400800" cy="400110"/>
          </a:xfrm>
        </p:spPr>
        <p:txBody>
          <a:bodyPr>
            <a:spAutoFit/>
          </a:bodyPr>
          <a:lstStyle/>
          <a:p>
            <a:pPr algn="r"/>
            <a:r>
              <a:rPr lang="de-CH" altLang="de-DE" sz="2000" dirty="0" smtClean="0">
                <a:effectLst/>
                <a:latin typeface="Univers LT Std 47 Cn Lt" pitchFamily="34" charset="0"/>
              </a:rPr>
              <a:t>2.Könige 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1206"/>
            <a:ext cx="8784976" cy="2123658"/>
          </a:xfrm>
        </p:spPr>
        <p:txBody>
          <a:bodyPr wrap="square">
            <a:spAutoFit/>
          </a:bodyPr>
          <a:lstStyle/>
          <a:p>
            <a:pPr algn="l"/>
            <a:r>
              <a:rPr lang="de-CH" altLang="de-DE" sz="4400" dirty="0">
                <a:solidFill>
                  <a:schemeClr val="tx1"/>
                </a:solidFill>
                <a:effectLst/>
                <a:latin typeface="Univers LT Std 47 Cn Lt" pitchFamily="34" charset="0"/>
              </a:rPr>
              <a:t> „Weisst du, dass Jahwe dir heute deinen Lehrer wegnehmen und ihn zu sich holen wird?“</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6260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1556792"/>
            <a:ext cx="6400800" cy="400110"/>
          </a:xfrm>
        </p:spPr>
        <p:txBody>
          <a:bodyPr>
            <a:spAutoFit/>
          </a:bodyPr>
          <a:lstStyle/>
          <a:p>
            <a:pPr algn="r"/>
            <a:r>
              <a:rPr lang="de-CH" altLang="de-DE" sz="2000" dirty="0" smtClean="0">
                <a:effectLst/>
                <a:latin typeface="Univers LT Std 47 Cn Lt" pitchFamily="34" charset="0"/>
              </a:rPr>
              <a:t>2.Könige 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32656"/>
            <a:ext cx="8784976" cy="769441"/>
          </a:xfrm>
        </p:spPr>
        <p:txBody>
          <a:bodyPr wrap="square">
            <a:spAutoFit/>
          </a:bodyPr>
          <a:lstStyle/>
          <a:p>
            <a:pPr algn="l"/>
            <a:r>
              <a:rPr lang="de-CH" altLang="de-DE" sz="4400" dirty="0">
                <a:solidFill>
                  <a:schemeClr val="tx1"/>
                </a:solidFill>
                <a:effectLst/>
                <a:latin typeface="Univers LT Std 47 Cn Lt" pitchFamily="34" charset="0"/>
              </a:rPr>
              <a:t> „Ich weiss es; erinnert mich nicht daran!“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42503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Lehre\Predigt\Predigtreihen\Elia mit einer sehr schwierigen Mission betraut\Reservoir\Elia und Eli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58785"/>
            <a:ext cx="4429076" cy="659641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sz="quarter"/>
          </p:nvPr>
        </p:nvSpPr>
        <p:spPr>
          <a:xfrm>
            <a:off x="457200" y="1447800"/>
            <a:ext cx="3898776" cy="1736725"/>
          </a:xfrm>
        </p:spPr>
        <p:txBody>
          <a:bodyPr/>
          <a:lstStyle/>
          <a:p>
            <a:endParaRPr lang="de-CH" dirty="0"/>
          </a:p>
        </p:txBody>
      </p:sp>
      <p:sp>
        <p:nvSpPr>
          <p:cNvPr id="3" name="Untertitel 2"/>
          <p:cNvSpPr>
            <a:spLocks noGrp="1"/>
          </p:cNvSpPr>
          <p:nvPr>
            <p:ph type="subTitle" sz="quarter" idx="1"/>
          </p:nvPr>
        </p:nvSpPr>
        <p:spPr>
          <a:xfrm>
            <a:off x="539552" y="3429000"/>
            <a:ext cx="3816424" cy="1752600"/>
          </a:xfrm>
        </p:spPr>
        <p:txBody>
          <a:bodyPr/>
          <a:lstStyle/>
          <a:p>
            <a:endParaRPr lang="de-CH" dirty="0"/>
          </a:p>
        </p:txBody>
      </p:sp>
      <p:cxnSp>
        <p:nvCxnSpPr>
          <p:cNvPr id="8" name="Gerade Verbindung mit Pfeil 7"/>
          <p:cNvCxnSpPr/>
          <p:nvPr/>
        </p:nvCxnSpPr>
        <p:spPr>
          <a:xfrm flipH="1">
            <a:off x="6516216" y="3861048"/>
            <a:ext cx="186263"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6544890" y="4441885"/>
            <a:ext cx="426390" cy="1080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6544890" y="3557046"/>
            <a:ext cx="500717" cy="400110"/>
          </a:xfrm>
          <a:prstGeom prst="rect">
            <a:avLst/>
          </a:prstGeom>
          <a:noFill/>
        </p:spPr>
        <p:txBody>
          <a:bodyPr wrap="square" lIns="91440" tIns="45720" rIns="91440" bIns="45720">
            <a:spAutoFit/>
          </a:bodyPr>
          <a:lstStyle/>
          <a:p>
            <a:pPr algn="ctr"/>
            <a:r>
              <a:rPr lang="de-DE" sz="2000" b="0" cap="none" spc="0" dirty="0" smtClean="0">
                <a:ln w="9525" cmpd="sng">
                  <a:solidFill>
                    <a:srgbClr val="FFFFFF"/>
                  </a:solidFill>
                  <a:prstDash val="solid"/>
                </a:ln>
                <a:solidFill>
                  <a:srgbClr val="FF0000"/>
                </a:solidFill>
                <a:effectLst>
                  <a:outerShdw blurRad="38100" dist="38100" dir="2700000" algn="tl">
                    <a:srgbClr val="000000">
                      <a:alpha val="43137"/>
                    </a:srgbClr>
                  </a:outerShdw>
                </a:effectLst>
              </a:rPr>
              <a:t>?</a:t>
            </a:r>
            <a:endParaRPr lang="de-DE" sz="2000" b="0" cap="none" spc="0" dirty="0">
              <a:ln w="9525" cmpd="sng">
                <a:solidFill>
                  <a:srgbClr val="FFFFFF"/>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6546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524834"/>
            <a:ext cx="6400800" cy="400110"/>
          </a:xfrm>
        </p:spPr>
        <p:txBody>
          <a:bodyPr>
            <a:spAutoFit/>
          </a:bodyPr>
          <a:lstStyle/>
          <a:p>
            <a:pPr algn="r"/>
            <a:r>
              <a:rPr lang="de-CH" altLang="de-DE" sz="2000" dirty="0" smtClean="0">
                <a:effectLst/>
                <a:latin typeface="Univers LT Std 47 Cn Lt" pitchFamily="34" charset="0"/>
              </a:rPr>
              <a:t>2.Könige 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1206"/>
            <a:ext cx="8784976" cy="2123658"/>
          </a:xfrm>
        </p:spPr>
        <p:txBody>
          <a:bodyPr wrap="square">
            <a:spAutoFit/>
          </a:bodyPr>
          <a:lstStyle/>
          <a:p>
            <a:pPr algn="l"/>
            <a:r>
              <a:rPr lang="de-CH" altLang="de-DE" sz="4400" dirty="0">
                <a:solidFill>
                  <a:schemeClr val="tx1"/>
                </a:solidFill>
                <a:effectLst/>
                <a:latin typeface="Univers LT Std 47 Cn Lt" pitchFamily="34" charset="0"/>
              </a:rPr>
              <a:t> „Weisst du, dass Jahwe dir heute deinen Lehrer wegnehmen und ihn zu sich holen wird?“</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34597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1556792"/>
            <a:ext cx="6400800" cy="400110"/>
          </a:xfrm>
        </p:spPr>
        <p:txBody>
          <a:bodyPr>
            <a:spAutoFit/>
          </a:bodyPr>
          <a:lstStyle/>
          <a:p>
            <a:pPr algn="r"/>
            <a:r>
              <a:rPr lang="de-CH" altLang="de-DE" sz="2000" dirty="0" smtClean="0">
                <a:effectLst/>
                <a:latin typeface="Univers LT Std 47 Cn Lt" pitchFamily="34" charset="0"/>
              </a:rPr>
              <a:t>2.Könige 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32656"/>
            <a:ext cx="8784976" cy="769441"/>
          </a:xfrm>
        </p:spPr>
        <p:txBody>
          <a:bodyPr wrap="square">
            <a:spAutoFit/>
          </a:bodyPr>
          <a:lstStyle/>
          <a:p>
            <a:pPr algn="l"/>
            <a:r>
              <a:rPr lang="de-CH" altLang="de-DE" sz="4400" dirty="0">
                <a:solidFill>
                  <a:schemeClr val="tx1"/>
                </a:solidFill>
                <a:effectLst/>
                <a:latin typeface="Univers LT Std 47 Cn Lt" pitchFamily="34" charset="0"/>
              </a:rPr>
              <a:t> „Ich weiss es; erinnert mich nicht daran!“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74314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Lehre\Predigt\Predigtreihen\Elia mit einer sehr schwierigen Mission betraut\Reservoir\Elia und Eli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58785"/>
            <a:ext cx="4429076" cy="659641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sz="quarter"/>
          </p:nvPr>
        </p:nvSpPr>
        <p:spPr>
          <a:xfrm>
            <a:off x="457200" y="1447800"/>
            <a:ext cx="3898776" cy="1736725"/>
          </a:xfrm>
        </p:spPr>
        <p:txBody>
          <a:bodyPr/>
          <a:lstStyle/>
          <a:p>
            <a:endParaRPr lang="de-CH" dirty="0"/>
          </a:p>
        </p:txBody>
      </p:sp>
      <p:sp>
        <p:nvSpPr>
          <p:cNvPr id="3" name="Untertitel 2"/>
          <p:cNvSpPr>
            <a:spLocks noGrp="1"/>
          </p:cNvSpPr>
          <p:nvPr>
            <p:ph type="subTitle" sz="quarter" idx="1"/>
          </p:nvPr>
        </p:nvSpPr>
        <p:spPr>
          <a:xfrm>
            <a:off x="539552" y="3429000"/>
            <a:ext cx="3816424" cy="1752600"/>
          </a:xfrm>
        </p:spPr>
        <p:txBody>
          <a:bodyPr/>
          <a:lstStyle/>
          <a:p>
            <a:endParaRPr lang="de-CH" dirty="0"/>
          </a:p>
        </p:txBody>
      </p:sp>
      <p:cxnSp>
        <p:nvCxnSpPr>
          <p:cNvPr id="8" name="Gerade Verbindung mit Pfeil 7"/>
          <p:cNvCxnSpPr/>
          <p:nvPr/>
        </p:nvCxnSpPr>
        <p:spPr>
          <a:xfrm flipH="1">
            <a:off x="6516216" y="3861048"/>
            <a:ext cx="186263"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6544890" y="4441885"/>
            <a:ext cx="426390" cy="1080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6954152" y="4581128"/>
            <a:ext cx="236211" cy="5400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6544890" y="3557046"/>
            <a:ext cx="500717" cy="400110"/>
          </a:xfrm>
          <a:prstGeom prst="rect">
            <a:avLst/>
          </a:prstGeom>
          <a:noFill/>
        </p:spPr>
        <p:txBody>
          <a:bodyPr wrap="square" lIns="91440" tIns="45720" rIns="91440" bIns="45720">
            <a:spAutoFit/>
          </a:bodyPr>
          <a:lstStyle/>
          <a:p>
            <a:pPr algn="ctr"/>
            <a:r>
              <a:rPr lang="de-DE" sz="2000" b="0" cap="none" spc="0" dirty="0" smtClean="0">
                <a:ln w="9525" cmpd="sng">
                  <a:solidFill>
                    <a:srgbClr val="FFFFFF"/>
                  </a:solidFill>
                  <a:prstDash val="solid"/>
                </a:ln>
                <a:solidFill>
                  <a:srgbClr val="FF0000"/>
                </a:solidFill>
                <a:effectLst>
                  <a:outerShdw blurRad="38100" dist="38100" dir="2700000" algn="tl">
                    <a:srgbClr val="000000">
                      <a:alpha val="43137"/>
                    </a:srgbClr>
                  </a:outerShdw>
                </a:effectLst>
              </a:rPr>
              <a:t>?</a:t>
            </a:r>
            <a:endParaRPr lang="de-DE" sz="2000" b="0" cap="none" spc="0" dirty="0">
              <a:ln w="9525" cmpd="sng">
                <a:solidFill>
                  <a:srgbClr val="FFFFFF"/>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9023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356992"/>
            <a:ext cx="6400800" cy="400110"/>
          </a:xfrm>
        </p:spPr>
        <p:txBody>
          <a:bodyPr>
            <a:spAutoFit/>
          </a:bodyPr>
          <a:lstStyle/>
          <a:p>
            <a:pPr algn="r"/>
            <a:r>
              <a:rPr lang="de-CH" altLang="de-DE" sz="2000" dirty="0" smtClean="0">
                <a:effectLst/>
                <a:latin typeface="Univers LT Std 47 Cn Lt" pitchFamily="34" charset="0"/>
              </a:rPr>
              <a:t>Römer-Brief 11,3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2169"/>
            <a:ext cx="8784976" cy="2800767"/>
          </a:xfrm>
        </p:spPr>
        <p:txBody>
          <a:bodyPr wrap="square">
            <a:spAutoFit/>
          </a:bodyPr>
          <a:lstStyle/>
          <a:p>
            <a:pPr algn="l"/>
            <a:r>
              <a:rPr lang="de-CH" altLang="de-DE" sz="4400" dirty="0">
                <a:solidFill>
                  <a:schemeClr val="tx1"/>
                </a:solidFill>
                <a:effectLst/>
                <a:latin typeface="Univers LT Std 47 Cn Lt" pitchFamily="34" charset="0"/>
              </a:rPr>
              <a:t>„Herr, sie haben deine Propheten getötet und deine Altäre niedergerissen. Ich bin der Einzige, der übrig geblieben ist, und auch mich wollen sie umbringen.“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78236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524834"/>
            <a:ext cx="6400800" cy="400110"/>
          </a:xfrm>
        </p:spPr>
        <p:txBody>
          <a:bodyPr>
            <a:spAutoFit/>
          </a:bodyPr>
          <a:lstStyle/>
          <a:p>
            <a:pPr algn="r"/>
            <a:r>
              <a:rPr lang="de-CH" altLang="de-DE" sz="2000" dirty="0" smtClean="0">
                <a:effectLst/>
                <a:latin typeface="Univers LT Std 47 Cn Lt" pitchFamily="34" charset="0"/>
              </a:rPr>
              <a:t>2.Könige 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1206"/>
            <a:ext cx="8784976" cy="2123658"/>
          </a:xfrm>
        </p:spPr>
        <p:txBody>
          <a:bodyPr wrap="square">
            <a:spAutoFit/>
          </a:bodyPr>
          <a:lstStyle/>
          <a:p>
            <a:pPr algn="l"/>
            <a:r>
              <a:rPr lang="de-CH" altLang="de-DE" sz="4400" dirty="0">
                <a:solidFill>
                  <a:schemeClr val="tx1"/>
                </a:solidFill>
                <a:effectLst/>
                <a:latin typeface="Univers LT Std 47 Cn Lt" pitchFamily="34" charset="0"/>
              </a:rPr>
              <a:t> „Da teilte sich das Wasser und Elia und Elisa gingen trockenen Fusses durch den Fluss.“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16334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1844824"/>
            <a:ext cx="6400800" cy="400110"/>
          </a:xfrm>
        </p:spPr>
        <p:txBody>
          <a:bodyPr>
            <a:spAutoFit/>
          </a:bodyPr>
          <a:lstStyle/>
          <a:p>
            <a:pPr algn="r"/>
            <a:r>
              <a:rPr lang="de-CH" altLang="de-DE" sz="2000" dirty="0" smtClean="0">
                <a:effectLst/>
                <a:latin typeface="Univers LT Std 47 Cn Lt" pitchFamily="34" charset="0"/>
              </a:rPr>
              <a:t>2.Könige 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84976" cy="1446550"/>
          </a:xfrm>
        </p:spPr>
        <p:txBody>
          <a:bodyPr wrap="square">
            <a:spAutoFit/>
          </a:bodyPr>
          <a:lstStyle/>
          <a:p>
            <a:pPr algn="l"/>
            <a:r>
              <a:rPr lang="de-CH" altLang="de-DE" sz="4400" dirty="0">
                <a:solidFill>
                  <a:schemeClr val="tx1"/>
                </a:solidFill>
                <a:effectLst/>
                <a:latin typeface="Univers LT Std 47 Cn Lt" pitchFamily="34" charset="0"/>
              </a:rPr>
              <a:t> „Was kann ich noch für dich tun, bevor Jahwe mich von dir wegholt?“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21152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1844824"/>
            <a:ext cx="6400800" cy="400110"/>
          </a:xfrm>
        </p:spPr>
        <p:txBody>
          <a:bodyPr>
            <a:spAutoFit/>
          </a:bodyPr>
          <a:lstStyle/>
          <a:p>
            <a:pPr algn="r"/>
            <a:r>
              <a:rPr lang="de-CH" altLang="de-DE" sz="2000" dirty="0" smtClean="0">
                <a:effectLst/>
                <a:latin typeface="Univers LT Std 47 Cn Lt" pitchFamily="34" charset="0"/>
              </a:rPr>
              <a:t>2.Könige 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84976" cy="1446550"/>
          </a:xfrm>
        </p:spPr>
        <p:txBody>
          <a:bodyPr wrap="square">
            <a:spAutoFit/>
          </a:bodyPr>
          <a:lstStyle/>
          <a:p>
            <a:pPr algn="l"/>
            <a:r>
              <a:rPr lang="de-CH" altLang="de-DE" sz="4400" dirty="0">
                <a:solidFill>
                  <a:schemeClr val="tx1"/>
                </a:solidFill>
                <a:effectLst/>
                <a:latin typeface="Univers LT Std 47 Cn Lt" pitchFamily="34" charset="0"/>
              </a:rPr>
              <a:t> „Dass mir zwei Anteile von deinem Geiste zufallen.“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59812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524834"/>
            <a:ext cx="6400800" cy="400110"/>
          </a:xfrm>
        </p:spPr>
        <p:txBody>
          <a:bodyPr>
            <a:spAutoFit/>
          </a:bodyPr>
          <a:lstStyle/>
          <a:p>
            <a:pPr algn="r"/>
            <a:r>
              <a:rPr lang="de-CH" altLang="de-DE" sz="2000" dirty="0" smtClean="0">
                <a:effectLst/>
                <a:latin typeface="Univers LT Std 47 Cn Lt" pitchFamily="34" charset="0"/>
              </a:rPr>
              <a:t>2.Könige 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856984" cy="2123658"/>
          </a:xfrm>
        </p:spPr>
        <p:txBody>
          <a:bodyPr wrap="square">
            <a:spAutoFit/>
          </a:bodyPr>
          <a:lstStyle/>
          <a:p>
            <a:pPr algn="l"/>
            <a:r>
              <a:rPr lang="de-CH" altLang="de-DE" sz="4400" dirty="0">
                <a:solidFill>
                  <a:schemeClr val="tx1"/>
                </a:solidFill>
                <a:effectLst/>
                <a:latin typeface="Univers LT Std 47 Cn Lt" pitchFamily="34" charset="0"/>
              </a:rPr>
              <a:t> „Ich möchte den Anteil des Erstgeborenen von deinem Geist erben und deinen Auftrag weiterführen.“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67586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429000"/>
            <a:ext cx="6400800" cy="400110"/>
          </a:xfrm>
        </p:spPr>
        <p:txBody>
          <a:bodyPr>
            <a:spAutoFit/>
          </a:bodyPr>
          <a:lstStyle/>
          <a:p>
            <a:pPr algn="r"/>
            <a:r>
              <a:rPr lang="de-CH" altLang="de-DE" sz="2000" dirty="0" smtClean="0">
                <a:effectLst/>
                <a:latin typeface="Univers LT Std 47 Cn Lt" pitchFamily="34" charset="0"/>
              </a:rPr>
              <a:t>2.Könige 2,10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856984" cy="2800767"/>
          </a:xfrm>
        </p:spPr>
        <p:txBody>
          <a:bodyPr wrap="square">
            <a:spAutoFit/>
          </a:bodyPr>
          <a:lstStyle/>
          <a:p>
            <a:pPr algn="l"/>
            <a:r>
              <a:rPr lang="de-CH" altLang="de-DE" sz="4400" dirty="0">
                <a:solidFill>
                  <a:schemeClr val="tx1"/>
                </a:solidFill>
                <a:effectLst/>
                <a:latin typeface="Univers LT Std 47 Cn Lt" pitchFamily="34" charset="0"/>
              </a:rPr>
              <a:t> „Du hast Schweres erbeten. Doch wenn du mich sehen wirst, wie ich von dir genommen werde, so wird’s geschehen; wenn nicht, so wird’s nicht sein.“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23927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429000"/>
            <a:ext cx="6400800" cy="400110"/>
          </a:xfrm>
        </p:spPr>
        <p:txBody>
          <a:bodyPr>
            <a:spAutoFit/>
          </a:bodyPr>
          <a:lstStyle/>
          <a:p>
            <a:pPr algn="r"/>
            <a:r>
              <a:rPr lang="de-CH" altLang="de-DE" sz="2000" dirty="0" smtClean="0">
                <a:effectLst/>
                <a:latin typeface="Univers LT Std 47 Cn Lt" pitchFamily="34" charset="0"/>
              </a:rPr>
              <a:t>2.Könige 2,11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3133"/>
            <a:ext cx="8856984" cy="3477875"/>
          </a:xfrm>
        </p:spPr>
        <p:txBody>
          <a:bodyPr wrap="square">
            <a:spAutoFit/>
          </a:bodyPr>
          <a:lstStyle/>
          <a:p>
            <a:pPr algn="l"/>
            <a:r>
              <a:rPr lang="de-CH" altLang="de-DE" sz="4400" dirty="0">
                <a:solidFill>
                  <a:schemeClr val="tx1"/>
                </a:solidFill>
                <a:effectLst/>
                <a:latin typeface="Univers LT Std 47 Cn Lt" pitchFamily="34" charset="0"/>
              </a:rPr>
              <a:t> „Als sie miteinander gingen und redeten, siehe, da kam ein feuriger Wagen mit feurigen Rossen, die schieden die beiden voneinander. Und Elia fuhr im Wetter gen Himmel.“</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87051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204864"/>
            <a:ext cx="6400800" cy="400110"/>
          </a:xfrm>
        </p:spPr>
        <p:txBody>
          <a:bodyPr>
            <a:spAutoFit/>
          </a:bodyPr>
          <a:lstStyle/>
          <a:p>
            <a:pPr algn="r"/>
            <a:r>
              <a:rPr lang="de-CH" altLang="de-DE" sz="2000" dirty="0" smtClean="0">
                <a:effectLst/>
                <a:latin typeface="Univers LT Std 47 Cn Lt" pitchFamily="34" charset="0"/>
              </a:rPr>
              <a:t>1.Korinther-Brief 15,51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0498"/>
            <a:ext cx="8856984" cy="1754326"/>
          </a:xfrm>
        </p:spPr>
        <p:txBody>
          <a:bodyPr wrap="square">
            <a:spAutoFit/>
          </a:bodyPr>
          <a:lstStyle/>
          <a:p>
            <a:pPr algn="l"/>
            <a:r>
              <a:rPr lang="de-CH" altLang="de-DE" sz="3600" dirty="0">
                <a:solidFill>
                  <a:schemeClr val="tx1"/>
                </a:solidFill>
                <a:effectLst/>
                <a:latin typeface="Univers LT Std 47 Cn Lt" pitchFamily="34" charset="0"/>
              </a:rPr>
              <a:t> „Ich sage euch jetzt ein Geheimnis: Wir werden nicht alle sterben, aber bei uns allen wird es zu einer Verwandlung des Körpers kommen.“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65004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63688" y="4653136"/>
            <a:ext cx="6400800" cy="400110"/>
          </a:xfrm>
        </p:spPr>
        <p:txBody>
          <a:bodyPr>
            <a:spAutoFit/>
          </a:bodyPr>
          <a:lstStyle/>
          <a:p>
            <a:pPr algn="r"/>
            <a:r>
              <a:rPr lang="de-CH" altLang="de-DE" sz="2000" dirty="0" smtClean="0">
                <a:effectLst/>
                <a:latin typeface="Univers LT Std 47 Cn Lt" pitchFamily="34" charset="0"/>
              </a:rPr>
              <a:t>1.Korinther-Brief 15,52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856984" cy="3970318"/>
          </a:xfrm>
        </p:spPr>
        <p:txBody>
          <a:bodyPr wrap="square">
            <a:spAutoFit/>
          </a:bodyPr>
          <a:lstStyle/>
          <a:p>
            <a:pPr algn="l"/>
            <a:r>
              <a:rPr lang="de-CH" altLang="de-DE" sz="3600" dirty="0">
                <a:solidFill>
                  <a:schemeClr val="tx1"/>
                </a:solidFill>
                <a:effectLst/>
                <a:latin typeface="Univers LT Std 47 Cn Lt" pitchFamily="34" charset="0"/>
              </a:rPr>
              <a:t> „In einem einzigen Augenblick wird das geschehen, und zwar dann, wenn vom Himmel her die Posaune zu hören ist, die das Ende der Zeit ankündigt. Sobald die Posaune erklingt, werden die Toten auferweckt werden und einen unvergänglichen Körper bekommen, und auch bei uns, die wir dann noch am Leben sind, wird der Körper verwandelt werden.“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13605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267744" y="1628800"/>
            <a:ext cx="6400800" cy="400110"/>
          </a:xfrm>
        </p:spPr>
        <p:txBody>
          <a:bodyPr>
            <a:spAutoFit/>
          </a:bodyPr>
          <a:lstStyle/>
          <a:p>
            <a:pPr algn="r"/>
            <a:r>
              <a:rPr lang="de-CH" altLang="de-DE" sz="2000" dirty="0" smtClean="0">
                <a:effectLst/>
                <a:latin typeface="Univers LT Std 47 Cn Lt" pitchFamily="34" charset="0"/>
              </a:rPr>
              <a:t>2.Könige 2,12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856984" cy="1446550"/>
          </a:xfrm>
        </p:spPr>
        <p:txBody>
          <a:bodyPr wrap="square">
            <a:spAutoFit/>
          </a:bodyPr>
          <a:lstStyle/>
          <a:p>
            <a:pPr algn="l"/>
            <a:r>
              <a:rPr lang="de-CH" altLang="de-DE" sz="4400" dirty="0" smtClean="0">
                <a:solidFill>
                  <a:schemeClr val="tx1"/>
                </a:solidFill>
                <a:effectLst/>
                <a:latin typeface="Univers LT Std 47 Cn Lt" pitchFamily="34" charset="0"/>
              </a:rPr>
              <a:t>„</a:t>
            </a:r>
            <a:r>
              <a:rPr lang="de-CH" altLang="de-DE" sz="4400" dirty="0">
                <a:solidFill>
                  <a:schemeClr val="tx1"/>
                </a:solidFill>
                <a:effectLst/>
                <a:latin typeface="Univers LT Std 47 Cn Lt" pitchFamily="34" charset="0"/>
              </a:rPr>
              <a:t>Mein Vater, mein Vater, du Wagen Israels und sein Gespann!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47773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267744" y="1628800"/>
            <a:ext cx="6400800" cy="400110"/>
          </a:xfrm>
        </p:spPr>
        <p:txBody>
          <a:bodyPr>
            <a:spAutoFit/>
          </a:bodyPr>
          <a:lstStyle/>
          <a:p>
            <a:pPr algn="r"/>
            <a:r>
              <a:rPr lang="de-CH" altLang="de-DE" sz="2000" dirty="0" smtClean="0">
                <a:effectLst/>
                <a:latin typeface="Univers LT Std 47 Cn Lt" pitchFamily="34" charset="0"/>
              </a:rPr>
              <a:t>2.Könige 2,12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856984" cy="1446550"/>
          </a:xfrm>
        </p:spPr>
        <p:txBody>
          <a:bodyPr wrap="square">
            <a:spAutoFit/>
          </a:bodyPr>
          <a:lstStyle/>
          <a:p>
            <a:pPr algn="l"/>
            <a:r>
              <a:rPr lang="de-CH" altLang="de-DE" sz="4400" dirty="0">
                <a:solidFill>
                  <a:schemeClr val="tx1"/>
                </a:solidFill>
                <a:effectLst/>
                <a:latin typeface="Univers LT Std 47 Cn Lt" pitchFamily="34" charset="0"/>
              </a:rPr>
              <a:t>„Elisa fasste seine Kleider und zerriss sie in zwei Stücke.“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92158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356992"/>
            <a:ext cx="6400800" cy="400110"/>
          </a:xfrm>
        </p:spPr>
        <p:txBody>
          <a:bodyPr>
            <a:spAutoFit/>
          </a:bodyPr>
          <a:lstStyle/>
          <a:p>
            <a:pPr algn="r"/>
            <a:r>
              <a:rPr lang="de-CH" altLang="de-DE" sz="2000" dirty="0" smtClean="0">
                <a:effectLst/>
                <a:latin typeface="Univers LT Std 47 Cn Lt" pitchFamily="34" charset="0"/>
              </a:rPr>
              <a:t>Römer-Brief 11,4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5141"/>
            <a:ext cx="8784976" cy="3477875"/>
          </a:xfrm>
        </p:spPr>
        <p:txBody>
          <a:bodyPr wrap="square">
            <a:spAutoFit/>
          </a:bodyPr>
          <a:lstStyle/>
          <a:p>
            <a:pPr algn="l"/>
            <a:r>
              <a:rPr lang="de-CH" altLang="de-DE" sz="4400" dirty="0">
                <a:solidFill>
                  <a:schemeClr val="tx1"/>
                </a:solidFill>
                <a:effectLst/>
                <a:latin typeface="Univers LT Std 47 Cn Lt" pitchFamily="34" charset="0"/>
              </a:rPr>
              <a:t>„Ich habe siebentausend Männer übrig bleiben lassen, die mir treu geblieben sind, siebentausend, die sich nicht vor dem Götzen Baal auf die Knie geworfen haben.“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3415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553616"/>
            <a:ext cx="8712968" cy="707886"/>
          </a:xfrm>
        </p:spPr>
        <p:txBody>
          <a:bodyPr wrap="square">
            <a:spAutoFit/>
          </a:bodyPr>
          <a:lstStyle/>
          <a:p>
            <a:pPr algn="l"/>
            <a:r>
              <a:rPr lang="de-DE" altLang="de-DE" sz="4000" dirty="0" smtClean="0">
                <a:solidFill>
                  <a:schemeClr val="tx1"/>
                </a:solidFill>
                <a:effectLst/>
                <a:latin typeface="Univers LT Std 47 Cn Lt" pitchFamily="34" charset="0"/>
              </a:rPr>
              <a:t>II. </a:t>
            </a:r>
            <a:r>
              <a:rPr lang="de-DE" altLang="de-DE" sz="4000" dirty="0">
                <a:solidFill>
                  <a:schemeClr val="tx1"/>
                </a:solidFill>
                <a:effectLst/>
                <a:latin typeface="Univers LT Std 47 Cn Lt" pitchFamily="34" charset="0"/>
              </a:rPr>
              <a:t>Elia lebt weiter</a:t>
            </a:r>
          </a:p>
        </p:txBody>
      </p:sp>
    </p:spTree>
    <p:extLst>
      <p:ext uri="{BB962C8B-B14F-4D97-AF65-F5344CB8AC3E}">
        <p14:creationId xmlns:p14="http://schemas.microsoft.com/office/powerpoint/2010/main" val="1300811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267744" y="1628800"/>
            <a:ext cx="6400800" cy="400110"/>
          </a:xfrm>
        </p:spPr>
        <p:txBody>
          <a:bodyPr>
            <a:spAutoFit/>
          </a:bodyPr>
          <a:lstStyle/>
          <a:p>
            <a:pPr algn="r"/>
            <a:r>
              <a:rPr lang="de-CH" altLang="de-DE" sz="2000" dirty="0" smtClean="0">
                <a:effectLst/>
                <a:latin typeface="Univers LT Std 47 Cn Lt" pitchFamily="34" charset="0"/>
              </a:rPr>
              <a:t>2.Könige 2,14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55186"/>
            <a:ext cx="8856984" cy="769441"/>
          </a:xfrm>
        </p:spPr>
        <p:txBody>
          <a:bodyPr wrap="square">
            <a:spAutoFit/>
          </a:bodyPr>
          <a:lstStyle/>
          <a:p>
            <a:pPr algn="l"/>
            <a:r>
              <a:rPr lang="de-CH" altLang="de-DE" sz="4400" dirty="0">
                <a:solidFill>
                  <a:schemeClr val="tx1"/>
                </a:solidFill>
                <a:effectLst/>
                <a:latin typeface="Univers LT Std 47 Cn Lt" pitchFamily="34" charset="0"/>
              </a:rPr>
              <a:t>„Wo ist nun Jahwe, der Gott Elias?“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56406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420888"/>
            <a:ext cx="6400800" cy="400110"/>
          </a:xfrm>
        </p:spPr>
        <p:txBody>
          <a:bodyPr>
            <a:spAutoFit/>
          </a:bodyPr>
          <a:lstStyle/>
          <a:p>
            <a:pPr algn="r"/>
            <a:r>
              <a:rPr lang="de-CH" altLang="de-DE" sz="2000" dirty="0" smtClean="0">
                <a:effectLst/>
                <a:latin typeface="Univers LT Std 47 Cn Lt" pitchFamily="34" charset="0"/>
              </a:rPr>
              <a:t>2.Könige 2,15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1206"/>
            <a:ext cx="8856984" cy="2123658"/>
          </a:xfrm>
        </p:spPr>
        <p:txBody>
          <a:bodyPr wrap="square">
            <a:spAutoFit/>
          </a:bodyPr>
          <a:lstStyle/>
          <a:p>
            <a:pPr algn="l"/>
            <a:r>
              <a:rPr lang="de-CH" altLang="de-DE" sz="4400" dirty="0">
                <a:solidFill>
                  <a:schemeClr val="tx1"/>
                </a:solidFill>
                <a:effectLst/>
                <a:latin typeface="Univers LT Std 47 Cn Lt" pitchFamily="34" charset="0"/>
              </a:rPr>
              <a:t>„Der Geist Elias ruht auf Elisa, und sie gingen ihm entgegen und fielen </a:t>
            </a:r>
            <a:r>
              <a:rPr lang="de-CH" altLang="de-DE" sz="4400" dirty="0" smtClean="0">
                <a:solidFill>
                  <a:schemeClr val="tx1"/>
                </a:solidFill>
                <a:effectLst/>
                <a:latin typeface="Univers LT Std 47 Cn Lt" pitchFamily="34" charset="0"/>
              </a:rPr>
              <a:t>vor</a:t>
            </a:r>
            <a:br>
              <a:rPr lang="de-CH" altLang="de-DE" sz="4400" dirty="0" smtClean="0">
                <a:solidFill>
                  <a:schemeClr val="tx1"/>
                </a:solidFill>
                <a:effectLst/>
                <a:latin typeface="Univers LT Std 47 Cn Lt" pitchFamily="34" charset="0"/>
              </a:rPr>
            </a:br>
            <a:r>
              <a:rPr lang="de-CH" altLang="de-DE" sz="4400" dirty="0" smtClean="0">
                <a:solidFill>
                  <a:schemeClr val="tx1"/>
                </a:solidFill>
                <a:effectLst/>
                <a:latin typeface="Univers LT Std 47 Cn Lt" pitchFamily="34" charset="0"/>
              </a:rPr>
              <a:t>ihm </a:t>
            </a:r>
            <a:r>
              <a:rPr lang="de-CH" altLang="de-DE" sz="4400" dirty="0">
                <a:solidFill>
                  <a:schemeClr val="tx1"/>
                </a:solidFill>
                <a:effectLst/>
                <a:latin typeface="Univers LT Std 47 Cn Lt" pitchFamily="34" charset="0"/>
              </a:rPr>
              <a:t>nieder zur Erde.“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51192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420888"/>
            <a:ext cx="6400800" cy="400110"/>
          </a:xfrm>
        </p:spPr>
        <p:txBody>
          <a:bodyPr>
            <a:spAutoFit/>
          </a:bodyPr>
          <a:lstStyle/>
          <a:p>
            <a:pPr algn="r"/>
            <a:r>
              <a:rPr lang="de-CH" altLang="de-DE" sz="2000" dirty="0" err="1" smtClean="0">
                <a:effectLst/>
                <a:latin typeface="Univers LT Std 47 Cn Lt" pitchFamily="34" charset="0"/>
              </a:rPr>
              <a:t>Maleachi</a:t>
            </a:r>
            <a:r>
              <a:rPr lang="de-CH" altLang="de-DE" sz="2000" dirty="0" smtClean="0">
                <a:effectLst/>
                <a:latin typeface="Univers LT Std 47 Cn Lt" pitchFamily="34" charset="0"/>
              </a:rPr>
              <a:t> 3,23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1206"/>
            <a:ext cx="8856984" cy="2123658"/>
          </a:xfrm>
        </p:spPr>
        <p:txBody>
          <a:bodyPr wrap="square">
            <a:spAutoFit/>
          </a:bodyPr>
          <a:lstStyle/>
          <a:p>
            <a:pPr algn="l"/>
            <a:r>
              <a:rPr lang="de-CH" altLang="de-DE" sz="4400" dirty="0">
                <a:solidFill>
                  <a:schemeClr val="tx1"/>
                </a:solidFill>
                <a:effectLst/>
                <a:latin typeface="Univers LT Std 47 Cn Lt" pitchFamily="34" charset="0"/>
              </a:rPr>
              <a:t>„Ich sende euch den Propheten Elia, bevor der grosse und schreckliche Tag kommt, an dem ich, Jahwe, Gericht halte.“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18098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861048"/>
            <a:ext cx="6400800" cy="400110"/>
          </a:xfrm>
        </p:spPr>
        <p:txBody>
          <a:bodyPr>
            <a:spAutoFit/>
          </a:bodyPr>
          <a:lstStyle/>
          <a:p>
            <a:pPr algn="r"/>
            <a:r>
              <a:rPr lang="de-CH" altLang="de-DE" sz="2000" dirty="0" smtClean="0">
                <a:effectLst/>
                <a:latin typeface="Univers LT Std 47 Cn Lt" pitchFamily="34" charset="0"/>
              </a:rPr>
              <a:t>Lukas-Evangelium 1,17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05594"/>
            <a:ext cx="8208912" cy="3539430"/>
          </a:xfrm>
        </p:spPr>
        <p:txBody>
          <a:bodyPr wrap="square">
            <a:spAutoFit/>
          </a:bodyPr>
          <a:lstStyle/>
          <a:p>
            <a:pPr algn="l"/>
            <a:r>
              <a:rPr lang="de-CH" altLang="de-DE" sz="3200" dirty="0">
                <a:solidFill>
                  <a:schemeClr val="tx1"/>
                </a:solidFill>
                <a:effectLst/>
                <a:latin typeface="Univers LT Std 47 Cn Lt" pitchFamily="34" charset="0"/>
              </a:rPr>
              <a:t>„Erfüllt mit dem Geist und der Kraft des Elia, wird dein Sohn vor dem Herrn hergehen. Durch ihn werden sich die Herzen der Väter den Kindern zuwenden, und die Ungehorsamen werden ihre Gesinnung ändern und sich nach denen richten, die so leben, wie es Gott gefällt. So wird er dem Herrn ein Volk zuführen, das für ihn bereit ist.“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52134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420888"/>
            <a:ext cx="6400800" cy="400110"/>
          </a:xfrm>
        </p:spPr>
        <p:txBody>
          <a:bodyPr>
            <a:spAutoFit/>
          </a:bodyPr>
          <a:lstStyle/>
          <a:p>
            <a:pPr algn="r"/>
            <a:r>
              <a:rPr lang="de-CH" altLang="de-DE" sz="2000" dirty="0" err="1" smtClean="0">
                <a:effectLst/>
                <a:latin typeface="Univers LT Std 47 Cn Lt" pitchFamily="34" charset="0"/>
              </a:rPr>
              <a:t>Maleachi</a:t>
            </a:r>
            <a:r>
              <a:rPr lang="de-CH" altLang="de-DE" sz="2000" dirty="0" smtClean="0">
                <a:effectLst/>
                <a:latin typeface="Univers LT Std 47 Cn Lt" pitchFamily="34" charset="0"/>
              </a:rPr>
              <a:t> 3,23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1206"/>
            <a:ext cx="8856984" cy="2123658"/>
          </a:xfrm>
        </p:spPr>
        <p:txBody>
          <a:bodyPr wrap="square">
            <a:spAutoFit/>
          </a:bodyPr>
          <a:lstStyle/>
          <a:p>
            <a:pPr algn="l"/>
            <a:r>
              <a:rPr lang="de-CH" altLang="de-DE" sz="4400" dirty="0">
                <a:solidFill>
                  <a:schemeClr val="tx1"/>
                </a:solidFill>
                <a:effectLst/>
                <a:latin typeface="Univers LT Std 47 Cn Lt" pitchFamily="34" charset="0"/>
              </a:rPr>
              <a:t>„Ich sende euch den Propheten Elia, bevor der grosse und schreckliche Tag kommt, an dem ich, Jahwe, Gericht halte.“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5396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284984"/>
            <a:ext cx="6400800" cy="400110"/>
          </a:xfrm>
        </p:spPr>
        <p:txBody>
          <a:bodyPr>
            <a:spAutoFit/>
          </a:bodyPr>
          <a:lstStyle/>
          <a:p>
            <a:pPr algn="r"/>
            <a:r>
              <a:rPr lang="de-CH" altLang="de-DE" sz="2000" dirty="0" smtClean="0">
                <a:effectLst/>
                <a:latin typeface="Univers LT Std 47 Cn Lt" pitchFamily="34" charset="0"/>
              </a:rPr>
              <a:t>Offenbarung 11,3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62622"/>
            <a:ext cx="8352928" cy="2862322"/>
          </a:xfrm>
        </p:spPr>
        <p:txBody>
          <a:bodyPr wrap="square">
            <a:spAutoFit/>
          </a:bodyPr>
          <a:lstStyle/>
          <a:p>
            <a:pPr algn="l"/>
            <a:r>
              <a:rPr lang="de-CH" altLang="de-DE" sz="3600" dirty="0">
                <a:solidFill>
                  <a:schemeClr val="tx1"/>
                </a:solidFill>
                <a:effectLst/>
                <a:latin typeface="Univers LT Std 47 Cn Lt" pitchFamily="34" charset="0"/>
              </a:rPr>
              <a:t>„Ich werde meine beiden Zeugen zu ihnen schicken, und sie werden während dieser ganzen Zeit – tausendzweihundertsechzig Tage lang </a:t>
            </a:r>
            <a:r>
              <a:rPr lang="de-CH" altLang="de-DE" sz="3600" dirty="0" smtClean="0">
                <a:solidFill>
                  <a:schemeClr val="tx1"/>
                </a:solidFill>
                <a:effectLst/>
                <a:latin typeface="Univers LT Std 47 Cn Lt" pitchFamily="34" charset="0"/>
              </a:rPr>
              <a:t>-,</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in </a:t>
            </a:r>
            <a:r>
              <a:rPr lang="de-CH" altLang="de-DE" sz="3600" dirty="0">
                <a:solidFill>
                  <a:schemeClr val="tx1"/>
                </a:solidFill>
                <a:effectLst/>
                <a:latin typeface="Univers LT Std 47 Cn Lt" pitchFamily="34" charset="0"/>
              </a:rPr>
              <a:t>Sacktuch gehüllt, als Propheten unter ihnen auftreten.“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25808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259632" y="3861048"/>
            <a:ext cx="6400800" cy="400110"/>
          </a:xfrm>
        </p:spPr>
        <p:txBody>
          <a:bodyPr>
            <a:spAutoFit/>
          </a:bodyPr>
          <a:lstStyle/>
          <a:p>
            <a:pPr algn="r"/>
            <a:r>
              <a:rPr lang="de-CH" altLang="de-DE" sz="2000" dirty="0" smtClean="0">
                <a:effectLst/>
                <a:latin typeface="Univers LT Std 47 Cn Lt" pitchFamily="34" charset="0"/>
              </a:rPr>
              <a:t>Offenbarung 11,6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4746"/>
            <a:ext cx="8928992" cy="3970318"/>
          </a:xfrm>
        </p:spPr>
        <p:txBody>
          <a:bodyPr wrap="square">
            <a:spAutoFit/>
          </a:bodyPr>
          <a:lstStyle/>
          <a:p>
            <a:pPr algn="l"/>
            <a:r>
              <a:rPr lang="de-CH" altLang="de-DE" sz="3600" dirty="0">
                <a:solidFill>
                  <a:schemeClr val="tx1"/>
                </a:solidFill>
                <a:effectLst/>
                <a:latin typeface="Univers LT Std 47 Cn Lt" pitchFamily="34" charset="0"/>
              </a:rPr>
              <a:t>„Sie haben die Macht, den Himmel zu verschliessen, sodass während der Zeit, in der sie als Propheten auftreten, kein Regen fällt. Sie haben auch die Macht, die Gewässer in Blut zu </a:t>
            </a:r>
            <a:r>
              <a:rPr lang="de-CH" altLang="de-DE" sz="3600" dirty="0" smtClean="0">
                <a:solidFill>
                  <a:schemeClr val="tx1"/>
                </a:solidFill>
                <a:effectLst/>
                <a:latin typeface="Univers LT Std 47 Cn Lt" pitchFamily="34" charset="0"/>
              </a:rPr>
              <a:t>verwandeln.</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Sooft </a:t>
            </a:r>
            <a:r>
              <a:rPr lang="de-CH" altLang="de-DE" sz="3600" dirty="0">
                <a:solidFill>
                  <a:schemeClr val="tx1"/>
                </a:solidFill>
                <a:effectLst/>
                <a:latin typeface="Univers LT Std 47 Cn Lt" pitchFamily="34" charset="0"/>
              </a:rPr>
              <a:t>sie es wollen, können sie jedes nur erdenkliche Unheil über die Erde hereinbrechen lassen.“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56106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267744" y="1844824"/>
            <a:ext cx="6400800" cy="400110"/>
          </a:xfrm>
        </p:spPr>
        <p:txBody>
          <a:bodyPr>
            <a:spAutoFit/>
          </a:bodyPr>
          <a:lstStyle/>
          <a:p>
            <a:pPr algn="r"/>
            <a:r>
              <a:rPr lang="de-CH" altLang="de-DE" sz="2000" dirty="0" smtClean="0">
                <a:effectLst/>
                <a:latin typeface="Univers LT Std 47 Cn Lt" pitchFamily="34" charset="0"/>
              </a:rPr>
              <a:t>Johannes-Evangelium 11,25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352928" cy="1200329"/>
          </a:xfrm>
        </p:spPr>
        <p:txBody>
          <a:bodyPr wrap="square">
            <a:spAutoFit/>
          </a:bodyPr>
          <a:lstStyle/>
          <a:p>
            <a:pPr algn="l"/>
            <a:r>
              <a:rPr lang="de-CH" altLang="de-DE" sz="3600" dirty="0">
                <a:solidFill>
                  <a:schemeClr val="tx1"/>
                </a:solidFill>
                <a:effectLst/>
                <a:latin typeface="Univers LT Std 47 Cn Lt" pitchFamily="34" charset="0"/>
              </a:rPr>
              <a:t>„Ich bin die Auferstehung und das Leben. Wer an mich glaubt, wird leben, auch wenn er stirbt.“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17274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259632" y="3140968"/>
            <a:ext cx="6400800" cy="400110"/>
          </a:xfrm>
        </p:spPr>
        <p:txBody>
          <a:bodyPr>
            <a:spAutoFit/>
          </a:bodyPr>
          <a:lstStyle/>
          <a:p>
            <a:pPr algn="r"/>
            <a:r>
              <a:rPr lang="de-CH" altLang="de-DE" sz="2000" dirty="0" smtClean="0">
                <a:effectLst/>
                <a:latin typeface="Univers LT Std 47 Cn Lt" pitchFamily="34" charset="0"/>
              </a:rPr>
              <a:t>Offenbarung 22,3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62622"/>
            <a:ext cx="8352928" cy="2862322"/>
          </a:xfrm>
        </p:spPr>
        <p:txBody>
          <a:bodyPr wrap="square">
            <a:spAutoFit/>
          </a:bodyPr>
          <a:lstStyle/>
          <a:p>
            <a:pPr algn="l"/>
            <a:r>
              <a:rPr lang="de-CH" altLang="de-DE" sz="3600" dirty="0">
                <a:solidFill>
                  <a:schemeClr val="tx1"/>
                </a:solidFill>
                <a:effectLst/>
                <a:latin typeface="Univers LT Std 47 Cn Lt" pitchFamily="34" charset="0"/>
              </a:rPr>
              <a:t>„In dieser Stadt wird es nichts mehr geben, was unter dem Fluch Gottes steht. Der Thron Gottes und des Lammes (Jesus) wird in der Stadt sein, und alle ihre Bewohner werden Gott dienen und ihn anbeten.“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38516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356992"/>
            <a:ext cx="6400800" cy="400110"/>
          </a:xfrm>
        </p:spPr>
        <p:txBody>
          <a:bodyPr>
            <a:spAutoFit/>
          </a:bodyPr>
          <a:lstStyle/>
          <a:p>
            <a:pPr algn="r"/>
            <a:r>
              <a:rPr lang="de-CH" altLang="de-DE" sz="2000" dirty="0" smtClean="0">
                <a:effectLst/>
                <a:latin typeface="Univers LT Std 47 Cn Lt" pitchFamily="34" charset="0"/>
              </a:rPr>
              <a:t>Römer-Brief 11,5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776864" cy="2800767"/>
          </a:xfrm>
        </p:spPr>
        <p:txBody>
          <a:bodyPr wrap="square">
            <a:spAutoFit/>
          </a:bodyPr>
          <a:lstStyle/>
          <a:p>
            <a:pPr algn="l"/>
            <a:r>
              <a:rPr lang="de-CH" altLang="de-DE" sz="4400" dirty="0">
                <a:solidFill>
                  <a:schemeClr val="tx1"/>
                </a:solidFill>
                <a:effectLst/>
                <a:latin typeface="Univers LT Std 47 Cn Lt" pitchFamily="34" charset="0"/>
              </a:rPr>
              <a:t>„Genauso ist es auch heute: Gott hat von seinem Volk einen kleinen Teil übrig gelassen, den er in seiner Gnade erwählt hat.“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58779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267744" y="1844824"/>
            <a:ext cx="6400800" cy="400110"/>
          </a:xfrm>
        </p:spPr>
        <p:txBody>
          <a:bodyPr>
            <a:spAutoFit/>
          </a:bodyPr>
          <a:lstStyle/>
          <a:p>
            <a:pPr algn="r"/>
            <a:r>
              <a:rPr lang="de-CH" altLang="de-DE" sz="2000" dirty="0" smtClean="0">
                <a:effectLst/>
                <a:latin typeface="Univers LT Std 47 Cn Lt" pitchFamily="34" charset="0"/>
              </a:rPr>
              <a:t>Offenbarung 22,5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12447"/>
            <a:ext cx="8352928" cy="1200329"/>
          </a:xfrm>
        </p:spPr>
        <p:txBody>
          <a:bodyPr wrap="square">
            <a:spAutoFit/>
          </a:bodyPr>
          <a:lstStyle/>
          <a:p>
            <a:pPr algn="l"/>
            <a:r>
              <a:rPr lang="de-CH" altLang="de-DE" sz="3600" dirty="0">
                <a:solidFill>
                  <a:schemeClr val="tx1"/>
                </a:solidFill>
                <a:effectLst/>
                <a:latin typeface="Univers LT Std 47 Cn Lt" pitchFamily="34" charset="0"/>
              </a:rPr>
              <a:t>„Der Herr, wird ihr Licht sein. Und zusammen mit ihm werden sie für immer und ewig regieren.“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1598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212447"/>
            <a:ext cx="8568952" cy="1200329"/>
          </a:xfrm>
        </p:spPr>
        <p:txBody>
          <a:bodyPr wrap="square">
            <a:spAutoFit/>
          </a:bodyPr>
          <a:lstStyle/>
          <a:p>
            <a:pPr algn="l"/>
            <a:r>
              <a:rPr lang="de-DE" altLang="de-DE" sz="7200" dirty="0" smtClean="0">
                <a:solidFill>
                  <a:schemeClr val="tx1"/>
                </a:solidFill>
                <a:effectLst/>
                <a:latin typeface="Univers LT Std 47 Cn Lt" pitchFamily="34" charset="0"/>
              </a:rPr>
              <a:t>Schlussgedanke</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267744" y="1844824"/>
            <a:ext cx="6400800" cy="400110"/>
          </a:xfrm>
        </p:spPr>
        <p:txBody>
          <a:bodyPr>
            <a:spAutoFit/>
          </a:bodyPr>
          <a:lstStyle/>
          <a:p>
            <a:pPr algn="r"/>
            <a:r>
              <a:rPr lang="de-CH" altLang="de-DE" sz="2000" dirty="0" smtClean="0">
                <a:effectLst/>
                <a:latin typeface="Univers LT Std 47 Cn Lt" pitchFamily="34" charset="0"/>
              </a:rPr>
              <a:t>Jakobus 5,17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38173"/>
            <a:ext cx="8352928" cy="923330"/>
          </a:xfrm>
        </p:spPr>
        <p:txBody>
          <a:bodyPr wrap="square">
            <a:spAutoFit/>
          </a:bodyPr>
          <a:lstStyle/>
          <a:p>
            <a:pPr algn="l"/>
            <a:r>
              <a:rPr lang="de-CH" altLang="de-DE" dirty="0">
                <a:solidFill>
                  <a:schemeClr val="tx1"/>
                </a:solidFill>
                <a:effectLst/>
                <a:latin typeface="Univers LT Std 47 Cn Lt" pitchFamily="34" charset="0"/>
              </a:rPr>
              <a:t>„Elia war ein Mensch wie wir.“</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08714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276872"/>
            <a:ext cx="6400800" cy="400110"/>
          </a:xfrm>
        </p:spPr>
        <p:txBody>
          <a:bodyPr>
            <a:spAutoFit/>
          </a:bodyPr>
          <a:lstStyle/>
          <a:p>
            <a:pPr algn="r"/>
            <a:r>
              <a:rPr lang="de-CH" altLang="de-DE" sz="2000" dirty="0" smtClean="0">
                <a:effectLst/>
                <a:latin typeface="Univers LT Std 47 Cn Lt" pitchFamily="34" charset="0"/>
              </a:rPr>
              <a:t>Jakobus 5,17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2564"/>
            <a:ext cx="8352928" cy="2308324"/>
          </a:xfrm>
        </p:spPr>
        <p:txBody>
          <a:bodyPr wrap="square">
            <a:spAutoFit/>
          </a:bodyPr>
          <a:lstStyle/>
          <a:p>
            <a:pPr algn="l"/>
            <a:r>
              <a:rPr lang="de-CH" altLang="de-DE" sz="3600" dirty="0">
                <a:solidFill>
                  <a:schemeClr val="tx1"/>
                </a:solidFill>
                <a:effectLst/>
                <a:latin typeface="Univers LT Std 47 Cn Lt" pitchFamily="34" charset="0"/>
              </a:rPr>
              <a:t>„Elia war ein Mensch wie wir, und als er Gott im Gebet anflehte, es möge nicht regnen, fiel drei Jahre und sechs Monate lang im ganzen Land kein Regen.“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6495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276872"/>
            <a:ext cx="6400800" cy="400110"/>
          </a:xfrm>
        </p:spPr>
        <p:txBody>
          <a:bodyPr>
            <a:spAutoFit/>
          </a:bodyPr>
          <a:lstStyle/>
          <a:p>
            <a:pPr algn="r"/>
            <a:r>
              <a:rPr lang="de-CH" altLang="de-DE" sz="2000" dirty="0" smtClean="0">
                <a:effectLst/>
                <a:latin typeface="Univers LT Std 47 Cn Lt" pitchFamily="34" charset="0"/>
              </a:rPr>
              <a:t>Jakobus 5,18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352928" cy="1754326"/>
          </a:xfrm>
        </p:spPr>
        <p:txBody>
          <a:bodyPr wrap="square">
            <a:spAutoFit/>
          </a:bodyPr>
          <a:lstStyle/>
          <a:p>
            <a:pPr algn="l"/>
            <a:r>
              <a:rPr lang="de-CH" altLang="de-DE" sz="3600" dirty="0">
                <a:solidFill>
                  <a:schemeClr val="tx1"/>
                </a:solidFill>
                <a:effectLst/>
                <a:latin typeface="Univers LT Std 47 Cn Lt" pitchFamily="34" charset="0"/>
              </a:rPr>
              <a:t>„Danach betete er erneut, und diesmal liess der Himmel es regnen, und das Land brachte wieder seine Früchte hervor.“</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6199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403648" y="2060848"/>
            <a:ext cx="6400800" cy="400110"/>
          </a:xfrm>
        </p:spPr>
        <p:txBody>
          <a:bodyPr>
            <a:spAutoFit/>
          </a:bodyPr>
          <a:lstStyle/>
          <a:p>
            <a:pPr algn="r"/>
            <a:r>
              <a:rPr lang="de-CH" altLang="de-DE" sz="2000" dirty="0" smtClean="0">
                <a:effectLst/>
                <a:latin typeface="Univers LT Std 47 Cn Lt" pitchFamily="34" charset="0"/>
              </a:rPr>
              <a:t>Jakobus 5,16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136904" cy="1754326"/>
          </a:xfrm>
        </p:spPr>
        <p:txBody>
          <a:bodyPr wrap="square">
            <a:spAutoFit/>
          </a:bodyPr>
          <a:lstStyle/>
          <a:p>
            <a:pPr algn="l"/>
            <a:r>
              <a:rPr lang="de-CH" altLang="de-DE" sz="3600" dirty="0">
                <a:solidFill>
                  <a:schemeClr val="tx1"/>
                </a:solidFill>
                <a:effectLst/>
                <a:latin typeface="Univers LT Std 47 Cn Lt" pitchFamily="34" charset="0"/>
              </a:rPr>
              <a:t>„Das Gebet eines Menschen, der sich nach Gottes Willen richtet, ist wirkungsvoll und bringt viel zustande.“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94371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348880"/>
            <a:ext cx="6400800" cy="400110"/>
          </a:xfrm>
        </p:spPr>
        <p:txBody>
          <a:bodyPr>
            <a:spAutoFit/>
          </a:bodyPr>
          <a:lstStyle/>
          <a:p>
            <a:pPr algn="r"/>
            <a:r>
              <a:rPr lang="de-CH" altLang="de-DE" sz="2000" dirty="0" smtClean="0">
                <a:effectLst/>
                <a:latin typeface="Univers LT Std 47 Cn Lt" pitchFamily="34" charset="0"/>
              </a:rPr>
              <a:t>1.Könige 19,16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116632"/>
            <a:ext cx="8784976" cy="2123658"/>
          </a:xfrm>
        </p:spPr>
        <p:txBody>
          <a:bodyPr wrap="square">
            <a:spAutoFit/>
          </a:bodyPr>
          <a:lstStyle/>
          <a:p>
            <a:pPr algn="l"/>
            <a:r>
              <a:rPr lang="de-CH" altLang="de-DE" sz="4400" dirty="0">
                <a:solidFill>
                  <a:schemeClr val="tx1"/>
                </a:solidFill>
                <a:effectLst/>
                <a:latin typeface="Univers LT Std 47 Cn Lt" pitchFamily="34" charset="0"/>
              </a:rPr>
              <a:t>„Salbe Elisa, den Sohn </a:t>
            </a:r>
            <a:r>
              <a:rPr lang="de-CH" altLang="de-DE" sz="4400" dirty="0" err="1">
                <a:solidFill>
                  <a:schemeClr val="tx1"/>
                </a:solidFill>
                <a:effectLst/>
                <a:latin typeface="Univers LT Std 47 Cn Lt" pitchFamily="34" charset="0"/>
              </a:rPr>
              <a:t>Schafats</a:t>
            </a:r>
            <a:r>
              <a:rPr lang="de-CH" altLang="de-DE" sz="4400" dirty="0">
                <a:solidFill>
                  <a:schemeClr val="tx1"/>
                </a:solidFill>
                <a:effectLst/>
                <a:latin typeface="Univers LT Std 47 Cn Lt" pitchFamily="34" charset="0"/>
              </a:rPr>
              <a:t> aus dem Dorf Abel–</a:t>
            </a:r>
            <a:r>
              <a:rPr lang="de-CH" altLang="de-DE" sz="4400" dirty="0" err="1">
                <a:solidFill>
                  <a:schemeClr val="tx1"/>
                </a:solidFill>
                <a:effectLst/>
                <a:latin typeface="Univers LT Std 47 Cn Lt" pitchFamily="34" charset="0"/>
              </a:rPr>
              <a:t>Mehola</a:t>
            </a:r>
            <a:r>
              <a:rPr lang="de-CH" altLang="de-DE" sz="4400" dirty="0">
                <a:solidFill>
                  <a:schemeClr val="tx1"/>
                </a:solidFill>
                <a:effectLst/>
                <a:latin typeface="Univers LT Std 47 Cn Lt" pitchFamily="34" charset="0"/>
              </a:rPr>
              <a:t>, zum Propheten, zu deinem Nachfolger.“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64216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348880"/>
            <a:ext cx="6400800" cy="400110"/>
          </a:xfrm>
        </p:spPr>
        <p:txBody>
          <a:bodyPr>
            <a:spAutoFit/>
          </a:bodyPr>
          <a:lstStyle/>
          <a:p>
            <a:pPr algn="r"/>
            <a:r>
              <a:rPr lang="de-CH" altLang="de-DE" sz="2000" dirty="0" smtClean="0">
                <a:effectLst/>
                <a:latin typeface="Univers LT Std 47 Cn Lt" pitchFamily="34" charset="0"/>
              </a:rPr>
              <a:t>1.Könige 19,19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0242"/>
            <a:ext cx="8784976" cy="1446550"/>
          </a:xfrm>
        </p:spPr>
        <p:txBody>
          <a:bodyPr wrap="square">
            <a:spAutoFit/>
          </a:bodyPr>
          <a:lstStyle/>
          <a:p>
            <a:pPr algn="l"/>
            <a:r>
              <a:rPr lang="de-CH" altLang="de-DE" sz="4400" dirty="0">
                <a:solidFill>
                  <a:schemeClr val="tx1"/>
                </a:solidFill>
                <a:effectLst/>
                <a:latin typeface="Univers LT Std 47 Cn Lt" pitchFamily="34" charset="0"/>
              </a:rPr>
              <a:t> „Im Vorbeigehen warf Elia ihm seinen Prophetenmantel über.“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36996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348880"/>
            <a:ext cx="6400800" cy="400110"/>
          </a:xfrm>
        </p:spPr>
        <p:txBody>
          <a:bodyPr>
            <a:spAutoFit/>
          </a:bodyPr>
          <a:lstStyle/>
          <a:p>
            <a:pPr algn="r"/>
            <a:r>
              <a:rPr lang="de-CH" altLang="de-DE" sz="2000" dirty="0" smtClean="0">
                <a:effectLst/>
                <a:latin typeface="Univers LT Std 47 Cn Lt" pitchFamily="34" charset="0"/>
              </a:rPr>
              <a:t>1.Könige 19,21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0242"/>
            <a:ext cx="8784976" cy="1446550"/>
          </a:xfrm>
        </p:spPr>
        <p:txBody>
          <a:bodyPr wrap="square">
            <a:spAutoFit/>
          </a:bodyPr>
          <a:lstStyle/>
          <a:p>
            <a:pPr algn="l"/>
            <a:r>
              <a:rPr lang="de-CH" altLang="de-DE" sz="4400" dirty="0">
                <a:solidFill>
                  <a:schemeClr val="tx1"/>
                </a:solidFill>
                <a:effectLst/>
                <a:latin typeface="Univers LT Std 47 Cn Lt" pitchFamily="34" charset="0"/>
              </a:rPr>
              <a:t> „Dann ging er mit Elia </a:t>
            </a:r>
            <a:r>
              <a:rPr lang="de-CH" altLang="de-DE" sz="4400" dirty="0" smtClean="0">
                <a:solidFill>
                  <a:schemeClr val="tx1"/>
                </a:solidFill>
                <a:effectLst/>
                <a:latin typeface="Univers LT Std 47 Cn Lt" pitchFamily="34" charset="0"/>
              </a:rPr>
              <a:t>und</a:t>
            </a:r>
            <a:br>
              <a:rPr lang="de-CH" altLang="de-DE" sz="4400" dirty="0" smtClean="0">
                <a:solidFill>
                  <a:schemeClr val="tx1"/>
                </a:solidFill>
                <a:effectLst/>
                <a:latin typeface="Univers LT Std 47 Cn Lt" pitchFamily="34" charset="0"/>
              </a:rPr>
            </a:br>
            <a:r>
              <a:rPr lang="de-CH" altLang="de-DE" sz="4400" dirty="0" smtClean="0">
                <a:solidFill>
                  <a:schemeClr val="tx1"/>
                </a:solidFill>
                <a:effectLst/>
                <a:latin typeface="Univers LT Std 47 Cn Lt" pitchFamily="34" charset="0"/>
              </a:rPr>
              <a:t>wurde </a:t>
            </a:r>
            <a:r>
              <a:rPr lang="de-CH" altLang="de-DE" sz="4400" dirty="0">
                <a:solidFill>
                  <a:schemeClr val="tx1"/>
                </a:solidFill>
                <a:effectLst/>
                <a:latin typeface="Univers LT Std 47 Cn Lt" pitchFamily="34" charset="0"/>
              </a:rPr>
              <a:t>sein Diener.“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2968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573361"/>
            <a:ext cx="8784976" cy="861774"/>
          </a:xfrm>
        </p:spPr>
        <p:txBody>
          <a:bodyPr wrap="square">
            <a:spAutoFit/>
          </a:bodyPr>
          <a:lstStyle/>
          <a:p>
            <a:pPr algn="l"/>
            <a:r>
              <a:rPr lang="de-DE" altLang="de-DE" sz="5000" dirty="0" smtClean="0">
                <a:solidFill>
                  <a:schemeClr val="tx1"/>
                </a:solidFill>
                <a:effectLst/>
                <a:latin typeface="Univers LT Std 47 Cn Lt" pitchFamily="34" charset="0"/>
              </a:rPr>
              <a:t>I. </a:t>
            </a:r>
            <a:r>
              <a:rPr lang="de-CH" altLang="de-DE" sz="5000" dirty="0">
                <a:solidFill>
                  <a:schemeClr val="tx1"/>
                </a:solidFill>
                <a:effectLst/>
                <a:latin typeface="Univers LT Std 47 Cn Lt" pitchFamily="34" charset="0"/>
              </a:rPr>
              <a:t>Gott holt Elia zu sich</a:t>
            </a:r>
            <a:r>
              <a:rPr lang="de-DE" altLang="de-DE" sz="5000" dirty="0" smtClean="0">
                <a:solidFill>
                  <a:schemeClr val="tx1"/>
                </a:solidFill>
                <a:effectLst/>
                <a:latin typeface="Univers LT Std 47 Cn Lt" pitchFamily="34" charset="0"/>
              </a:rPr>
              <a:t> </a:t>
            </a:r>
            <a:endParaRPr lang="de-DE" altLang="de-DE" sz="5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068960"/>
            <a:ext cx="6400800" cy="400110"/>
          </a:xfrm>
        </p:spPr>
        <p:txBody>
          <a:bodyPr>
            <a:spAutoFit/>
          </a:bodyPr>
          <a:lstStyle/>
          <a:p>
            <a:pPr algn="r"/>
            <a:r>
              <a:rPr lang="de-CH" altLang="de-DE" sz="2000" dirty="0" smtClean="0">
                <a:effectLst/>
                <a:latin typeface="Univers LT Std 47 Cn Lt" pitchFamily="34" charset="0"/>
              </a:rPr>
              <a:t>2.Könige 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84976" cy="2800767"/>
          </a:xfrm>
        </p:spPr>
        <p:txBody>
          <a:bodyPr wrap="square">
            <a:spAutoFit/>
          </a:bodyPr>
          <a:lstStyle/>
          <a:p>
            <a:pPr algn="l"/>
            <a:r>
              <a:rPr lang="de-CH" altLang="de-DE" sz="4400" dirty="0">
                <a:solidFill>
                  <a:schemeClr val="tx1"/>
                </a:solidFill>
                <a:effectLst/>
                <a:latin typeface="Univers LT Std 47 Cn Lt" pitchFamily="34" charset="0"/>
              </a:rPr>
              <a:t> „Der Tag war nicht mehr fern, an dem Jahwe den Propheten Elia durch einen mächtigen Sturm zu sich in den Himmel holen wollte.“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6416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1038</Words>
  <Application>Microsoft Office PowerPoint</Application>
  <PresentationFormat>Bildschirmpräsentation (4:3)</PresentationFormat>
  <Paragraphs>131</Paragraphs>
  <Slides>45</Slides>
  <Notes>45</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Designvorlage 'Berggipfel'</vt:lpstr>
      <vt:lpstr>Elia fährt in den Himmel!</vt:lpstr>
      <vt:lpstr>„Herr, sie haben deine Propheten getötet und deine Altäre niedergerissen. Ich bin der Einzige, der übrig geblieben ist, und auch mich wollen sie umbringen.“</vt:lpstr>
      <vt:lpstr>„Ich habe siebentausend Männer übrig bleiben lassen, die mir treu geblieben sind, siebentausend, die sich nicht vor dem Götzen Baal auf die Knie geworfen haben.“</vt:lpstr>
      <vt:lpstr>„Genauso ist es auch heute: Gott hat von seinem Volk einen kleinen Teil übrig gelassen, den er in seiner Gnade erwählt hat.“</vt:lpstr>
      <vt:lpstr>„Salbe Elisa, den Sohn Schafats aus dem Dorf Abel–Mehola, zum Propheten, zu deinem Nachfolger.“</vt:lpstr>
      <vt:lpstr> „Im Vorbeigehen warf Elia ihm seinen Prophetenmantel über.“</vt:lpstr>
      <vt:lpstr> „Dann ging er mit Elia und wurde sein Diener.“</vt:lpstr>
      <vt:lpstr>I. Gott holt Elia zu sich </vt:lpstr>
      <vt:lpstr> „Der Tag war nicht mehr fern, an dem Jahwe den Propheten Elia durch einen mächtigen Sturm zu sich in den Himmel holen wollte.“</vt:lpstr>
      <vt:lpstr> „Elia verliess Gilgal und Elisa schloss sich ihm an.“</vt:lpstr>
      <vt:lpstr> „Bleib doch hier! Jahwe schickt mich nach Bet–El.“</vt:lpstr>
      <vt:lpstr> „So gewiss Jahwe lebt und du selbst lebst: Ich weiche nicht von deiner Seite!“</vt:lpstr>
      <vt:lpstr>PowerPoint-Präsentation</vt:lpstr>
      <vt:lpstr> „Weisst du, dass Jahwe dir heute deinen Lehrer wegnehmen und ihn zu sich holen wird?“</vt:lpstr>
      <vt:lpstr> „Ich weiss es; erinnert mich nicht daran!“</vt:lpstr>
      <vt:lpstr>PowerPoint-Präsentation</vt:lpstr>
      <vt:lpstr> „Weisst du, dass Jahwe dir heute deinen Lehrer wegnehmen und ihn zu sich holen wird?“</vt:lpstr>
      <vt:lpstr> „Ich weiss es; erinnert mich nicht daran!“</vt:lpstr>
      <vt:lpstr>PowerPoint-Präsentation</vt:lpstr>
      <vt:lpstr> „Da teilte sich das Wasser und Elia und Elisa gingen trockenen Fusses durch den Fluss.“</vt:lpstr>
      <vt:lpstr> „Was kann ich noch für dich tun, bevor Jahwe mich von dir wegholt?“</vt:lpstr>
      <vt:lpstr> „Dass mir zwei Anteile von deinem Geiste zufallen.“</vt:lpstr>
      <vt:lpstr> „Ich möchte den Anteil des Erstgeborenen von deinem Geist erben und deinen Auftrag weiterführen.“</vt:lpstr>
      <vt:lpstr> „Du hast Schweres erbeten. Doch wenn du mich sehen wirst, wie ich von dir genommen werde, so wird’s geschehen; wenn nicht, so wird’s nicht sein.“</vt:lpstr>
      <vt:lpstr> „Als sie miteinander gingen und redeten, siehe, da kam ein feuriger Wagen mit feurigen Rossen, die schieden die beiden voneinander. Und Elia fuhr im Wetter gen Himmel.“</vt:lpstr>
      <vt:lpstr> „Ich sage euch jetzt ein Geheimnis: Wir werden nicht alle sterben, aber bei uns allen wird es zu einer Verwandlung des Körpers kommen.“</vt:lpstr>
      <vt:lpstr> „In einem einzigen Augenblick wird das geschehen, und zwar dann, wenn vom Himmel her die Posaune zu hören ist, die das Ende der Zeit ankündigt. Sobald die Posaune erklingt, werden die Toten auferweckt werden und einen unvergänglichen Körper bekommen, und auch bei uns, die wir dann noch am Leben sind, wird der Körper verwandelt werden.“</vt:lpstr>
      <vt:lpstr>„Mein Vater, mein Vater, du Wagen Israels und sein Gespann!</vt:lpstr>
      <vt:lpstr>„Elisa fasste seine Kleider und zerriss sie in zwei Stücke.“</vt:lpstr>
      <vt:lpstr>II. Elia lebt weiter</vt:lpstr>
      <vt:lpstr>„Wo ist nun Jahwe, der Gott Elias?“</vt:lpstr>
      <vt:lpstr>„Der Geist Elias ruht auf Elisa, und sie gingen ihm entgegen und fielen vor ihm nieder zur Erde.“</vt:lpstr>
      <vt:lpstr>„Ich sende euch den Propheten Elia, bevor der grosse und schreckliche Tag kommt, an dem ich, Jahwe, Gericht halte.“</vt:lpstr>
      <vt:lpstr>„Erfüllt mit dem Geist und der Kraft des Elia, wird dein Sohn vor dem Herrn hergehen. Durch ihn werden sich die Herzen der Väter den Kindern zuwenden, und die Ungehorsamen werden ihre Gesinnung ändern und sich nach denen richten, die so leben, wie es Gott gefällt. So wird er dem Herrn ein Volk zuführen, das für ihn bereit ist.“</vt:lpstr>
      <vt:lpstr>„Ich sende euch den Propheten Elia, bevor der grosse und schreckliche Tag kommt, an dem ich, Jahwe, Gericht halte.“</vt:lpstr>
      <vt:lpstr>„Ich werde meine beiden Zeugen zu ihnen schicken, und sie werden während dieser ganzen Zeit – tausendzweihundertsechzig Tage lang -, in Sacktuch gehüllt, als Propheten unter ihnen auftreten.“</vt:lpstr>
      <vt:lpstr>„Sie haben die Macht, den Himmel zu verschliessen, sodass während der Zeit, in der sie als Propheten auftreten, kein Regen fällt. Sie haben auch die Macht, die Gewässer in Blut zu verwandeln. Sooft sie es wollen, können sie jedes nur erdenkliche Unheil über die Erde hereinbrechen lassen.“</vt:lpstr>
      <vt:lpstr>„Ich bin die Auferstehung und das Leben. Wer an mich glaubt, wird leben, auch wenn er stirbt.“</vt:lpstr>
      <vt:lpstr>„In dieser Stadt wird es nichts mehr geben, was unter dem Fluch Gottes steht. Der Thron Gottes und des Lammes (Jesus) wird in der Stadt sein, und alle ihre Bewohner werden Gott dienen und ihn anbeten.“</vt:lpstr>
      <vt:lpstr>„Der Herr, wird ihr Licht sein. Und zusammen mit ihm werden sie für immer und ewig regieren.“</vt:lpstr>
      <vt:lpstr>Schlussgedanke</vt:lpstr>
      <vt:lpstr>„Elia war ein Mensch wie wir.“</vt:lpstr>
      <vt:lpstr>„Elia war ein Mensch wie wir, und als er Gott im Gebet anflehte, es möge nicht regnen, fiel drei Jahre und sechs Monate lang im ganzen Land kein Regen.“</vt:lpstr>
      <vt:lpstr>„Danach betete er erneut, und diesmal liess der Himmel es regnen, und das Land brachte wieder seine Früchte hervor.“</vt:lpstr>
      <vt:lpstr>„Das Gebet eines Menschen, der sich nach Gottes Willen richtet, ist wirkungsvoll und bringt viel zustande.“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Elia mit einer sehr schwierigen Mission betraut - Teil 4/4 - Elia fährt in den Himmel!</dc:title>
  <dc:creator>Jürg Birnstiel</dc:creator>
  <cp:lastModifiedBy>Me</cp:lastModifiedBy>
  <cp:revision>488</cp:revision>
  <dcterms:created xsi:type="dcterms:W3CDTF">2013-11-12T15:20:47Z</dcterms:created>
  <dcterms:modified xsi:type="dcterms:W3CDTF">2015-12-02T07:24:17Z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