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4"/>
  </p:notesMasterIdLst>
  <p:sldIdLst>
    <p:sldId id="256" r:id="rId3"/>
    <p:sldId id="1100" r:id="rId4"/>
    <p:sldId id="1114" r:id="rId5"/>
    <p:sldId id="1061" r:id="rId6"/>
    <p:sldId id="1115" r:id="rId7"/>
    <p:sldId id="1116" r:id="rId8"/>
    <p:sldId id="1112" r:id="rId9"/>
    <p:sldId id="1113" r:id="rId10"/>
    <p:sldId id="430" r:id="rId11"/>
    <p:sldId id="1117" r:id="rId12"/>
    <p:sldId id="1118" r:id="rId13"/>
    <p:sldId id="1071" r:id="rId14"/>
    <p:sldId id="1101" r:id="rId15"/>
    <p:sldId id="1037" r:id="rId16"/>
    <p:sldId id="1119" r:id="rId17"/>
    <p:sldId id="1126" r:id="rId18"/>
    <p:sldId id="1065" r:id="rId19"/>
    <p:sldId id="1072" r:id="rId20"/>
    <p:sldId id="1127" r:id="rId21"/>
    <p:sldId id="1108" r:id="rId22"/>
    <p:sldId id="1107" r:id="rId23"/>
    <p:sldId id="1109" r:id="rId24"/>
    <p:sldId id="1120" r:id="rId25"/>
    <p:sldId id="1122" r:id="rId26"/>
    <p:sldId id="1070" r:id="rId27"/>
    <p:sldId id="1123" r:id="rId28"/>
    <p:sldId id="1125" r:id="rId29"/>
    <p:sldId id="263" r:id="rId30"/>
    <p:sldId id="1124" r:id="rId31"/>
    <p:sldId id="1121" r:id="rId32"/>
    <p:sldId id="325" r:id="rId33"/>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4" autoAdjust="0"/>
    <p:restoredTop sz="90221" autoAdjust="0"/>
  </p:normalViewPr>
  <p:slideViewPr>
    <p:cSldViewPr>
      <p:cViewPr>
        <p:scale>
          <a:sx n="126" d="100"/>
          <a:sy n="126" d="100"/>
        </p:scale>
        <p:origin x="-12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950" y="115888"/>
            <a:ext cx="8748713" cy="1717393"/>
          </a:xfrm>
          <a:noFill/>
        </p:spPr>
        <p:txBody>
          <a:bodyPr anchor="t">
            <a:spAutoFit/>
          </a:bodyPr>
          <a:lstStyle/>
          <a:p>
            <a:pPr algn="r"/>
            <a:r>
              <a:rPr lang="de-DE" sz="6600" dirty="0" smtClean="0">
                <a:ln>
                  <a:solidFill>
                    <a:srgbClr val="000000"/>
                  </a:solidFill>
                </a:ln>
                <a:solidFill>
                  <a:schemeClr val="bg1"/>
                </a:solidFill>
              </a:rPr>
              <a:t>Geborgen im Heiligen Geist</a:t>
            </a:r>
            <a:endParaRPr lang="de-CH" sz="6600" dirty="0">
              <a:ln>
                <a:solidFill>
                  <a:srgbClr val="000000"/>
                </a:solidFill>
              </a:ln>
              <a:solidFill>
                <a:schemeClr val="bg1"/>
              </a:solidFill>
            </a:endParaRPr>
          </a:p>
        </p:txBody>
      </p:sp>
      <p:sp>
        <p:nvSpPr>
          <p:cNvPr id="3" name="Rectangle 2"/>
          <p:cNvSpPr txBox="1">
            <a:spLocks noChangeArrowheads="1"/>
          </p:cNvSpPr>
          <p:nvPr/>
        </p:nvSpPr>
        <p:spPr bwMode="auto">
          <a:xfrm>
            <a:off x="3995936" y="3573016"/>
            <a:ext cx="4896544" cy="486287"/>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3200" dirty="0" smtClean="0">
                <a:ln>
                  <a:solidFill>
                    <a:srgbClr val="000000"/>
                  </a:solidFill>
                </a:ln>
                <a:solidFill>
                  <a:schemeClr val="bg1"/>
                </a:solidFill>
              </a:rPr>
              <a:t>Epheser-Brief 1,13-14</a:t>
            </a:r>
            <a:endParaRPr lang="de-CH" sz="3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51520" y="44450"/>
            <a:ext cx="8821075" cy="1754326"/>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smtClean="0">
                <a:ln>
                  <a:solidFill>
                    <a:srgbClr val="000000"/>
                  </a:solidFill>
                </a:ln>
              </a:rPr>
              <a:t>«Ihr </a:t>
            </a:r>
            <a:r>
              <a:rPr lang="de-CH" sz="3600" dirty="0">
                <a:ln>
                  <a:solidFill>
                    <a:srgbClr val="000000"/>
                  </a:solidFill>
                </a:ln>
              </a:rPr>
              <a:t>habt die Botschaft der Wahrheit gehört, das Evangelium, das euch Rettung bringt</a:t>
            </a:r>
            <a:r>
              <a:rPr lang="de-CH" sz="3600" dirty="0" smtClean="0">
                <a:ln>
                  <a:solidFill>
                    <a:srgbClr val="000000"/>
                  </a:solidFill>
                </a:ln>
              </a:rPr>
              <a:t>.»</a:t>
            </a:r>
            <a:endParaRPr lang="de-CH" sz="3600" dirty="0">
              <a:ln>
                <a:solidFill>
                  <a:srgbClr val="000000"/>
                </a:solidFill>
              </a:ln>
            </a:endParaRPr>
          </a:p>
        </p:txBody>
      </p:sp>
      <p:sp>
        <p:nvSpPr>
          <p:cNvPr id="933891" name="Rectangle 3"/>
          <p:cNvSpPr>
            <a:spLocks noChangeArrowheads="1"/>
          </p:cNvSpPr>
          <p:nvPr/>
        </p:nvSpPr>
        <p:spPr bwMode="auto">
          <a:xfrm>
            <a:off x="899592" y="407707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45824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70753"/>
            <a:ext cx="8821075" cy="206210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«Weil </a:t>
            </a:r>
            <a:r>
              <a:rPr lang="de-CH" sz="3200" dirty="0">
                <a:ln>
                  <a:solidFill>
                    <a:srgbClr val="000000"/>
                  </a:solidFill>
                </a:ln>
              </a:rPr>
              <a:t>ihr diese Botschaft im Glauben angenommen habt, hat Gott euch – wie er es versprochen hat – durch Christus den Heiligen Geist gegeben</a:t>
            </a:r>
            <a:r>
              <a:rPr lang="de-CH" sz="3200" dirty="0" smtClean="0">
                <a:ln>
                  <a:solidFill>
                    <a:srgbClr val="000000"/>
                  </a:solidFill>
                </a:ln>
              </a:rPr>
              <a:t>.»</a:t>
            </a:r>
            <a:endParaRPr lang="de-CH" sz="3200" dirty="0">
              <a:ln>
                <a:solidFill>
                  <a:srgbClr val="000000"/>
                </a:solidFill>
              </a:ln>
            </a:endParaRPr>
          </a:p>
        </p:txBody>
      </p:sp>
      <p:sp>
        <p:nvSpPr>
          <p:cNvPr id="933891" name="Rectangle 3"/>
          <p:cNvSpPr>
            <a:spLocks noChangeArrowheads="1"/>
          </p:cNvSpPr>
          <p:nvPr/>
        </p:nvSpPr>
        <p:spPr bwMode="auto">
          <a:xfrm>
            <a:off x="899592" y="407707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07625799"/>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6778" y="44450"/>
            <a:ext cx="8929718"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„Weil ihr nun also seine Söhne und Töchter seid, hat Gott den </a:t>
            </a:r>
            <a:r>
              <a:rPr lang="de-CH" sz="3600" dirty="0" smtClean="0">
                <a:ln>
                  <a:solidFill>
                    <a:srgbClr val="000000"/>
                  </a:solidFill>
                </a:ln>
              </a:rPr>
              <a:t>Geist</a:t>
            </a:r>
            <a:br>
              <a:rPr lang="de-CH" sz="3600" dirty="0" smtClean="0">
                <a:ln>
                  <a:solidFill>
                    <a:srgbClr val="000000"/>
                  </a:solidFill>
                </a:ln>
              </a:rPr>
            </a:br>
            <a:r>
              <a:rPr lang="de-CH" sz="3600" dirty="0" smtClean="0">
                <a:ln>
                  <a:solidFill>
                    <a:srgbClr val="000000"/>
                  </a:solidFill>
                </a:ln>
              </a:rPr>
              <a:t>seines </a:t>
            </a:r>
            <a:r>
              <a:rPr lang="de-CH" sz="3600" dirty="0">
                <a:ln>
                  <a:solidFill>
                    <a:srgbClr val="000000"/>
                  </a:solidFill>
                </a:ln>
              </a:rPr>
              <a:t>Sohnes in eure </a:t>
            </a:r>
            <a:r>
              <a:rPr lang="de-CH" sz="3600" dirty="0" smtClean="0">
                <a:ln>
                  <a:solidFill>
                    <a:srgbClr val="000000"/>
                  </a:solidFill>
                </a:ln>
              </a:rPr>
              <a:t>Herzen</a:t>
            </a:r>
            <a:br>
              <a:rPr lang="de-CH" sz="3600" dirty="0" smtClean="0">
                <a:ln>
                  <a:solidFill>
                    <a:srgbClr val="000000"/>
                  </a:solidFill>
                </a:ln>
              </a:rPr>
            </a:br>
            <a:r>
              <a:rPr lang="de-CH" sz="3600" dirty="0" smtClean="0">
                <a:ln>
                  <a:solidFill>
                    <a:srgbClr val="000000"/>
                  </a:solidFill>
                </a:ln>
              </a:rPr>
              <a:t>gesandt</a:t>
            </a:r>
            <a:r>
              <a:rPr lang="de-CH" sz="3600" dirty="0">
                <a:ln>
                  <a:solidFill>
                    <a:srgbClr val="000000"/>
                  </a:solidFill>
                </a:ln>
              </a:rPr>
              <a:t>, den Geist, der in </a:t>
            </a:r>
            <a:r>
              <a:rPr lang="de-CH" sz="3600" dirty="0" smtClean="0">
                <a:ln>
                  <a:solidFill>
                    <a:srgbClr val="000000"/>
                  </a:solidFill>
                </a:ln>
              </a:rPr>
              <a:t>uns</a:t>
            </a:r>
            <a:br>
              <a:rPr lang="de-CH" sz="3600" dirty="0" smtClean="0">
                <a:ln>
                  <a:solidFill>
                    <a:srgbClr val="000000"/>
                  </a:solidFill>
                </a:ln>
              </a:rPr>
            </a:br>
            <a:r>
              <a:rPr lang="de-CH" sz="3600" dirty="0" smtClean="0">
                <a:ln>
                  <a:solidFill>
                    <a:srgbClr val="000000"/>
                  </a:solidFill>
                </a:ln>
              </a:rPr>
              <a:t>betet </a:t>
            </a:r>
            <a:r>
              <a:rPr lang="de-CH" sz="3600" dirty="0">
                <a:ln>
                  <a:solidFill>
                    <a:srgbClr val="000000"/>
                  </a:solidFill>
                </a:ln>
              </a:rPr>
              <a:t>und ‚Abba, Vater!‘ ruft.“</a:t>
            </a:r>
          </a:p>
        </p:txBody>
      </p:sp>
      <p:sp>
        <p:nvSpPr>
          <p:cNvPr id="957443" name="Rectangle 3"/>
          <p:cNvSpPr>
            <a:spLocks noChangeArrowheads="1"/>
          </p:cNvSpPr>
          <p:nvPr/>
        </p:nvSpPr>
        <p:spPr bwMode="auto">
          <a:xfrm>
            <a:off x="983284" y="4839543"/>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Galater-Brief 4,6</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44450"/>
            <a:ext cx="8929718"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„Wenn jemand mich liebt, wird er sich nach meinem Wort richten. Mein Vater wird ihn lieben, und wir werden zu ihm kommen und bei ihm wohnen.“</a:t>
            </a:r>
          </a:p>
        </p:txBody>
      </p:sp>
      <p:sp>
        <p:nvSpPr>
          <p:cNvPr id="947203" name="Rectangle 3"/>
          <p:cNvSpPr>
            <a:spLocks noChangeArrowheads="1"/>
          </p:cNvSpPr>
          <p:nvPr/>
        </p:nvSpPr>
        <p:spPr bwMode="auto">
          <a:xfrm>
            <a:off x="827584" y="2420888"/>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14,23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06862189"/>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ctrTitle"/>
          </p:nvPr>
        </p:nvSpPr>
        <p:spPr>
          <a:xfrm>
            <a:off x="1331640" y="188640"/>
            <a:ext cx="7561411" cy="1421928"/>
          </a:xfrm>
          <a:noFill/>
        </p:spPr>
        <p:txBody>
          <a:bodyPr wrap="square" anchor="t">
            <a:spAutoFit/>
          </a:bodyPr>
          <a:lstStyle/>
          <a:p>
            <a:pPr marL="1117600" indent="-1117600" algn="l"/>
            <a:r>
              <a:rPr lang="de-DE" sz="5400" dirty="0">
                <a:ln>
                  <a:solidFill>
                    <a:srgbClr val="000000"/>
                  </a:solidFill>
                </a:ln>
                <a:solidFill>
                  <a:schemeClr val="bg1"/>
                </a:solidFill>
              </a:rPr>
              <a:t>II.  </a:t>
            </a:r>
            <a:r>
              <a:rPr lang="de-DE" sz="5400" dirty="0" smtClean="0">
                <a:ln>
                  <a:solidFill>
                    <a:srgbClr val="000000"/>
                  </a:solidFill>
                </a:ln>
                <a:solidFill>
                  <a:schemeClr val="bg1"/>
                </a:solidFill>
              </a:rPr>
              <a:t> Der Heilige Geist</a:t>
            </a:r>
            <a:r>
              <a:rPr lang="de-DE" sz="5400" dirty="0">
                <a:ln>
                  <a:solidFill>
                    <a:srgbClr val="000000"/>
                  </a:solidFill>
                </a:ln>
                <a:solidFill>
                  <a:schemeClr val="bg1"/>
                </a:solidFill>
              </a:rPr>
              <a:t/>
            </a:r>
            <a:br>
              <a:rPr lang="de-DE" sz="5400" dirty="0">
                <a:ln>
                  <a:solidFill>
                    <a:srgbClr val="000000"/>
                  </a:solidFill>
                </a:ln>
                <a:solidFill>
                  <a:schemeClr val="bg1"/>
                </a:solidFill>
              </a:rPr>
            </a:br>
            <a:r>
              <a:rPr lang="de-DE" sz="1400" dirty="0">
                <a:ln>
                  <a:solidFill>
                    <a:srgbClr val="000000"/>
                  </a:solidFill>
                </a:ln>
                <a:solidFill>
                  <a:schemeClr val="bg1"/>
                </a:solidFill>
              </a:rPr>
              <a:t> </a:t>
            </a:r>
            <a:r>
              <a:rPr lang="de-DE" sz="5400" dirty="0" smtClean="0">
                <a:ln>
                  <a:solidFill>
                    <a:srgbClr val="000000"/>
                  </a:solidFill>
                </a:ln>
                <a:solidFill>
                  <a:schemeClr val="bg1"/>
                </a:solidFill>
              </a:rPr>
              <a:t>bewahrt mich</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59140"/>
            <a:ext cx="8821075" cy="156966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smtClean="0">
                <a:ln>
                  <a:solidFill>
                    <a:srgbClr val="000000"/>
                  </a:solidFill>
                </a:ln>
              </a:rPr>
              <a:t>«Damit </a:t>
            </a:r>
            <a:r>
              <a:rPr lang="de-CH" sz="4800" dirty="0">
                <a:ln>
                  <a:solidFill>
                    <a:srgbClr val="000000"/>
                  </a:solidFill>
                </a:ln>
              </a:rPr>
              <a:t>hat </a:t>
            </a:r>
            <a:r>
              <a:rPr lang="de-CH" sz="4800" dirty="0" smtClean="0">
                <a:ln>
                  <a:solidFill>
                    <a:srgbClr val="000000"/>
                  </a:solidFill>
                </a:ln>
              </a:rPr>
              <a:t>Gott euch </a:t>
            </a:r>
            <a:r>
              <a:rPr lang="de-CH" sz="4800" dirty="0">
                <a:ln>
                  <a:solidFill>
                    <a:srgbClr val="000000"/>
                  </a:solidFill>
                </a:ln>
              </a:rPr>
              <a:t>sein Siegel </a:t>
            </a:r>
            <a:r>
              <a:rPr lang="de-CH" sz="4800" dirty="0" smtClean="0">
                <a:ln>
                  <a:solidFill>
                    <a:srgbClr val="000000"/>
                  </a:solidFill>
                </a:ln>
              </a:rPr>
              <a:t>aufgedrückt.»</a:t>
            </a:r>
            <a:endParaRPr lang="de-CH" sz="4800" dirty="0">
              <a:ln>
                <a:solidFill>
                  <a:srgbClr val="000000"/>
                </a:solidFill>
              </a:ln>
            </a:endParaRPr>
          </a:p>
        </p:txBody>
      </p:sp>
      <p:sp>
        <p:nvSpPr>
          <p:cNvPr id="933891" name="Rectangle 3"/>
          <p:cNvSpPr>
            <a:spLocks noChangeArrowheads="1"/>
          </p:cNvSpPr>
          <p:nvPr/>
        </p:nvSpPr>
        <p:spPr bwMode="auto">
          <a:xfrm>
            <a:off x="827584" y="414908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5345137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ctrTitle"/>
          </p:nvPr>
        </p:nvSpPr>
        <p:spPr>
          <a:xfrm>
            <a:off x="107504" y="188640"/>
            <a:ext cx="8785547" cy="486287"/>
          </a:xfrm>
          <a:noFill/>
        </p:spPr>
        <p:txBody>
          <a:bodyPr wrap="square" anchor="t">
            <a:spAutoFit/>
          </a:bodyPr>
          <a:lstStyle/>
          <a:p>
            <a:pPr marL="1117600" indent="-1117600" algn="l"/>
            <a:r>
              <a:rPr lang="de-DE" sz="3200" dirty="0">
                <a:ln>
                  <a:solidFill>
                    <a:srgbClr val="000000"/>
                  </a:solidFill>
                </a:ln>
                <a:solidFill>
                  <a:schemeClr val="bg1"/>
                </a:solidFill>
              </a:rPr>
              <a:t>II.  </a:t>
            </a:r>
            <a:r>
              <a:rPr lang="de-DE" sz="3200" dirty="0" smtClean="0">
                <a:ln>
                  <a:solidFill>
                    <a:srgbClr val="000000"/>
                  </a:solidFill>
                </a:ln>
                <a:solidFill>
                  <a:schemeClr val="bg1"/>
                </a:solidFill>
              </a:rPr>
              <a:t> Der Heilige Geist bewahrt mich</a:t>
            </a:r>
            <a:endParaRPr lang="de-CH" sz="3200" dirty="0">
              <a:ln>
                <a:solidFill>
                  <a:srgbClr val="000000"/>
                </a:solidFill>
              </a:ln>
              <a:solidFill>
                <a:schemeClr val="bg1"/>
              </a:solidFill>
            </a:endParaRPr>
          </a:p>
        </p:txBody>
      </p:sp>
      <p:sp>
        <p:nvSpPr>
          <p:cNvPr id="4" name="Rectangle 2"/>
          <p:cNvSpPr txBox="1">
            <a:spLocks noChangeArrowheads="1"/>
          </p:cNvSpPr>
          <p:nvPr/>
        </p:nvSpPr>
        <p:spPr bwMode="auto">
          <a:xfrm>
            <a:off x="1043608" y="1124744"/>
            <a:ext cx="7848872" cy="1175706"/>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r">
              <a:buAutoNum type="arabicPeriod"/>
            </a:pPr>
            <a:r>
              <a:rPr lang="de-DE" dirty="0" smtClean="0">
                <a:ln>
                  <a:solidFill>
                    <a:srgbClr val="000000"/>
                  </a:solidFill>
                </a:ln>
                <a:solidFill>
                  <a:srgbClr val="FFFF00"/>
                </a:solidFill>
              </a:rPr>
              <a:t>Das Siegel bezeichnet</a:t>
            </a:r>
            <a:br>
              <a:rPr lang="de-DE" dirty="0" smtClean="0">
                <a:ln>
                  <a:solidFill>
                    <a:srgbClr val="000000"/>
                  </a:solidFill>
                </a:ln>
                <a:solidFill>
                  <a:srgbClr val="FFFF00"/>
                </a:solidFill>
              </a:rPr>
            </a:br>
            <a:r>
              <a:rPr lang="de-DE" dirty="0" smtClean="0">
                <a:ln>
                  <a:solidFill>
                    <a:srgbClr val="000000"/>
                  </a:solidFill>
                </a:ln>
                <a:solidFill>
                  <a:srgbClr val="FFFF00"/>
                </a:solidFill>
              </a:rPr>
              <a:t>den Eigentümer</a:t>
            </a:r>
            <a:endParaRPr lang="de-CH" dirty="0">
              <a:ln>
                <a:solidFill>
                  <a:srgbClr val="000000"/>
                </a:solidFill>
              </a:ln>
              <a:solidFill>
                <a:srgbClr val="FFFF00"/>
              </a:solidFill>
            </a:endParaRPr>
          </a:p>
        </p:txBody>
      </p:sp>
    </p:spTree>
    <p:extLst>
      <p:ext uri="{BB962C8B-B14F-4D97-AF65-F5344CB8AC3E}">
        <p14:creationId xmlns:p14="http://schemas.microsoft.com/office/powerpoint/2010/main" val="2355860935"/>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ctrTitle"/>
          </p:nvPr>
        </p:nvSpPr>
        <p:spPr>
          <a:xfrm>
            <a:off x="106363" y="44450"/>
            <a:ext cx="8210053"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„Sein </a:t>
            </a:r>
            <a:r>
              <a:rPr lang="de-CH" sz="3200" dirty="0">
                <a:ln>
                  <a:solidFill>
                    <a:srgbClr val="000000"/>
                  </a:solidFill>
                </a:ln>
              </a:rPr>
              <a:t>Herr stellt ihn an die Tür oder an den Türpfosten und bohrt eine Ahle durch sein Ohrläppchen ins Holz. Der Mann ist dann für immer ein Glied der Hausgemeinschaft und Sklave seines Herrn.“</a:t>
            </a:r>
          </a:p>
        </p:txBody>
      </p:sp>
      <p:sp>
        <p:nvSpPr>
          <p:cNvPr id="951299" name="Rectangle 3"/>
          <p:cNvSpPr>
            <a:spLocks noChangeArrowheads="1"/>
          </p:cNvSpPr>
          <p:nvPr/>
        </p:nvSpPr>
        <p:spPr bwMode="auto">
          <a:xfrm>
            <a:off x="539552" y="3039343"/>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2.Mose 21,6</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7504" y="0"/>
            <a:ext cx="4968552"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„Der Geist selbst bezeugt es uns in unserem Innersten, dass wir Gottes Kinder sind.“</a:t>
            </a:r>
          </a:p>
        </p:txBody>
      </p:sp>
      <p:sp>
        <p:nvSpPr>
          <p:cNvPr id="958467" name="Rectangle 3"/>
          <p:cNvSpPr>
            <a:spLocks noChangeArrowheads="1"/>
          </p:cNvSpPr>
          <p:nvPr/>
        </p:nvSpPr>
        <p:spPr bwMode="auto">
          <a:xfrm>
            <a:off x="1115616" y="3212976"/>
            <a:ext cx="4135411"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8,16</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ctrTitle"/>
          </p:nvPr>
        </p:nvSpPr>
        <p:spPr>
          <a:xfrm>
            <a:off x="107504" y="188640"/>
            <a:ext cx="8785547" cy="486287"/>
          </a:xfrm>
          <a:noFill/>
        </p:spPr>
        <p:txBody>
          <a:bodyPr wrap="square" anchor="t">
            <a:spAutoFit/>
          </a:bodyPr>
          <a:lstStyle/>
          <a:p>
            <a:pPr marL="1117600" indent="-1117600" algn="l"/>
            <a:r>
              <a:rPr lang="de-DE" sz="3200" dirty="0">
                <a:ln>
                  <a:solidFill>
                    <a:srgbClr val="000000"/>
                  </a:solidFill>
                </a:ln>
                <a:solidFill>
                  <a:schemeClr val="bg1"/>
                </a:solidFill>
              </a:rPr>
              <a:t>II.  </a:t>
            </a:r>
            <a:r>
              <a:rPr lang="de-DE" sz="3200" dirty="0" smtClean="0">
                <a:ln>
                  <a:solidFill>
                    <a:srgbClr val="000000"/>
                  </a:solidFill>
                </a:ln>
                <a:solidFill>
                  <a:schemeClr val="bg1"/>
                </a:solidFill>
              </a:rPr>
              <a:t> Der Heilige Geist bewahrt mich</a:t>
            </a:r>
            <a:endParaRPr lang="de-CH" sz="3200" dirty="0">
              <a:ln>
                <a:solidFill>
                  <a:srgbClr val="000000"/>
                </a:solidFill>
              </a:ln>
              <a:solidFill>
                <a:schemeClr val="bg1"/>
              </a:solidFill>
            </a:endParaRPr>
          </a:p>
        </p:txBody>
      </p:sp>
      <p:sp>
        <p:nvSpPr>
          <p:cNvPr id="4" name="Rectangle 2"/>
          <p:cNvSpPr txBox="1">
            <a:spLocks noChangeArrowheads="1"/>
          </p:cNvSpPr>
          <p:nvPr/>
        </p:nvSpPr>
        <p:spPr bwMode="auto">
          <a:xfrm>
            <a:off x="2195736" y="1124744"/>
            <a:ext cx="6696744" cy="1274195"/>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742950" indent="-742950" algn="r">
              <a:buAutoNum type="arabicPeriod" startAt="2"/>
            </a:pPr>
            <a:r>
              <a:rPr lang="de-DE" sz="4800" dirty="0" smtClean="0">
                <a:ln>
                  <a:solidFill>
                    <a:srgbClr val="000000"/>
                  </a:solidFill>
                </a:ln>
                <a:solidFill>
                  <a:srgbClr val="FFFF00"/>
                </a:solidFill>
              </a:rPr>
              <a:t>Das Siegel schützt</a:t>
            </a:r>
            <a:br>
              <a:rPr lang="de-DE" sz="4800" dirty="0" smtClean="0">
                <a:ln>
                  <a:solidFill>
                    <a:srgbClr val="000000"/>
                  </a:solidFill>
                </a:ln>
                <a:solidFill>
                  <a:srgbClr val="FFFF00"/>
                </a:solidFill>
              </a:rPr>
            </a:br>
            <a:r>
              <a:rPr lang="de-DE" sz="4800" dirty="0" smtClean="0">
                <a:ln>
                  <a:solidFill>
                    <a:srgbClr val="000000"/>
                  </a:solidFill>
                </a:ln>
                <a:solidFill>
                  <a:srgbClr val="FFFF00"/>
                </a:solidFill>
              </a:rPr>
              <a:t>vor Zugriffen </a:t>
            </a:r>
            <a:endParaRPr lang="de-CH" sz="4800" dirty="0">
              <a:ln>
                <a:solidFill>
                  <a:srgbClr val="000000"/>
                </a:solidFill>
              </a:ln>
              <a:solidFill>
                <a:srgbClr val="FFFF00"/>
              </a:solidFill>
            </a:endParaRPr>
          </a:p>
        </p:txBody>
      </p:sp>
    </p:spTree>
    <p:extLst>
      <p:ext uri="{BB962C8B-B14F-4D97-AF65-F5344CB8AC3E}">
        <p14:creationId xmlns:p14="http://schemas.microsoft.com/office/powerpoint/2010/main" val="256383744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8821075" cy="1754326"/>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„Es ist gut für euch, dass ich weggehe.“</a:t>
            </a:r>
          </a:p>
        </p:txBody>
      </p:sp>
      <p:sp>
        <p:nvSpPr>
          <p:cNvPr id="933891" name="Rectangle 3"/>
          <p:cNvSpPr>
            <a:spLocks noChangeArrowheads="1"/>
          </p:cNvSpPr>
          <p:nvPr/>
        </p:nvSpPr>
        <p:spPr bwMode="auto">
          <a:xfrm>
            <a:off x="769072" y="2204864"/>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8130057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6778" y="44450"/>
            <a:ext cx="8929718"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„Halte geheim, was ich dir jetzt gesagt habe; schreibe es auf und versiegle das Buch, damit es in der </a:t>
            </a:r>
            <a:r>
              <a:rPr lang="de-CH" sz="3600" dirty="0" smtClean="0">
                <a:ln>
                  <a:solidFill>
                    <a:srgbClr val="000000"/>
                  </a:solidFill>
                </a:ln>
              </a:rPr>
              <a:t>letzten</a:t>
            </a:r>
            <a:br>
              <a:rPr lang="de-CH" sz="3600" dirty="0" smtClean="0">
                <a:ln>
                  <a:solidFill>
                    <a:srgbClr val="000000"/>
                  </a:solidFill>
                </a:ln>
              </a:rPr>
            </a:br>
            <a:r>
              <a:rPr lang="de-CH" sz="3600" dirty="0" smtClean="0">
                <a:ln>
                  <a:solidFill>
                    <a:srgbClr val="000000"/>
                  </a:solidFill>
                </a:ln>
              </a:rPr>
              <a:t>Zeit </a:t>
            </a:r>
            <a:r>
              <a:rPr lang="de-CH" sz="3600" dirty="0">
                <a:ln>
                  <a:solidFill>
                    <a:srgbClr val="000000"/>
                  </a:solidFill>
                </a:ln>
              </a:rPr>
              <a:t>geöffnet wird!“</a:t>
            </a:r>
          </a:p>
        </p:txBody>
      </p:sp>
      <p:sp>
        <p:nvSpPr>
          <p:cNvPr id="947203" name="Rectangle 3"/>
          <p:cNvSpPr>
            <a:spLocks noChangeArrowheads="1"/>
          </p:cNvSpPr>
          <p:nvPr/>
        </p:nvSpPr>
        <p:spPr bwMode="auto">
          <a:xfrm>
            <a:off x="1043608" y="1916832"/>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Daniel 12,4</a:t>
            </a:r>
            <a:endParaRPr lang="de-CH" sz="2000" dirty="0">
              <a:ln>
                <a:solidFill>
                  <a:srgbClr val="000000"/>
                </a:solidFill>
              </a:ln>
              <a:solidFill>
                <a:srgbClr val="FFFFFF"/>
              </a:solidFill>
              <a:latin typeface="Arial Rounded MT Bold" pitchFamily="34" charset="0"/>
            </a:endParaRPr>
          </a:p>
        </p:txBody>
      </p:sp>
      <p:sp>
        <p:nvSpPr>
          <p:cNvPr id="2" name="Textfeld 1"/>
          <p:cNvSpPr txBox="1"/>
          <p:nvPr/>
        </p:nvSpPr>
        <p:spPr>
          <a:xfrm>
            <a:off x="8028384" y="6381328"/>
            <a:ext cx="819455" cy="253916"/>
          </a:xfrm>
          <a:prstGeom prst="rect">
            <a:avLst/>
          </a:prstGeom>
          <a:noFill/>
        </p:spPr>
        <p:txBody>
          <a:bodyPr wrap="none" rtlCol="0">
            <a:spAutoFit/>
          </a:bodyPr>
          <a:lstStyle/>
          <a:p>
            <a:r>
              <a:rPr lang="de-CH" sz="1050" dirty="0" smtClean="0">
                <a:solidFill>
                  <a:srgbClr val="FFFFFF"/>
                </a:solidFill>
                <a:latin typeface="Arial Rounded MT Bold" pitchFamily="34" charset="0"/>
              </a:rPr>
              <a:t>pixelio.de</a:t>
            </a:r>
            <a:endParaRPr lang="de-CH" sz="1050" dirty="0">
              <a:solidFill>
                <a:srgbClr val="FFFFFF"/>
              </a:solidFill>
              <a:latin typeface="Arial Rounded MT Bold" pitchFamily="34" charset="0"/>
            </a:endParaRPr>
          </a:p>
        </p:txBody>
      </p:sp>
    </p:spTree>
    <p:extLst>
      <p:ext uri="{BB962C8B-B14F-4D97-AF65-F5344CB8AC3E}">
        <p14:creationId xmlns:p14="http://schemas.microsoft.com/office/powerpoint/2010/main" val="4159760302"/>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8786812" cy="1938992"/>
          </a:xfrm>
          <a:noFill/>
          <a:ln/>
          <a:effectLst>
            <a:outerShdw dist="35921" dir="2700000" algn="ctr" rotWithShape="0">
              <a:srgbClr val="000066"/>
            </a:outerShdw>
          </a:effectLst>
        </p:spPr>
        <p:txBody>
          <a:bodyPr anchor="t">
            <a:spAutoFit/>
          </a:bodyPr>
          <a:lstStyle/>
          <a:p>
            <a:pPr algn="l">
              <a:lnSpc>
                <a:spcPct val="100000"/>
              </a:lnSpc>
              <a:spcBef>
                <a:spcPct val="50000"/>
              </a:spcBef>
            </a:pPr>
            <a:r>
              <a:rPr lang="de-CH" sz="4000" dirty="0">
                <a:ln>
                  <a:solidFill>
                    <a:srgbClr val="000000"/>
                  </a:solidFill>
                </a:ln>
              </a:rPr>
              <a:t>„Der, der in euch lebt, ist grösser und stärker als der, von dem die Welt beherrscht wird.“</a:t>
            </a:r>
          </a:p>
        </p:txBody>
      </p:sp>
      <p:sp>
        <p:nvSpPr>
          <p:cNvPr id="958467" name="Rectangle 3"/>
          <p:cNvSpPr>
            <a:spLocks noChangeArrowheads="1"/>
          </p:cNvSpPr>
          <p:nvPr/>
        </p:nvSpPr>
        <p:spPr bwMode="auto">
          <a:xfrm>
            <a:off x="1043433" y="508518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1.Johannes-Brief 4,4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36365949"/>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„Dem Teufel widersteht, dann wird er von euch ablassen und fliehen.“</a:t>
            </a:r>
          </a:p>
        </p:txBody>
      </p:sp>
      <p:sp>
        <p:nvSpPr>
          <p:cNvPr id="947203" name="Rectangle 3"/>
          <p:cNvSpPr>
            <a:spLocks noChangeArrowheads="1"/>
          </p:cNvSpPr>
          <p:nvPr/>
        </p:nvSpPr>
        <p:spPr bwMode="auto">
          <a:xfrm>
            <a:off x="827584" y="2679303"/>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Jakobus-Brief 4,7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3422638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ctrTitle"/>
          </p:nvPr>
        </p:nvSpPr>
        <p:spPr>
          <a:xfrm>
            <a:off x="1331640" y="188640"/>
            <a:ext cx="7561411" cy="2086725"/>
          </a:xfrm>
          <a:noFill/>
        </p:spPr>
        <p:txBody>
          <a:bodyPr wrap="square" anchor="t">
            <a:spAutoFit/>
          </a:bodyPr>
          <a:lstStyle/>
          <a:p>
            <a:pPr marL="1117600" indent="-1117600" algn="l"/>
            <a:r>
              <a:rPr lang="de-DE" sz="5400" dirty="0" smtClean="0">
                <a:ln>
                  <a:solidFill>
                    <a:srgbClr val="000000"/>
                  </a:solidFill>
                </a:ln>
                <a:solidFill>
                  <a:schemeClr val="bg1"/>
                </a:solidFill>
              </a:rPr>
              <a:t>III</a:t>
            </a:r>
            <a:r>
              <a:rPr lang="de-DE" sz="5400" dirty="0">
                <a:ln>
                  <a:solidFill>
                    <a:srgbClr val="000000"/>
                  </a:solidFill>
                </a:ln>
                <a:solidFill>
                  <a:schemeClr val="bg1"/>
                </a:solidFill>
              </a:rPr>
              <a:t>. </a:t>
            </a:r>
            <a:r>
              <a:rPr lang="de-DE" sz="5400" dirty="0" smtClean="0">
                <a:ln>
                  <a:solidFill>
                    <a:srgbClr val="000000"/>
                  </a:solidFill>
                </a:ln>
                <a:solidFill>
                  <a:schemeClr val="bg1"/>
                </a:solidFill>
              </a:rPr>
              <a:t> Der Heilige Geist garantiert mein Erbe</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348410667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4450"/>
            <a:ext cx="8821075" cy="156966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«Der </a:t>
            </a:r>
            <a:r>
              <a:rPr lang="de-CH" sz="3200" dirty="0">
                <a:ln>
                  <a:solidFill>
                    <a:srgbClr val="000000"/>
                  </a:solidFill>
                </a:ln>
              </a:rPr>
              <a:t>Heilige Geist ist gewissermassen eine Anzahlung, die Gott uns macht, der erste Teil unseres himmlischen </a:t>
            </a:r>
            <a:r>
              <a:rPr lang="de-CH" sz="3200" dirty="0" smtClean="0">
                <a:ln>
                  <a:solidFill>
                    <a:srgbClr val="000000"/>
                  </a:solidFill>
                </a:ln>
              </a:rPr>
              <a:t>Erbes.»</a:t>
            </a:r>
            <a:endParaRPr lang="de-CH" sz="3200" dirty="0">
              <a:ln>
                <a:solidFill>
                  <a:srgbClr val="000000"/>
                </a:solidFill>
              </a:ln>
            </a:endParaRPr>
          </a:p>
        </p:txBody>
      </p:sp>
      <p:sp>
        <p:nvSpPr>
          <p:cNvPr id="933891" name="Rectangle 3"/>
          <p:cNvSpPr>
            <a:spLocks noChangeArrowheads="1"/>
          </p:cNvSpPr>
          <p:nvPr/>
        </p:nvSpPr>
        <p:spPr bwMode="auto">
          <a:xfrm>
            <a:off x="827584" y="407707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74416441"/>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00" b="-2000"/>
          </a:stretch>
        </a:blip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ctrTitle"/>
          </p:nvPr>
        </p:nvSpPr>
        <p:spPr>
          <a:xfrm>
            <a:off x="107982" y="95250"/>
            <a:ext cx="9036050"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smtClean="0">
                <a:ln>
                  <a:solidFill>
                    <a:srgbClr val="000000"/>
                  </a:solidFill>
                </a:ln>
              </a:rPr>
              <a:t> </a:t>
            </a:r>
            <a:r>
              <a:rPr lang="de-CH" sz="4000" dirty="0">
                <a:ln>
                  <a:solidFill>
                    <a:srgbClr val="000000"/>
                  </a:solidFill>
                </a:ln>
              </a:rPr>
              <a:t>„Wir warten auf den neuen Himmel und die neue Erde, die Gott versprochen hat – die neue </a:t>
            </a:r>
            <a:r>
              <a:rPr lang="de-CH" sz="4000" dirty="0" smtClean="0">
                <a:ln>
                  <a:solidFill>
                    <a:srgbClr val="000000"/>
                  </a:solidFill>
                </a:ln>
              </a:rPr>
              <a:t>Welt,</a:t>
            </a:r>
            <a:br>
              <a:rPr lang="de-CH" sz="4000" dirty="0" smtClean="0">
                <a:ln>
                  <a:solidFill>
                    <a:srgbClr val="000000"/>
                  </a:solidFill>
                </a:ln>
              </a:rPr>
            </a:br>
            <a:r>
              <a:rPr lang="de-CH" sz="4000" dirty="0" smtClean="0">
                <a:ln>
                  <a:solidFill>
                    <a:srgbClr val="000000"/>
                  </a:solidFill>
                </a:ln>
              </a:rPr>
              <a:t>in </a:t>
            </a:r>
            <a:r>
              <a:rPr lang="de-CH" sz="4000" dirty="0">
                <a:ln>
                  <a:solidFill>
                    <a:srgbClr val="000000"/>
                  </a:solidFill>
                </a:ln>
              </a:rPr>
              <a:t>der Gerechtigkeit regiert.“</a:t>
            </a:r>
          </a:p>
        </p:txBody>
      </p:sp>
      <p:sp>
        <p:nvSpPr>
          <p:cNvPr id="956419" name="Rectangle 3"/>
          <p:cNvSpPr>
            <a:spLocks noChangeArrowheads="1"/>
          </p:cNvSpPr>
          <p:nvPr/>
        </p:nvSpPr>
        <p:spPr bwMode="auto">
          <a:xfrm>
            <a:off x="2051720" y="3140968"/>
            <a:ext cx="6778617"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2.Petrus-Brief 3,13</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44450"/>
            <a:ext cx="8929718"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„Wir, denen Gott doch bereits seinen Geist gegeben hat, den ersten Teil des künftigen Erbes, sogar wir seufzen innerlich noch, weil die volle Verwirklichung dessen noch aussteht, wozu wir als Gottes Söhne und Töchter bestimmt sind: Wir warten darauf, dass auch unser Körper erlöst wird.“</a:t>
            </a:r>
          </a:p>
        </p:txBody>
      </p:sp>
      <p:sp>
        <p:nvSpPr>
          <p:cNvPr id="947203" name="Rectangle 3"/>
          <p:cNvSpPr>
            <a:spLocks noChangeArrowheads="1"/>
          </p:cNvSpPr>
          <p:nvPr/>
        </p:nvSpPr>
        <p:spPr bwMode="auto">
          <a:xfrm>
            <a:off x="861337" y="400506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8,23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52447956"/>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8821075" cy="193899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smtClean="0">
                <a:ln>
                  <a:solidFill>
                    <a:srgbClr val="000000"/>
                  </a:solidFill>
                </a:ln>
              </a:rPr>
              <a:t>«Gott </a:t>
            </a:r>
            <a:r>
              <a:rPr lang="de-CH" sz="4000" dirty="0">
                <a:ln>
                  <a:solidFill>
                    <a:srgbClr val="000000"/>
                  </a:solidFill>
                </a:ln>
              </a:rPr>
              <a:t>verbürgt sich damit für die vollständige Erlösung derer, die sein Eigentum sind</a:t>
            </a:r>
            <a:r>
              <a:rPr lang="de-CH" sz="4000" dirty="0" smtClean="0">
                <a:ln>
                  <a:solidFill>
                    <a:srgbClr val="000000"/>
                  </a:solidFill>
                </a:ln>
              </a:rPr>
              <a:t>.»</a:t>
            </a:r>
            <a:endParaRPr lang="de-CH" sz="4000" dirty="0">
              <a:ln>
                <a:solidFill>
                  <a:srgbClr val="000000"/>
                </a:solidFill>
              </a:ln>
            </a:endParaRPr>
          </a:p>
        </p:txBody>
      </p:sp>
      <p:sp>
        <p:nvSpPr>
          <p:cNvPr id="933891" name="Rectangle 3"/>
          <p:cNvSpPr>
            <a:spLocks noChangeArrowheads="1"/>
          </p:cNvSpPr>
          <p:nvPr/>
        </p:nvSpPr>
        <p:spPr bwMode="auto">
          <a:xfrm>
            <a:off x="827584" y="407707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5954330"/>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r"/>
            <a:r>
              <a:rPr lang="de-CH" sz="7200" dirty="0">
                <a:ln>
                  <a:solidFill>
                    <a:srgbClr val="000000"/>
                  </a:solidFill>
                </a:ln>
                <a:solidFill>
                  <a:schemeClr val="bg1"/>
                </a:solidFill>
              </a:rPr>
              <a:t>Schlussgedanke</a:t>
            </a:r>
            <a:r>
              <a:rPr lang="de-DE" sz="7200" dirty="0">
                <a:solidFill>
                  <a:schemeClr val="bg1"/>
                </a:solidFill>
              </a:rPr>
              <a:t> </a:t>
            </a:r>
            <a:endParaRPr lang="de-CH" sz="7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106363" y="44450"/>
            <a:ext cx="8786812" cy="2862322"/>
          </a:xfrm>
          <a:noFill/>
          <a:ln/>
          <a:effectLst>
            <a:outerShdw dist="35921" dir="2700000" algn="ctr" rotWithShape="0">
              <a:srgbClr val="000066"/>
            </a:outerShdw>
          </a:effectLst>
        </p:spPr>
        <p:txBody>
          <a:bodyPr anchor="t">
            <a:spAutoFit/>
          </a:bodyPr>
          <a:lstStyle/>
          <a:p>
            <a:pPr algn="l">
              <a:lnSpc>
                <a:spcPct val="100000"/>
              </a:lnSpc>
              <a:spcBef>
                <a:spcPct val="50000"/>
              </a:spcBef>
            </a:pPr>
            <a:r>
              <a:rPr lang="de-CH" sz="3600" dirty="0">
                <a:ln>
                  <a:solidFill>
                    <a:srgbClr val="000000"/>
                  </a:solidFill>
                </a:ln>
              </a:rPr>
              <a:t>„Tut nichts, was Gottes heiligen Geist traurig macht! Denn der Heilige Geist ist das Siegel, das Gott euch im Hinblick auf den Tag </a:t>
            </a:r>
            <a:r>
              <a:rPr lang="de-CH" sz="3600" dirty="0" smtClean="0">
                <a:ln>
                  <a:solidFill>
                    <a:srgbClr val="000000"/>
                  </a:solidFill>
                </a:ln>
              </a:rPr>
              <a:t>der</a:t>
            </a:r>
            <a:br>
              <a:rPr lang="de-CH" sz="3600" dirty="0" smtClean="0">
                <a:ln>
                  <a:solidFill>
                    <a:srgbClr val="000000"/>
                  </a:solidFill>
                </a:ln>
              </a:rPr>
            </a:br>
            <a:r>
              <a:rPr lang="de-CH" sz="3600" dirty="0" smtClean="0">
                <a:ln>
                  <a:solidFill>
                    <a:srgbClr val="000000"/>
                  </a:solidFill>
                </a:ln>
              </a:rPr>
              <a:t>Erlösung </a:t>
            </a:r>
            <a:r>
              <a:rPr lang="de-CH" sz="3600" dirty="0">
                <a:ln>
                  <a:solidFill>
                    <a:srgbClr val="000000"/>
                  </a:solidFill>
                </a:ln>
              </a:rPr>
              <a:t>aufgedrückt hat.“</a:t>
            </a:r>
          </a:p>
        </p:txBody>
      </p:sp>
      <p:sp>
        <p:nvSpPr>
          <p:cNvPr id="958467" name="Rectangle 3"/>
          <p:cNvSpPr>
            <a:spLocks noChangeArrowheads="1"/>
          </p:cNvSpPr>
          <p:nvPr/>
        </p:nvSpPr>
        <p:spPr bwMode="auto">
          <a:xfrm>
            <a:off x="755576" y="3140968"/>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Epheser-Brief 4,30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5587451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27384"/>
            <a:ext cx="8821075" cy="347787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„Denn wenn ich nicht von euch wegginge, käme der Helfer nicht zu euch; wenn </a:t>
            </a:r>
            <a:r>
              <a:rPr lang="de-CH" dirty="0" smtClean="0">
                <a:ln>
                  <a:solidFill>
                    <a:srgbClr val="000000"/>
                  </a:solidFill>
                </a:ln>
              </a:rPr>
              <a:t>ich</a:t>
            </a:r>
            <a:br>
              <a:rPr lang="de-CH" dirty="0" smtClean="0">
                <a:ln>
                  <a:solidFill>
                    <a:srgbClr val="000000"/>
                  </a:solidFill>
                </a:ln>
              </a:rPr>
            </a:br>
            <a:r>
              <a:rPr lang="de-CH" dirty="0" smtClean="0">
                <a:ln>
                  <a:solidFill>
                    <a:srgbClr val="000000"/>
                  </a:solidFill>
                </a:ln>
              </a:rPr>
              <a:t>aber </a:t>
            </a:r>
            <a:r>
              <a:rPr lang="de-CH" dirty="0">
                <a:ln>
                  <a:solidFill>
                    <a:srgbClr val="000000"/>
                  </a:solidFill>
                </a:ln>
              </a:rPr>
              <a:t>gehe, werde </a:t>
            </a:r>
            <a:r>
              <a:rPr lang="de-CH" dirty="0" smtClean="0">
                <a:ln>
                  <a:solidFill>
                    <a:srgbClr val="000000"/>
                  </a:solidFill>
                </a:ln>
              </a:rPr>
              <a:t>ich</a:t>
            </a:r>
            <a:br>
              <a:rPr lang="de-CH" dirty="0" smtClean="0">
                <a:ln>
                  <a:solidFill>
                    <a:srgbClr val="000000"/>
                  </a:solidFill>
                </a:ln>
              </a:rPr>
            </a:br>
            <a:r>
              <a:rPr lang="de-CH" dirty="0" smtClean="0">
                <a:ln>
                  <a:solidFill>
                    <a:srgbClr val="000000"/>
                  </a:solidFill>
                </a:ln>
              </a:rPr>
              <a:t>ihn </a:t>
            </a:r>
            <a:r>
              <a:rPr lang="de-CH" dirty="0">
                <a:ln>
                  <a:solidFill>
                    <a:srgbClr val="000000"/>
                  </a:solidFill>
                </a:ln>
              </a:rPr>
              <a:t>zu euch senden.“</a:t>
            </a:r>
          </a:p>
        </p:txBody>
      </p:sp>
      <p:sp>
        <p:nvSpPr>
          <p:cNvPr id="933891" name="Rectangle 3"/>
          <p:cNvSpPr>
            <a:spLocks noChangeArrowheads="1"/>
          </p:cNvSpPr>
          <p:nvPr/>
        </p:nvSpPr>
        <p:spPr bwMode="auto">
          <a:xfrm>
            <a:off x="785786" y="3831431"/>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86747972"/>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821075" cy="132343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smtClean="0">
                <a:ln>
                  <a:solidFill>
                    <a:srgbClr val="000000"/>
                  </a:solidFill>
                </a:ln>
              </a:rPr>
              <a:t>«Das soll </a:t>
            </a:r>
            <a:r>
              <a:rPr lang="de-CH" sz="4000" dirty="0">
                <a:ln>
                  <a:solidFill>
                    <a:srgbClr val="000000"/>
                  </a:solidFill>
                </a:ln>
              </a:rPr>
              <a:t>zum Ruhm seiner Macht und Herrlichkeit beitragen</a:t>
            </a:r>
            <a:r>
              <a:rPr lang="de-CH" sz="4000" dirty="0" smtClean="0">
                <a:ln>
                  <a:solidFill>
                    <a:srgbClr val="000000"/>
                  </a:solidFill>
                </a:ln>
              </a:rPr>
              <a:t>.»</a:t>
            </a:r>
            <a:endParaRPr lang="de-CH" sz="4000" dirty="0">
              <a:ln>
                <a:solidFill>
                  <a:srgbClr val="000000"/>
                </a:solidFill>
              </a:ln>
            </a:endParaRPr>
          </a:p>
        </p:txBody>
      </p:sp>
      <p:sp>
        <p:nvSpPr>
          <p:cNvPr id="933891" name="Rectangle 3"/>
          <p:cNvSpPr>
            <a:spLocks noChangeArrowheads="1"/>
          </p:cNvSpPr>
          <p:nvPr/>
        </p:nvSpPr>
        <p:spPr bwMode="auto">
          <a:xfrm>
            <a:off x="935910" y="407707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06816679"/>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72008" y="44450"/>
            <a:ext cx="9036496"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„Plötzlich setzte vom Himmel her ein Rauschen ein wie von einem gewaltigen Sturm; das ganze Haus, in dem sie sich befanden, war von diesem Brausen erfüllt.“</a:t>
            </a:r>
          </a:p>
        </p:txBody>
      </p:sp>
      <p:sp>
        <p:nvSpPr>
          <p:cNvPr id="947203" name="Rectangle 3"/>
          <p:cNvSpPr>
            <a:spLocks noChangeArrowheads="1"/>
          </p:cNvSpPr>
          <p:nvPr/>
        </p:nvSpPr>
        <p:spPr bwMode="auto">
          <a:xfrm>
            <a:off x="827584" y="292494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2,2</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„Gleichzeitig sahen sie so etwas wie Flammenzungen, die sich verteilten und sich auf jeden Einzelnen </a:t>
            </a:r>
            <a:r>
              <a:rPr lang="de-CH" sz="3600" dirty="0" smtClean="0">
                <a:ln>
                  <a:solidFill>
                    <a:srgbClr val="000000"/>
                  </a:solidFill>
                </a:ln>
              </a:rPr>
              <a:t>von</a:t>
            </a:r>
            <a:br>
              <a:rPr lang="de-CH" sz="3600" dirty="0" smtClean="0">
                <a:ln>
                  <a:solidFill>
                    <a:srgbClr val="000000"/>
                  </a:solidFill>
                </a:ln>
              </a:rPr>
            </a:br>
            <a:r>
              <a:rPr lang="de-CH" sz="3600" dirty="0" smtClean="0">
                <a:ln>
                  <a:solidFill>
                    <a:srgbClr val="000000"/>
                  </a:solidFill>
                </a:ln>
              </a:rPr>
              <a:t>ihnen </a:t>
            </a:r>
            <a:r>
              <a:rPr lang="de-CH" sz="3600" dirty="0">
                <a:ln>
                  <a:solidFill>
                    <a:srgbClr val="000000"/>
                  </a:solidFill>
                </a:ln>
              </a:rPr>
              <a:t>niederliessen.“</a:t>
            </a:r>
          </a:p>
        </p:txBody>
      </p:sp>
      <p:sp>
        <p:nvSpPr>
          <p:cNvPr id="947203" name="Rectangle 3"/>
          <p:cNvSpPr>
            <a:spLocks noChangeArrowheads="1"/>
          </p:cNvSpPr>
          <p:nvPr/>
        </p:nvSpPr>
        <p:spPr bwMode="auto">
          <a:xfrm>
            <a:off x="827584" y="249289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2,3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407556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„Alle wurden mit dem Heiligen Geist erfüllt, und sie begannen, in fremden Sprachen zu reden; jeder sprach so, wie der Geist es ihm eingab.“</a:t>
            </a:r>
          </a:p>
        </p:txBody>
      </p:sp>
      <p:sp>
        <p:nvSpPr>
          <p:cNvPr id="947203" name="Rectangle 3"/>
          <p:cNvSpPr>
            <a:spLocks noChangeArrowheads="1"/>
          </p:cNvSpPr>
          <p:nvPr/>
        </p:nvSpPr>
        <p:spPr bwMode="auto">
          <a:xfrm>
            <a:off x="800769" y="263691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2,4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0578632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8965091"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«Auch </a:t>
            </a:r>
            <a:r>
              <a:rPr lang="de-CH" sz="3200" dirty="0">
                <a:ln>
                  <a:solidFill>
                    <a:srgbClr val="000000"/>
                  </a:solidFill>
                </a:ln>
              </a:rPr>
              <a:t>ihr gehört jetzt zu Christus. Ihr habt die Botschaft der Wahrheit gehört, das Evangelium, das euch Rettung bringt. Und weil ihr diese Botschaft im Glauben angenommen habt, hat Gott euch – wie </a:t>
            </a:r>
            <a:r>
              <a:rPr lang="de-CH" sz="3200" dirty="0" smtClean="0">
                <a:ln>
                  <a:solidFill>
                    <a:srgbClr val="000000"/>
                  </a:solidFill>
                </a:ln>
              </a:rPr>
              <a:t>er</a:t>
            </a:r>
            <a:br>
              <a:rPr lang="de-CH" sz="3200" dirty="0" smtClean="0">
                <a:ln>
                  <a:solidFill>
                    <a:srgbClr val="000000"/>
                  </a:solidFill>
                </a:ln>
              </a:rPr>
            </a:br>
            <a:r>
              <a:rPr lang="de-CH" sz="3200" dirty="0" smtClean="0">
                <a:ln>
                  <a:solidFill>
                    <a:srgbClr val="000000"/>
                  </a:solidFill>
                </a:ln>
              </a:rPr>
              <a:t>es </a:t>
            </a:r>
            <a:r>
              <a:rPr lang="de-CH" sz="3200" dirty="0">
                <a:ln>
                  <a:solidFill>
                    <a:srgbClr val="000000"/>
                  </a:solidFill>
                </a:ln>
              </a:rPr>
              <a:t>versprochen hat – durch Christus den Heiligen Geist gegeben. Damit hat </a:t>
            </a:r>
            <a:r>
              <a:rPr lang="de-CH" sz="3200" dirty="0" smtClean="0">
                <a:ln>
                  <a:solidFill>
                    <a:srgbClr val="000000"/>
                  </a:solidFill>
                </a:ln>
              </a:rPr>
              <a:t>er</a:t>
            </a:r>
            <a:br>
              <a:rPr lang="de-CH" sz="3200" dirty="0" smtClean="0">
                <a:ln>
                  <a:solidFill>
                    <a:srgbClr val="000000"/>
                  </a:solidFill>
                </a:ln>
              </a:rPr>
            </a:br>
            <a:r>
              <a:rPr lang="de-CH" sz="3200" dirty="0" smtClean="0">
                <a:ln>
                  <a:solidFill>
                    <a:srgbClr val="000000"/>
                  </a:solidFill>
                </a:ln>
              </a:rPr>
              <a:t>euch </a:t>
            </a:r>
            <a:r>
              <a:rPr lang="de-CH" sz="3200" dirty="0">
                <a:ln>
                  <a:solidFill>
                    <a:srgbClr val="000000"/>
                  </a:solidFill>
                </a:ln>
              </a:rPr>
              <a:t>sein Siegel </a:t>
            </a:r>
            <a:r>
              <a:rPr lang="de-CH" sz="3200" dirty="0" smtClean="0">
                <a:ln>
                  <a:solidFill>
                    <a:srgbClr val="000000"/>
                  </a:solidFill>
                </a:ln>
              </a:rPr>
              <a:t>aufgedrückt.»</a:t>
            </a:r>
            <a:endParaRPr lang="de-CH" sz="3200" dirty="0">
              <a:ln>
                <a:solidFill>
                  <a:srgbClr val="000000"/>
                </a:solidFill>
              </a:ln>
            </a:endParaRPr>
          </a:p>
        </p:txBody>
      </p:sp>
      <p:sp>
        <p:nvSpPr>
          <p:cNvPr id="933891" name="Rectangle 3"/>
          <p:cNvSpPr>
            <a:spLocks noChangeArrowheads="1"/>
          </p:cNvSpPr>
          <p:nvPr/>
        </p:nvSpPr>
        <p:spPr bwMode="auto">
          <a:xfrm>
            <a:off x="971600" y="414908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67140051"/>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43413" y="44450"/>
            <a:ext cx="8821075"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«Der </a:t>
            </a:r>
            <a:r>
              <a:rPr lang="de-CH" sz="3200" dirty="0">
                <a:ln>
                  <a:solidFill>
                    <a:srgbClr val="000000"/>
                  </a:solidFill>
                </a:ln>
              </a:rPr>
              <a:t>Heilige Geist ist gewissermassen eine Anzahlung, die Gott uns macht, der erste Teil unseres himmlischen Erbes; Gott verbürgt sich damit für die vollständige Erlösung derer, die sein Eigentum sind. Und auch das soll zum Ruhm </a:t>
            </a:r>
            <a:r>
              <a:rPr lang="de-CH" sz="3200" dirty="0" smtClean="0">
                <a:ln>
                  <a:solidFill>
                    <a:srgbClr val="000000"/>
                  </a:solidFill>
                </a:ln>
              </a:rPr>
              <a:t>seiner</a:t>
            </a:r>
            <a:br>
              <a:rPr lang="de-CH" sz="3200" dirty="0" smtClean="0">
                <a:ln>
                  <a:solidFill>
                    <a:srgbClr val="000000"/>
                  </a:solidFill>
                </a:ln>
              </a:rPr>
            </a:br>
            <a:r>
              <a:rPr lang="de-CH" sz="3200" dirty="0" smtClean="0">
                <a:ln>
                  <a:solidFill>
                    <a:srgbClr val="000000"/>
                  </a:solidFill>
                </a:ln>
              </a:rPr>
              <a:t>Macht </a:t>
            </a:r>
            <a:r>
              <a:rPr lang="de-CH" sz="3200" dirty="0">
                <a:ln>
                  <a:solidFill>
                    <a:srgbClr val="000000"/>
                  </a:solidFill>
                </a:ln>
              </a:rPr>
              <a:t>und Herrlichkeit beitragen</a:t>
            </a:r>
            <a:r>
              <a:rPr lang="de-CH" sz="3200" dirty="0" smtClean="0">
                <a:ln>
                  <a:solidFill>
                    <a:srgbClr val="000000"/>
                  </a:solidFill>
                </a:ln>
              </a:rPr>
              <a:t>.»</a:t>
            </a:r>
            <a:endParaRPr lang="de-CH" sz="3200" dirty="0">
              <a:ln>
                <a:solidFill>
                  <a:srgbClr val="000000"/>
                </a:solidFill>
              </a:ln>
            </a:endParaRPr>
          </a:p>
        </p:txBody>
      </p:sp>
      <p:sp>
        <p:nvSpPr>
          <p:cNvPr id="933891" name="Rectangle 3"/>
          <p:cNvSpPr>
            <a:spLocks noChangeArrowheads="1"/>
          </p:cNvSpPr>
          <p:nvPr/>
        </p:nvSpPr>
        <p:spPr bwMode="auto">
          <a:xfrm>
            <a:off x="827584" y="414908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4030760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403648" y="188640"/>
            <a:ext cx="7488956" cy="1421928"/>
          </a:xfrm>
          <a:noFill/>
        </p:spPr>
        <p:txBody>
          <a:bodyPr wrap="square" anchor="t">
            <a:spAutoFit/>
          </a:bodyPr>
          <a:lstStyle/>
          <a:p>
            <a:pPr marL="1117600" indent="-1117600" algn="l"/>
            <a:r>
              <a:rPr lang="de-DE" sz="5400" dirty="0">
                <a:ln>
                  <a:solidFill>
                    <a:srgbClr val="000000"/>
                  </a:solidFill>
                </a:ln>
                <a:solidFill>
                  <a:schemeClr val="bg1"/>
                </a:solidFill>
              </a:rPr>
              <a:t>I.    </a:t>
            </a:r>
            <a:r>
              <a:rPr lang="de-DE" sz="5400" dirty="0" smtClean="0">
                <a:ln>
                  <a:solidFill>
                    <a:srgbClr val="000000"/>
                  </a:solidFill>
                </a:ln>
                <a:solidFill>
                  <a:schemeClr val="bg1"/>
                </a:solidFill>
              </a:rPr>
              <a:t>Der Heilige Geist kommt zu mir</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651</Words>
  <Application>Microsoft Office PowerPoint</Application>
  <PresentationFormat>Bildschirmpräsentation (4:3)</PresentationFormat>
  <Paragraphs>57</Paragraphs>
  <Slides>31</Slides>
  <Notes>0</Notes>
  <HiddenSlides>0</HiddenSlides>
  <MMClips>0</MMClips>
  <ScaleCrop>false</ScaleCrop>
  <HeadingPairs>
    <vt:vector size="4" baseType="variant">
      <vt:variant>
        <vt:lpstr>Design</vt:lpstr>
      </vt:variant>
      <vt:variant>
        <vt:i4>2</vt:i4>
      </vt:variant>
      <vt:variant>
        <vt:lpstr>Folientitel</vt:lpstr>
      </vt:variant>
      <vt:variant>
        <vt:i4>31</vt:i4>
      </vt:variant>
    </vt:vector>
  </HeadingPairs>
  <TitlesOfParts>
    <vt:vector size="33" baseType="lpstr">
      <vt:lpstr>01072134</vt:lpstr>
      <vt:lpstr>1_01072134</vt:lpstr>
      <vt:lpstr>Geborgen im Heiligen Geist</vt:lpstr>
      <vt:lpstr>„Es ist gut für euch, dass ich weggehe.“</vt:lpstr>
      <vt:lpstr>„Denn wenn ich nicht von euch wegginge, käme der Helfer nicht zu euch; wenn ich aber gehe, werde ich ihn zu euch senden.“</vt:lpstr>
      <vt:lpstr>„Plötzlich setzte vom Himmel her ein Rauschen ein wie von einem gewaltigen Sturm; das ganze Haus, in dem sie sich befanden, war von diesem Brausen erfüllt.“</vt:lpstr>
      <vt:lpstr>„Gleichzeitig sahen sie so etwas wie Flammenzungen, die sich verteilten und sich auf jeden Einzelnen von ihnen niederliessen.“</vt:lpstr>
      <vt:lpstr>„Alle wurden mit dem Heiligen Geist erfüllt, und sie begannen, in fremden Sprachen zu reden; jeder sprach so, wie der Geist es ihm eingab.“</vt:lpstr>
      <vt:lpstr>«Auch ihr gehört jetzt zu Christus. Ihr habt die Botschaft der Wahrheit gehört, das Evangelium, das euch Rettung bringt. Und weil ihr diese Botschaft im Glauben angenommen habt, hat Gott euch – wie er es versprochen hat – durch Christus den Heiligen Geist gegeben. Damit hat er euch sein Siegel aufgedrückt.»</vt:lpstr>
      <vt:lpstr>«Der Heilige Geist ist gewissermassen eine Anzahlung, die Gott uns macht, der erste Teil unseres himmlischen Erbes; Gott verbürgt sich damit für die vollständige Erlösung derer, die sein Eigentum sind. Und auch das soll zum Ruhm seiner Macht und Herrlichkeit beitragen.»</vt:lpstr>
      <vt:lpstr>I.    Der Heilige Geist kommt zu mir</vt:lpstr>
      <vt:lpstr>«Ihr habt die Botschaft der Wahrheit gehört, das Evangelium, das euch Rettung bringt.»</vt:lpstr>
      <vt:lpstr>«Weil ihr diese Botschaft im Glauben angenommen habt, hat Gott euch – wie er es versprochen hat – durch Christus den Heiligen Geist gegeben.»</vt:lpstr>
      <vt:lpstr>„Weil ihr nun also seine Söhne und Töchter seid, hat Gott den Geist seines Sohnes in eure Herzen gesandt, den Geist, der in uns betet und ‚Abba, Vater!‘ ruft.“</vt:lpstr>
      <vt:lpstr>„Wenn jemand mich liebt, wird er sich nach meinem Wort richten. Mein Vater wird ihn lieben, und wir werden zu ihm kommen und bei ihm wohnen.“</vt:lpstr>
      <vt:lpstr>II.   Der Heilige Geist  bewahrt mich</vt:lpstr>
      <vt:lpstr>«Damit hat Gott euch sein Siegel aufgedrückt.»</vt:lpstr>
      <vt:lpstr>II.   Der Heilige Geist bewahrt mich</vt:lpstr>
      <vt:lpstr>„Sein Herr stellt ihn an die Tür oder an den Türpfosten und bohrt eine Ahle durch sein Ohrläppchen ins Holz. Der Mann ist dann für immer ein Glied der Hausgemeinschaft und Sklave seines Herrn.“</vt:lpstr>
      <vt:lpstr>„Der Geist selbst bezeugt es uns in unserem Innersten, dass wir Gottes Kinder sind.“</vt:lpstr>
      <vt:lpstr>II.   Der Heilige Geist bewahrt mich</vt:lpstr>
      <vt:lpstr>„Halte geheim, was ich dir jetzt gesagt habe; schreibe es auf und versiegle das Buch, damit es in der letzten Zeit geöffnet wird!“</vt:lpstr>
      <vt:lpstr>„Der, der in euch lebt, ist grösser und stärker als der, von dem die Welt beherrscht wird.“</vt:lpstr>
      <vt:lpstr>„Dem Teufel widersteht, dann wird er von euch ablassen und fliehen.“</vt:lpstr>
      <vt:lpstr>III.  Der Heilige Geist garantiert mein Erbe</vt:lpstr>
      <vt:lpstr>«Der Heilige Geist ist gewissermassen eine Anzahlung, die Gott uns macht, der erste Teil unseres himmlischen Erbes.»</vt:lpstr>
      <vt:lpstr> „Wir warten auf den neuen Himmel und die neue Erde, die Gott versprochen hat – die neue Welt, in der Gerechtigkeit regiert.“</vt:lpstr>
      <vt:lpstr>„Wir, denen Gott doch bereits seinen Geist gegeben hat, den ersten Teil des künftigen Erbes, sogar wir seufzen innerlich noch, weil die volle Verwirklichung dessen noch aussteht, wozu wir als Gottes Söhne und Töchter bestimmt sind: Wir warten darauf, dass auch unser Körper erlöst wird.“</vt:lpstr>
      <vt:lpstr>«Gott verbürgt sich damit für die vollständige Erlösung derer, die sein Eigentum sind.»</vt:lpstr>
      <vt:lpstr>Schlussgedanke </vt:lpstr>
      <vt:lpstr>„Tut nichts, was Gottes heiligen Geist traurig macht! Denn der Heilige Geist ist das Siegel, das Gott euch im Hinblick auf den Tag der Erlösung aufgedrückt hat.“</vt:lpstr>
      <vt:lpstr>«Das soll zum Ruhm seiner Macht und Herrlichkeit beitragen.»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Geborgen im Heiligen Geist - Folien</dc:title>
  <dc:creator>Jürg Birnstiel</dc:creator>
  <cp:lastModifiedBy>Me</cp:lastModifiedBy>
  <cp:revision>991</cp:revision>
  <cp:lastPrinted>1601-01-01T00:00:00Z</cp:lastPrinted>
  <dcterms:created xsi:type="dcterms:W3CDTF">2005-04-13T18:10:29Z</dcterms:created>
  <dcterms:modified xsi:type="dcterms:W3CDTF">2012-06-23T20:14:52Z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