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69" r:id="rId3"/>
    <p:sldId id="272" r:id="rId4"/>
    <p:sldId id="293" r:id="rId5"/>
    <p:sldId id="312" r:id="rId6"/>
    <p:sldId id="295" r:id="rId7"/>
    <p:sldId id="276" r:id="rId8"/>
    <p:sldId id="319" r:id="rId9"/>
    <p:sldId id="318" r:id="rId10"/>
    <p:sldId id="297" r:id="rId11"/>
    <p:sldId id="300" r:id="rId12"/>
    <p:sldId id="301" r:id="rId13"/>
    <p:sldId id="313" r:id="rId14"/>
    <p:sldId id="302" r:id="rId15"/>
    <p:sldId id="314" r:id="rId16"/>
    <p:sldId id="303" r:id="rId17"/>
    <p:sldId id="304" r:id="rId18"/>
    <p:sldId id="315" r:id="rId19"/>
    <p:sldId id="305" r:id="rId20"/>
    <p:sldId id="316" r:id="rId21"/>
    <p:sldId id="320" r:id="rId22"/>
    <p:sldId id="317" r:id="rId23"/>
    <p:sldId id="291" r:id="rId24"/>
    <p:sldId id="307" r:id="rId25"/>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CC0066"/>
    <a:srgbClr val="FFFF00"/>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63" autoAdjust="0"/>
    <p:restoredTop sz="90929"/>
  </p:normalViewPr>
  <p:slideViewPr>
    <p:cSldViewPr>
      <p:cViewPr varScale="1">
        <p:scale>
          <a:sx n="151" d="100"/>
          <a:sy n="151" d="100"/>
        </p:scale>
        <p:origin x="-3348" y="-10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717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9460"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717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EF49C638-6EE0-42E4-AB12-7F848D341B45}" type="slidenum">
              <a:rPr lang="en-US"/>
              <a:pPr>
                <a:defRPr/>
              </a:pPr>
              <a:t>‹Nr.›</a:t>
            </a:fld>
            <a:endParaRPr lang="en-US"/>
          </a:p>
        </p:txBody>
      </p:sp>
    </p:spTree>
    <p:extLst>
      <p:ext uri="{BB962C8B-B14F-4D97-AF65-F5344CB8AC3E}">
        <p14:creationId xmlns:p14="http://schemas.microsoft.com/office/powerpoint/2010/main" val="16381273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de-DE"/>
              <a:t>Titelmasterformat durch Klicken bearbeiten</a:t>
            </a:r>
          </a:p>
        </p:txBody>
      </p:sp>
      <p:sp>
        <p:nvSpPr>
          <p:cNvPr id="3" name="Untertitel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Tree>
    <p:extLst>
      <p:ext uri="{BB962C8B-B14F-4D97-AF65-F5344CB8AC3E}">
        <p14:creationId xmlns:p14="http://schemas.microsoft.com/office/powerpoint/2010/main" val="1020340444"/>
      </p:ext>
    </p:extLst>
  </p:cSld>
  <p:clrMapOvr>
    <a:masterClrMapping/>
  </p:clrMapOvr>
  <p:transition spd="slow">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313940102"/>
      </p:ext>
    </p:extLst>
  </p:cSld>
  <p:clrMapOvr>
    <a:masterClrMapping/>
  </p:clrMapOvr>
  <p:transition spd="slow">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9652000" y="990600"/>
            <a:ext cx="2540000" cy="480060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2032000" y="990600"/>
            <a:ext cx="7416800" cy="4800600"/>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447713187"/>
      </p:ext>
    </p:extLst>
  </p:cSld>
  <p:clrMapOvr>
    <a:masterClrMapping/>
  </p:clrMapOvr>
  <p:transition spd="slow">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515388627"/>
      </p:ext>
    </p:extLst>
  </p:cSld>
  <p:clrMapOvr>
    <a:masterClrMapping/>
  </p:clrMapOvr>
  <p:transition spd="slow">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Tree>
    <p:extLst>
      <p:ext uri="{BB962C8B-B14F-4D97-AF65-F5344CB8AC3E}">
        <p14:creationId xmlns:p14="http://schemas.microsoft.com/office/powerpoint/2010/main" val="3132361423"/>
      </p:ext>
    </p:extLst>
  </p:cSld>
  <p:clrMapOvr>
    <a:masterClrMapping/>
  </p:clrMapOvr>
  <p:transition spd="slow">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2032000" y="2286000"/>
            <a:ext cx="49784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7213600" y="2286000"/>
            <a:ext cx="49784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02850870"/>
      </p:ext>
    </p:extLst>
  </p:cSld>
  <p:clrMapOvr>
    <a:masterClrMapping/>
  </p:clrMapOvr>
  <p:transition spd="slow">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041902343"/>
      </p:ext>
    </p:extLst>
  </p:cSld>
  <p:clrMapOvr>
    <a:masterClrMapping/>
  </p:clrMapOvr>
  <p:transition spd="slow">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2276108006"/>
      </p:ext>
    </p:extLst>
  </p:cSld>
  <p:clrMapOvr>
    <a:masterClrMapping/>
  </p:clrMapOvr>
  <p:transition spd="slow">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503099"/>
      </p:ext>
    </p:extLst>
  </p:cSld>
  <p:clrMapOvr>
    <a:masterClrMapping/>
  </p:clrMapOvr>
  <p:transition spd="slow">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Tree>
    <p:extLst>
      <p:ext uri="{BB962C8B-B14F-4D97-AF65-F5344CB8AC3E}">
        <p14:creationId xmlns:p14="http://schemas.microsoft.com/office/powerpoint/2010/main" val="3294428190"/>
      </p:ext>
    </p:extLst>
  </p:cSld>
  <p:clrMapOvr>
    <a:masterClrMapping/>
  </p:clrMapOvr>
  <p:transition spd="slow">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Tree>
    <p:extLst>
      <p:ext uri="{BB962C8B-B14F-4D97-AF65-F5344CB8AC3E}">
        <p14:creationId xmlns:p14="http://schemas.microsoft.com/office/powerpoint/2010/main" val="841009310"/>
      </p:ext>
    </p:extLst>
  </p:cSld>
  <p:clrMapOvr>
    <a:masterClrMapping/>
  </p:clrMapOvr>
  <p:transition spd="slow">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6699FF"/>
            </a:gs>
          </a:gsLst>
          <a:lin ang="5400000" scaled="1"/>
        </a:gradFill>
        <a:effectLst/>
      </p:bgPr>
    </p:bg>
    <p:spTree>
      <p:nvGrpSpPr>
        <p:cNvPr id="1" name=""/>
        <p:cNvGrpSpPr/>
        <p:nvPr/>
      </p:nvGrpSpPr>
      <p:grpSpPr>
        <a:xfrm>
          <a:off x="0" y="0"/>
          <a:ext cx="0" cy="0"/>
          <a:chOff x="0" y="0"/>
          <a:chExt cx="0" cy="0"/>
        </a:xfrm>
      </p:grpSpPr>
      <p:pic>
        <p:nvPicPr>
          <p:cNvPr id="1026" name="Picture 8" descr="fatherson-1.tiff                                               001D13B3CS.Web-Mintel.1451             C01DAF59:"/>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04800" y="0"/>
            <a:ext cx="12700000" cy="715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2032000" y="990600"/>
            <a:ext cx="10160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2032000" y="2286000"/>
            <a:ext cx="101600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1" name="Rectangle 7"/>
          <p:cNvSpPr>
            <a:spLocks noChangeArrowheads="1"/>
          </p:cNvSpPr>
          <p:nvPr userDrawn="1"/>
        </p:nvSpPr>
        <p:spPr bwMode="auto">
          <a:xfrm>
            <a:off x="9761749" y="5791200"/>
            <a:ext cx="1947969" cy="276999"/>
          </a:xfrm>
          <a:prstGeom prst="rect">
            <a:avLst/>
          </a:prstGeom>
          <a:noFill/>
          <a:ln w="9525">
            <a:noFill/>
            <a:miter lim="800000"/>
            <a:headEnd/>
            <a:tailEnd/>
          </a:ln>
          <a:effectLst/>
        </p:spPr>
        <p:txBody>
          <a:bodyPr wrap="none">
            <a:spAutoFit/>
          </a:bodyPr>
          <a:lstStyle/>
          <a:p>
            <a:pPr algn="ctr">
              <a:spcBef>
                <a:spcPct val="50000"/>
              </a:spcBef>
              <a:defRPr/>
            </a:pPr>
            <a:r>
              <a:rPr lang="en-US" sz="800" b="1">
                <a:solidFill>
                  <a:srgbClr val="000086"/>
                </a:solidFill>
                <a:latin typeface="Arial" charset="0"/>
              </a:rPr>
              <a:t>© 2008 Gospel Light. </a:t>
            </a:r>
            <a:r>
              <a:rPr lang="en-US" sz="800" b="1" i="1">
                <a:solidFill>
                  <a:srgbClr val="000086"/>
                </a:solidFill>
                <a:latin typeface="Arial" charset="0"/>
              </a:rPr>
              <a:t>Take It Home.</a:t>
            </a:r>
            <a:r>
              <a:rPr lang="en-US" sz="1200" b="1">
                <a:solidFill>
                  <a:srgbClr val="000086"/>
                </a:solidFill>
                <a:latin typeface="Arial" charset="0"/>
              </a:rPr>
              <a:t> </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randomBar dir="vert"/>
  </p:transition>
  <p:txStyles>
    <p:titleStyle>
      <a:lvl1pPr algn="ctr" rtl="0" eaLnBrk="0" fontAlgn="base" hangingPunct="0">
        <a:spcBef>
          <a:spcPct val="0"/>
        </a:spcBef>
        <a:spcAft>
          <a:spcPct val="0"/>
        </a:spcAft>
        <a:defRPr sz="4400">
          <a:solidFill>
            <a:srgbClr val="000066"/>
          </a:solidFill>
          <a:latin typeface="+mj-lt"/>
          <a:ea typeface="+mj-ea"/>
          <a:cs typeface="+mj-cs"/>
        </a:defRPr>
      </a:lvl1pPr>
      <a:lvl2pPr algn="ctr" rtl="0" eaLnBrk="0" fontAlgn="base" hangingPunct="0">
        <a:spcBef>
          <a:spcPct val="0"/>
        </a:spcBef>
        <a:spcAft>
          <a:spcPct val="0"/>
        </a:spcAft>
        <a:defRPr sz="4400">
          <a:solidFill>
            <a:srgbClr val="000066"/>
          </a:solidFill>
          <a:latin typeface="Arial" charset="0"/>
        </a:defRPr>
      </a:lvl2pPr>
      <a:lvl3pPr algn="ctr" rtl="0" eaLnBrk="0" fontAlgn="base" hangingPunct="0">
        <a:spcBef>
          <a:spcPct val="0"/>
        </a:spcBef>
        <a:spcAft>
          <a:spcPct val="0"/>
        </a:spcAft>
        <a:defRPr sz="4400">
          <a:solidFill>
            <a:srgbClr val="000066"/>
          </a:solidFill>
          <a:latin typeface="Arial" charset="0"/>
        </a:defRPr>
      </a:lvl3pPr>
      <a:lvl4pPr algn="ctr" rtl="0" eaLnBrk="0" fontAlgn="base" hangingPunct="0">
        <a:spcBef>
          <a:spcPct val="0"/>
        </a:spcBef>
        <a:spcAft>
          <a:spcPct val="0"/>
        </a:spcAft>
        <a:defRPr sz="4400">
          <a:solidFill>
            <a:srgbClr val="000066"/>
          </a:solidFill>
          <a:latin typeface="Arial" charset="0"/>
        </a:defRPr>
      </a:lvl4pPr>
      <a:lvl5pPr algn="ctr" rtl="0" eaLnBrk="0" fontAlgn="base" hangingPunct="0">
        <a:spcBef>
          <a:spcPct val="0"/>
        </a:spcBef>
        <a:spcAft>
          <a:spcPct val="0"/>
        </a:spcAft>
        <a:defRPr sz="4400">
          <a:solidFill>
            <a:srgbClr val="000066"/>
          </a:solidFill>
          <a:latin typeface="Arial" charset="0"/>
        </a:defRPr>
      </a:lvl5pPr>
      <a:lvl6pPr marL="457200" algn="ctr" rtl="0" fontAlgn="base">
        <a:spcBef>
          <a:spcPct val="0"/>
        </a:spcBef>
        <a:spcAft>
          <a:spcPct val="0"/>
        </a:spcAft>
        <a:defRPr sz="4400">
          <a:solidFill>
            <a:srgbClr val="000066"/>
          </a:solidFill>
          <a:latin typeface="Arial" charset="0"/>
        </a:defRPr>
      </a:lvl6pPr>
      <a:lvl7pPr marL="914400" algn="ctr" rtl="0" fontAlgn="base">
        <a:spcBef>
          <a:spcPct val="0"/>
        </a:spcBef>
        <a:spcAft>
          <a:spcPct val="0"/>
        </a:spcAft>
        <a:defRPr sz="4400">
          <a:solidFill>
            <a:srgbClr val="000066"/>
          </a:solidFill>
          <a:latin typeface="Arial" charset="0"/>
        </a:defRPr>
      </a:lvl7pPr>
      <a:lvl8pPr marL="1371600" algn="ctr" rtl="0" fontAlgn="base">
        <a:spcBef>
          <a:spcPct val="0"/>
        </a:spcBef>
        <a:spcAft>
          <a:spcPct val="0"/>
        </a:spcAft>
        <a:defRPr sz="4400">
          <a:solidFill>
            <a:srgbClr val="000066"/>
          </a:solidFill>
          <a:latin typeface="Arial" charset="0"/>
        </a:defRPr>
      </a:lvl8pPr>
      <a:lvl9pPr marL="1828800" algn="ctr" rtl="0" fontAlgn="base">
        <a:spcBef>
          <a:spcPct val="0"/>
        </a:spcBef>
        <a:spcAft>
          <a:spcPct val="0"/>
        </a:spcAft>
        <a:defRPr sz="4400">
          <a:solidFill>
            <a:srgbClr val="000066"/>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5"/>
          <p:cNvSpPr>
            <a:spLocks noChangeArrowheads="1"/>
          </p:cNvSpPr>
          <p:nvPr/>
        </p:nvSpPr>
        <p:spPr bwMode="auto">
          <a:xfrm>
            <a:off x="7907752" y="4797152"/>
            <a:ext cx="38763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err="1">
                <a:solidFill>
                  <a:srgbClr val="000066"/>
                </a:solidFill>
                <a:latin typeface="Source Sans Pro SemiBold" panose="020B0603030403020204" pitchFamily="34" charset="0"/>
                <a:ea typeface="Source Sans Pro SemiBold" panose="020B0603030403020204" pitchFamily="34" charset="0"/>
                <a:cs typeface="Arial" panose="020B0604020202020204" pitchFamily="34" charset="0"/>
              </a:rPr>
              <a:t>Gedanken</a:t>
            </a:r>
            <a:r>
              <a:rPr lang="en-US" dirty="0">
                <a:solidFill>
                  <a:srgbClr val="000066"/>
                </a:solidFill>
                <a:latin typeface="Source Sans Pro SemiBold" panose="020B0603030403020204" pitchFamily="34" charset="0"/>
                <a:ea typeface="Source Sans Pro SemiBold" panose="020B0603030403020204" pitchFamily="34" charset="0"/>
                <a:cs typeface="Arial" panose="020B0604020202020204" pitchFamily="34" charset="0"/>
              </a:rPr>
              <a:t> </a:t>
            </a:r>
            <a:r>
              <a:rPr lang="en-US" dirty="0" err="1">
                <a:solidFill>
                  <a:srgbClr val="000066"/>
                </a:solidFill>
                <a:latin typeface="Source Sans Pro SemiBold" panose="020B0603030403020204" pitchFamily="34" charset="0"/>
                <a:ea typeface="Source Sans Pro SemiBold" panose="020B0603030403020204" pitchFamily="34" charset="0"/>
                <a:cs typeface="Arial" panose="020B0604020202020204" pitchFamily="34" charset="0"/>
              </a:rPr>
              <a:t>zum</a:t>
            </a:r>
            <a:r>
              <a:rPr lang="en-US" dirty="0">
                <a:solidFill>
                  <a:srgbClr val="000066"/>
                </a:solidFill>
                <a:latin typeface="Source Sans Pro SemiBold" panose="020B0603030403020204" pitchFamily="34" charset="0"/>
                <a:ea typeface="Source Sans Pro SemiBold" panose="020B0603030403020204" pitchFamily="34" charset="0"/>
                <a:cs typeface="Arial" panose="020B0604020202020204" pitchFamily="34" charset="0"/>
              </a:rPr>
              <a:t> </a:t>
            </a:r>
            <a:r>
              <a:rPr lang="en-US" dirty="0" err="1">
                <a:solidFill>
                  <a:srgbClr val="000066"/>
                </a:solidFill>
                <a:latin typeface="Source Sans Pro SemiBold" panose="020B0603030403020204" pitchFamily="34" charset="0"/>
                <a:ea typeface="Source Sans Pro SemiBold" panose="020B0603030403020204" pitchFamily="34" charset="0"/>
                <a:cs typeface="Arial" panose="020B0604020202020204" pitchFamily="34" charset="0"/>
              </a:rPr>
              <a:t>Schulanfang</a:t>
            </a:r>
            <a:endParaRPr lang="en-US" dirty="0">
              <a:solidFill>
                <a:srgbClr val="000066"/>
              </a:solidFill>
              <a:latin typeface="Source Sans Pro SemiBold" panose="020B0603030403020204" pitchFamily="34" charset="0"/>
              <a:ea typeface="Source Sans Pro SemiBold" panose="020B0603030403020204" pitchFamily="34" charset="0"/>
              <a:cs typeface="Arial" panose="020B0604020202020204" pitchFamily="34" charset="0"/>
            </a:endParaRPr>
          </a:p>
        </p:txBody>
      </p:sp>
      <p:sp>
        <p:nvSpPr>
          <p:cNvPr id="2052" name="Text Box 17"/>
          <p:cNvSpPr txBox="1">
            <a:spLocks noChangeArrowheads="1"/>
          </p:cNvSpPr>
          <p:nvPr/>
        </p:nvSpPr>
        <p:spPr bwMode="auto">
          <a:xfrm>
            <a:off x="2999656" y="1412776"/>
            <a:ext cx="878497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de-DE" sz="4800" dirty="0">
                <a:solidFill>
                  <a:srgbClr val="000066"/>
                </a:solidFill>
                <a:latin typeface="Source Sans Pro Black" panose="020B0803030403020204" pitchFamily="34" charset="0"/>
                <a:ea typeface="Source Sans Pro Black" panose="020B0803030403020204" pitchFamily="34" charset="0"/>
              </a:rPr>
              <a:t>Erziehung im Spannungsfeld zwischen Himmel und Erde</a:t>
            </a:r>
            <a:endParaRPr lang="en-US" sz="4800" dirty="0">
              <a:solidFill>
                <a:srgbClr val="000066"/>
              </a:solidFill>
              <a:latin typeface="Source Sans Pro Black" panose="020B0803030403020204" pitchFamily="34" charset="0"/>
              <a:ea typeface="Source Sans Pro Black" panose="020B0803030403020204" pitchFamily="34" charset="0"/>
            </a:endParaRPr>
          </a:p>
        </p:txBody>
      </p:sp>
    </p:spTree>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9"/>
          <p:cNvSpPr>
            <a:spLocks noChangeArrowheads="1"/>
          </p:cNvSpPr>
          <p:nvPr/>
        </p:nvSpPr>
        <p:spPr bwMode="auto">
          <a:xfrm>
            <a:off x="7787" y="260648"/>
            <a:ext cx="1199559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de-DE" sz="2600" dirty="0">
                <a:solidFill>
                  <a:srgbClr val="000066"/>
                </a:solidFill>
                <a:latin typeface="Source Sans Pro Black" panose="020B0803030403020204" pitchFamily="34" charset="0"/>
                <a:ea typeface="Source Sans Pro Black" panose="020B0803030403020204" pitchFamily="34" charset="0"/>
                <a:cs typeface="Arial" panose="020B0604020202020204" pitchFamily="34" charset="0"/>
              </a:rPr>
              <a:t>2. Wir begünstigen eine motivierende Atmosphäre, indem wir nicht verurteilen</a:t>
            </a:r>
            <a:endParaRPr lang="en-US" sz="2600" dirty="0">
              <a:solidFill>
                <a:srgbClr val="000066"/>
              </a:solidFill>
              <a:latin typeface="Source Sans Pro Black" panose="020B0803030403020204" pitchFamily="34" charset="0"/>
              <a:ea typeface="Source Sans Pro Black" panose="020B0803030403020204" pitchFamily="34" charset="0"/>
              <a:cs typeface="Arial" panose="020B0604020202020204" pitchFamily="34" charset="0"/>
            </a:endParaRPr>
          </a:p>
        </p:txBody>
      </p:sp>
    </p:spTree>
    <p:extLst>
      <p:ext uri="{BB962C8B-B14F-4D97-AF65-F5344CB8AC3E}">
        <p14:creationId xmlns:p14="http://schemas.microsoft.com/office/powerpoint/2010/main" val="1631958970"/>
      </p:ext>
    </p:extLst>
  </p:cSld>
  <p:clrMapOvr>
    <a:masterClrMapping/>
  </p:clrMapOvr>
  <p:transition spd="slow">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9"/>
          <p:cNvSpPr>
            <a:spLocks noChangeArrowheads="1"/>
          </p:cNvSpPr>
          <p:nvPr/>
        </p:nvSpPr>
        <p:spPr bwMode="auto">
          <a:xfrm>
            <a:off x="-215985" y="188640"/>
            <a:ext cx="1262396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de-DE" sz="2600" dirty="0">
                <a:solidFill>
                  <a:srgbClr val="000066"/>
                </a:solidFill>
                <a:latin typeface="Source Sans Pro Black" panose="020B0803030403020204" pitchFamily="34" charset="0"/>
                <a:ea typeface="Source Sans Pro Black" panose="020B0803030403020204" pitchFamily="34" charset="0"/>
                <a:cs typeface="Arial" panose="020B0604020202020204" pitchFamily="34" charset="0"/>
              </a:rPr>
              <a:t>3. Wir begünstigen eine motivierende Atmosphäre, indem wir von Menschen lernen</a:t>
            </a:r>
            <a:endParaRPr lang="en-US" sz="2600" dirty="0">
              <a:solidFill>
                <a:srgbClr val="000066"/>
              </a:solidFill>
              <a:latin typeface="Source Sans Pro Black" panose="020B0803030403020204" pitchFamily="34" charset="0"/>
              <a:ea typeface="Source Sans Pro Black" panose="020B0803030403020204" pitchFamily="34" charset="0"/>
              <a:cs typeface="Arial" panose="020B0604020202020204" pitchFamily="34" charset="0"/>
            </a:endParaRPr>
          </a:p>
        </p:txBody>
      </p:sp>
    </p:spTree>
    <p:extLst>
      <p:ext uri="{BB962C8B-B14F-4D97-AF65-F5344CB8AC3E}">
        <p14:creationId xmlns:p14="http://schemas.microsoft.com/office/powerpoint/2010/main" val="282595980"/>
      </p:ext>
    </p:extLst>
  </p:cSld>
  <p:clrMapOvr>
    <a:masterClrMapping/>
  </p:clrMapOvr>
  <p:transition spd="slow">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3287688" y="1268760"/>
            <a:ext cx="8712968" cy="3416320"/>
          </a:xfrm>
          <a:prstGeom prst="rect">
            <a:avLst/>
          </a:prstGeom>
          <a:noFill/>
          <a:ln w="9525">
            <a:noFill/>
            <a:miter lim="800000"/>
            <a:headEnd/>
            <a:tailEnd/>
          </a:ln>
        </p:spPr>
        <p:txBody>
          <a:bodyPr wrap="square">
            <a:spAutoFit/>
          </a:bodyPr>
          <a:lstStyle>
            <a:defPPr>
              <a:defRPr lang="en-US"/>
            </a:defPPr>
            <a:lvl1pPr>
              <a:spcBef>
                <a:spcPct val="50000"/>
              </a:spcBef>
              <a:defRPr sz="4000">
                <a:solidFill>
                  <a:schemeClr val="accent6">
                    <a:lumMod val="75000"/>
                  </a:schemeClr>
                </a:solidFill>
                <a:latin typeface="Source Sans Pro SemiBold" panose="020B0603030403020204" pitchFamily="34" charset="0"/>
                <a:ea typeface="Source Sans Pro SemiBold" panose="020B0603030403020204" pitchFamily="34" charset="0"/>
              </a:defRPr>
            </a:lvl1pPr>
          </a:lstStyle>
          <a:p>
            <a:r>
              <a:rPr lang="de-CH" sz="3600" dirty="0"/>
              <a:t>„Richtet eure Gedanken ganz auf die Dinge, die wahr und achtenswert, gerecht, rein und unanstössig sind und allgemeine Zustimmung verdienen; beschäftigt euch</a:t>
            </a:r>
            <a:br>
              <a:rPr lang="de-CH" sz="3600" dirty="0"/>
            </a:br>
            <a:r>
              <a:rPr lang="de-CH" sz="3600" dirty="0"/>
              <a:t>mit dem, was vorbildlich ist</a:t>
            </a:r>
            <a:br>
              <a:rPr lang="de-CH" sz="3600" dirty="0"/>
            </a:br>
            <a:r>
              <a:rPr lang="de-CH" sz="3600" dirty="0"/>
              <a:t>und zu Recht gelobt wird.“</a:t>
            </a:r>
            <a:endParaRPr lang="en-US" sz="3600" dirty="0"/>
          </a:p>
        </p:txBody>
      </p:sp>
      <p:sp>
        <p:nvSpPr>
          <p:cNvPr id="6" name="Text Box 2"/>
          <p:cNvSpPr txBox="1">
            <a:spLocks noChangeArrowheads="1"/>
          </p:cNvSpPr>
          <p:nvPr/>
        </p:nvSpPr>
        <p:spPr bwMode="auto">
          <a:xfrm>
            <a:off x="4441464" y="4743039"/>
            <a:ext cx="7391400" cy="400110"/>
          </a:xfrm>
          <a:prstGeom prst="rect">
            <a:avLst/>
          </a:prstGeom>
          <a:noFill/>
          <a:ln w="9525">
            <a:noFill/>
            <a:miter lim="800000"/>
            <a:headEnd/>
            <a:tailEnd/>
          </a:ln>
        </p:spPr>
        <p:txBody>
          <a:bodyPr>
            <a:spAutoFit/>
          </a:bodyPr>
          <a:lstStyle>
            <a:defPPr>
              <a:defRPr lang="en-US"/>
            </a:defPPr>
            <a:lvl1pPr algn="r">
              <a:spcBef>
                <a:spcPct val="50000"/>
              </a:spcBef>
              <a:defRPr sz="2000">
                <a:solidFill>
                  <a:schemeClr val="accent6">
                    <a:lumMod val="75000"/>
                  </a:schemeClr>
                </a:solidFill>
                <a:latin typeface="Source Sans Pro SemiBold" panose="020B0603030403020204" pitchFamily="34" charset="0"/>
                <a:ea typeface="Source Sans Pro SemiBold" panose="020B0603030403020204" pitchFamily="34" charset="0"/>
              </a:defRPr>
            </a:lvl1pPr>
          </a:lstStyle>
          <a:p>
            <a:r>
              <a:rPr lang="de-CH" dirty="0"/>
              <a:t>Philipper-Brief 4,8</a:t>
            </a:r>
            <a:endParaRPr lang="en-US" dirty="0"/>
          </a:p>
        </p:txBody>
      </p:sp>
      <p:sp>
        <p:nvSpPr>
          <p:cNvPr id="2" name="Rectangle 9">
            <a:extLst>
              <a:ext uri="{FF2B5EF4-FFF2-40B4-BE49-F238E27FC236}">
                <a16:creationId xmlns:a16="http://schemas.microsoft.com/office/drawing/2014/main" xmlns="" id="{BBA7B4A5-6318-47B9-B102-4103C95E383E}"/>
              </a:ext>
            </a:extLst>
          </p:cNvPr>
          <p:cNvSpPr>
            <a:spLocks noChangeArrowheads="1"/>
          </p:cNvSpPr>
          <p:nvPr/>
        </p:nvSpPr>
        <p:spPr bwMode="auto">
          <a:xfrm>
            <a:off x="-215985" y="116632"/>
            <a:ext cx="1262396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de-DE" sz="2600" dirty="0">
                <a:solidFill>
                  <a:srgbClr val="000066"/>
                </a:solidFill>
                <a:latin typeface="Source Sans Pro Black" panose="020B0803030403020204" pitchFamily="34" charset="0"/>
                <a:ea typeface="Source Sans Pro Black" panose="020B0803030403020204" pitchFamily="34" charset="0"/>
                <a:cs typeface="Arial" panose="020B0604020202020204" pitchFamily="34" charset="0"/>
              </a:rPr>
              <a:t>3. Wir begünstigen eine motivierende Atmosphäre, indem wir von Menschen lernen</a:t>
            </a:r>
          </a:p>
        </p:txBody>
      </p:sp>
    </p:spTree>
    <p:extLst>
      <p:ext uri="{BB962C8B-B14F-4D97-AF65-F5344CB8AC3E}">
        <p14:creationId xmlns:p14="http://schemas.microsoft.com/office/powerpoint/2010/main" val="3606764974"/>
      </p:ext>
    </p:extLst>
  </p:cSld>
  <p:clrMapOvr>
    <a:masterClrMapping/>
  </p:clrMapOvr>
  <p:transition spd="slow">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9"/>
          <p:cNvSpPr>
            <a:spLocks noChangeArrowheads="1"/>
          </p:cNvSpPr>
          <p:nvPr/>
        </p:nvSpPr>
        <p:spPr bwMode="auto">
          <a:xfrm>
            <a:off x="-168695" y="188640"/>
            <a:ext cx="1236069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de-DE" sz="2500" dirty="0">
                <a:solidFill>
                  <a:srgbClr val="000066"/>
                </a:solidFill>
                <a:latin typeface="Source Sans Pro Black" panose="020B0803030403020204" pitchFamily="34" charset="0"/>
                <a:ea typeface="Source Sans Pro Black" panose="020B0803030403020204" pitchFamily="34" charset="0"/>
                <a:cs typeface="Arial" panose="020B0604020202020204" pitchFamily="34" charset="0"/>
              </a:rPr>
              <a:t>4. Wir begünstigen eine motivierende Atmosphäre, indem wir Gesprächspartner sind</a:t>
            </a:r>
            <a:endParaRPr lang="en-US" sz="2500" dirty="0">
              <a:solidFill>
                <a:srgbClr val="000066"/>
              </a:solidFill>
              <a:latin typeface="Source Sans Pro Black" panose="020B0803030403020204" pitchFamily="34" charset="0"/>
              <a:ea typeface="Source Sans Pro Black" panose="020B0803030403020204" pitchFamily="34" charset="0"/>
              <a:cs typeface="Arial" panose="020B0604020202020204" pitchFamily="34" charset="0"/>
            </a:endParaRPr>
          </a:p>
        </p:txBody>
      </p:sp>
    </p:spTree>
    <p:extLst>
      <p:ext uri="{BB962C8B-B14F-4D97-AF65-F5344CB8AC3E}">
        <p14:creationId xmlns:p14="http://schemas.microsoft.com/office/powerpoint/2010/main" val="1988954537"/>
      </p:ext>
    </p:extLst>
  </p:cSld>
  <p:clrMapOvr>
    <a:masterClrMapping/>
  </p:clrMapOvr>
  <p:transition spd="slow">
    <p:randomBar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12"/>
          <p:cNvSpPr>
            <a:spLocks noChangeArrowheads="1"/>
          </p:cNvSpPr>
          <p:nvPr/>
        </p:nvSpPr>
        <p:spPr bwMode="auto">
          <a:xfrm>
            <a:off x="-168696" y="116632"/>
            <a:ext cx="1204047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de-DE" sz="4200" dirty="0">
                <a:solidFill>
                  <a:srgbClr val="000066"/>
                </a:solidFill>
                <a:latin typeface="Source Sans Pro Black" panose="020B0803030403020204" pitchFamily="34" charset="0"/>
                <a:ea typeface="Source Sans Pro Black" panose="020B0803030403020204" pitchFamily="34" charset="0"/>
                <a:cs typeface="Arial" panose="020B0604020202020204" pitchFamily="34" charset="0"/>
              </a:rPr>
              <a:t>II. Wir unterstützen unsere Kinder im Glauben…</a:t>
            </a:r>
            <a:endParaRPr lang="en-US" sz="4200" dirty="0">
              <a:solidFill>
                <a:srgbClr val="000066"/>
              </a:solidFill>
              <a:latin typeface="Source Sans Pro Black" panose="020B0803030403020204" pitchFamily="34" charset="0"/>
              <a:ea typeface="Source Sans Pro Black" panose="020B0803030403020204" pitchFamily="34" charset="0"/>
              <a:cs typeface="Arial" panose="020B0604020202020204" pitchFamily="34" charset="0"/>
            </a:endParaRPr>
          </a:p>
        </p:txBody>
      </p:sp>
    </p:spTree>
    <p:extLst>
      <p:ext uri="{BB962C8B-B14F-4D97-AF65-F5344CB8AC3E}">
        <p14:creationId xmlns:p14="http://schemas.microsoft.com/office/powerpoint/2010/main" val="1994763545"/>
      </p:ext>
    </p:extLst>
  </p:cSld>
  <p:clrMapOvr>
    <a:masterClrMapping/>
  </p:clrMapOvr>
  <p:transition spd="slow">
    <p:randomBar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3275968" y="1649700"/>
            <a:ext cx="7308304" cy="1323439"/>
          </a:xfrm>
          <a:prstGeom prst="rect">
            <a:avLst/>
          </a:prstGeom>
          <a:noFill/>
          <a:ln w="9525">
            <a:noFill/>
            <a:miter lim="800000"/>
            <a:headEnd/>
            <a:tailEnd/>
          </a:ln>
        </p:spPr>
        <p:txBody>
          <a:bodyPr wrap="square">
            <a:spAutoFit/>
          </a:bodyPr>
          <a:lstStyle>
            <a:defPPr>
              <a:defRPr lang="en-US"/>
            </a:defPPr>
            <a:lvl1pPr>
              <a:spcBef>
                <a:spcPct val="50000"/>
              </a:spcBef>
              <a:defRPr sz="4000">
                <a:solidFill>
                  <a:schemeClr val="accent6">
                    <a:lumMod val="75000"/>
                  </a:schemeClr>
                </a:solidFill>
                <a:latin typeface="Source Sans Pro SemiBold" panose="020B0603030403020204" pitchFamily="34" charset="0"/>
                <a:ea typeface="Source Sans Pro SemiBold" panose="020B0603030403020204" pitchFamily="34" charset="0"/>
              </a:defRPr>
            </a:lvl1pPr>
          </a:lstStyle>
          <a:p>
            <a:r>
              <a:rPr lang="de-CH" dirty="0"/>
              <a:t>„Schlechter Umgang verdirbt auch den besten Charakter.“</a:t>
            </a:r>
            <a:endParaRPr lang="en-US" dirty="0"/>
          </a:p>
        </p:txBody>
      </p:sp>
      <p:sp>
        <p:nvSpPr>
          <p:cNvPr id="6" name="Text Box 2"/>
          <p:cNvSpPr txBox="1">
            <a:spLocks noChangeArrowheads="1"/>
          </p:cNvSpPr>
          <p:nvPr/>
        </p:nvSpPr>
        <p:spPr bwMode="auto">
          <a:xfrm>
            <a:off x="4223792" y="3494035"/>
            <a:ext cx="7391400" cy="400110"/>
          </a:xfrm>
          <a:prstGeom prst="rect">
            <a:avLst/>
          </a:prstGeom>
          <a:noFill/>
          <a:ln w="9525">
            <a:noFill/>
            <a:miter lim="800000"/>
            <a:headEnd/>
            <a:tailEnd/>
          </a:ln>
        </p:spPr>
        <p:txBody>
          <a:bodyPr>
            <a:spAutoFit/>
          </a:bodyPr>
          <a:lstStyle>
            <a:defPPr>
              <a:defRPr lang="en-US"/>
            </a:defPPr>
            <a:lvl1pPr algn="r">
              <a:spcBef>
                <a:spcPct val="50000"/>
              </a:spcBef>
              <a:defRPr sz="2000">
                <a:solidFill>
                  <a:schemeClr val="accent6">
                    <a:lumMod val="75000"/>
                  </a:schemeClr>
                </a:solidFill>
                <a:latin typeface="Source Sans Pro SemiBold" panose="020B0603030403020204" pitchFamily="34" charset="0"/>
                <a:ea typeface="Source Sans Pro SemiBold" panose="020B0603030403020204" pitchFamily="34" charset="0"/>
              </a:defRPr>
            </a:lvl1pPr>
          </a:lstStyle>
          <a:p>
            <a:r>
              <a:rPr lang="de-CH" dirty="0"/>
              <a:t>1.Korinther-Brief 15,33</a:t>
            </a:r>
            <a:endParaRPr lang="en-US" dirty="0"/>
          </a:p>
        </p:txBody>
      </p:sp>
    </p:spTree>
    <p:extLst>
      <p:ext uri="{BB962C8B-B14F-4D97-AF65-F5344CB8AC3E}">
        <p14:creationId xmlns:p14="http://schemas.microsoft.com/office/powerpoint/2010/main" val="2704167532"/>
      </p:ext>
    </p:extLst>
  </p:cSld>
  <p:clrMapOvr>
    <a:masterClrMapping/>
  </p:clrMapOvr>
  <p:transition spd="slow">
    <p:randomBar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9"/>
          <p:cNvSpPr>
            <a:spLocks noChangeArrowheads="1"/>
          </p:cNvSpPr>
          <p:nvPr/>
        </p:nvSpPr>
        <p:spPr bwMode="auto">
          <a:xfrm>
            <a:off x="0" y="188640"/>
            <a:ext cx="1175514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de-DE" sz="2600" dirty="0">
                <a:solidFill>
                  <a:srgbClr val="000066"/>
                </a:solidFill>
                <a:latin typeface="Source Sans Pro Black" panose="020B0803030403020204" pitchFamily="34" charset="0"/>
                <a:ea typeface="Source Sans Pro Black" panose="020B0803030403020204" pitchFamily="34" charset="0"/>
                <a:cs typeface="Arial" panose="020B0604020202020204" pitchFamily="34" charset="0"/>
              </a:rPr>
              <a:t>1. Wir unterstützen unsere Kinder im Glauben, indem wir verbunden bleiben</a:t>
            </a:r>
            <a:endParaRPr lang="en-US" sz="2600" dirty="0">
              <a:solidFill>
                <a:srgbClr val="000066"/>
              </a:solidFill>
              <a:latin typeface="Source Sans Pro Black" panose="020B0803030403020204" pitchFamily="34" charset="0"/>
              <a:ea typeface="Source Sans Pro Black" panose="020B0803030403020204" pitchFamily="34" charset="0"/>
              <a:cs typeface="Arial" panose="020B0604020202020204" pitchFamily="34" charset="0"/>
            </a:endParaRPr>
          </a:p>
        </p:txBody>
      </p:sp>
    </p:spTree>
    <p:extLst>
      <p:ext uri="{BB962C8B-B14F-4D97-AF65-F5344CB8AC3E}">
        <p14:creationId xmlns:p14="http://schemas.microsoft.com/office/powerpoint/2010/main" val="182290215"/>
      </p:ext>
    </p:extLst>
  </p:cSld>
  <p:clrMapOvr>
    <a:masterClrMapping/>
  </p:clrMapOvr>
  <p:transition spd="slow">
    <p:randomBar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9"/>
          <p:cNvSpPr>
            <a:spLocks noChangeArrowheads="1"/>
          </p:cNvSpPr>
          <p:nvPr/>
        </p:nvSpPr>
        <p:spPr bwMode="auto">
          <a:xfrm>
            <a:off x="0" y="188640"/>
            <a:ext cx="118449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de-DE" dirty="0">
                <a:solidFill>
                  <a:srgbClr val="000066"/>
                </a:solidFill>
                <a:latin typeface="Source Sans Pro Black" panose="020B0803030403020204" pitchFamily="34" charset="0"/>
                <a:ea typeface="Source Sans Pro Black" panose="020B0803030403020204" pitchFamily="34" charset="0"/>
                <a:cs typeface="Arial" panose="020B0604020202020204" pitchFamily="34" charset="0"/>
              </a:rPr>
              <a:t>2. Wir unterstützen unsere Kinder im Glauben, indem wir für das Reich Gottes leben</a:t>
            </a:r>
            <a:endParaRPr lang="en-US" dirty="0">
              <a:solidFill>
                <a:srgbClr val="000066"/>
              </a:solidFill>
              <a:latin typeface="Source Sans Pro Black" panose="020B0803030403020204" pitchFamily="34" charset="0"/>
              <a:ea typeface="Source Sans Pro Black" panose="020B0803030403020204" pitchFamily="34" charset="0"/>
              <a:cs typeface="Arial" panose="020B0604020202020204" pitchFamily="34" charset="0"/>
            </a:endParaRPr>
          </a:p>
        </p:txBody>
      </p:sp>
    </p:spTree>
    <p:extLst>
      <p:ext uri="{BB962C8B-B14F-4D97-AF65-F5344CB8AC3E}">
        <p14:creationId xmlns:p14="http://schemas.microsoft.com/office/powerpoint/2010/main" val="286730599"/>
      </p:ext>
    </p:extLst>
  </p:cSld>
  <p:clrMapOvr>
    <a:masterClrMapping/>
  </p:clrMapOvr>
  <p:transition spd="slow">
    <p:randomBar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3318148" y="1412776"/>
            <a:ext cx="8290992" cy="2554545"/>
          </a:xfrm>
          <a:prstGeom prst="rect">
            <a:avLst/>
          </a:prstGeom>
          <a:noFill/>
          <a:ln w="9525">
            <a:noFill/>
            <a:miter lim="800000"/>
            <a:headEnd/>
            <a:tailEnd/>
          </a:ln>
        </p:spPr>
        <p:txBody>
          <a:bodyPr wrap="square">
            <a:spAutoFit/>
          </a:bodyPr>
          <a:lstStyle>
            <a:defPPr>
              <a:defRPr lang="en-US"/>
            </a:defPPr>
            <a:lvl1pPr>
              <a:spcBef>
                <a:spcPct val="50000"/>
              </a:spcBef>
              <a:defRPr sz="4000">
                <a:solidFill>
                  <a:schemeClr val="accent6">
                    <a:lumMod val="75000"/>
                  </a:schemeClr>
                </a:solidFill>
                <a:latin typeface="Source Sans Pro SemiBold" panose="020B0603030403020204" pitchFamily="34" charset="0"/>
                <a:ea typeface="Source Sans Pro SemiBold" panose="020B0603030403020204" pitchFamily="34" charset="0"/>
              </a:defRPr>
            </a:lvl1pPr>
          </a:lstStyle>
          <a:p>
            <a:r>
              <a:rPr lang="de-CH" dirty="0"/>
              <a:t>„Es soll euch zuerst um Gottes Reich und Gottes Gerechtigkeit gehen, dann wird euch das Übrige alles dazugegeben.“</a:t>
            </a:r>
            <a:endParaRPr lang="en-US" dirty="0"/>
          </a:p>
        </p:txBody>
      </p:sp>
      <p:sp>
        <p:nvSpPr>
          <p:cNvPr id="6" name="Text Box 2"/>
          <p:cNvSpPr txBox="1">
            <a:spLocks noChangeArrowheads="1"/>
          </p:cNvSpPr>
          <p:nvPr/>
        </p:nvSpPr>
        <p:spPr bwMode="auto">
          <a:xfrm>
            <a:off x="4217740" y="4203692"/>
            <a:ext cx="7391400" cy="400110"/>
          </a:xfrm>
          <a:prstGeom prst="rect">
            <a:avLst/>
          </a:prstGeom>
          <a:noFill/>
          <a:ln w="9525">
            <a:noFill/>
            <a:miter lim="800000"/>
            <a:headEnd/>
            <a:tailEnd/>
          </a:ln>
        </p:spPr>
        <p:txBody>
          <a:bodyPr>
            <a:spAutoFit/>
          </a:bodyPr>
          <a:lstStyle>
            <a:defPPr>
              <a:defRPr lang="en-US"/>
            </a:defPPr>
            <a:lvl1pPr algn="r">
              <a:spcBef>
                <a:spcPct val="50000"/>
              </a:spcBef>
              <a:defRPr sz="2000">
                <a:solidFill>
                  <a:schemeClr val="accent6">
                    <a:lumMod val="75000"/>
                  </a:schemeClr>
                </a:solidFill>
                <a:latin typeface="Source Sans Pro SemiBold" panose="020B0603030403020204" pitchFamily="34" charset="0"/>
                <a:ea typeface="Source Sans Pro SemiBold" panose="020B0603030403020204" pitchFamily="34" charset="0"/>
              </a:defRPr>
            </a:lvl1pPr>
          </a:lstStyle>
          <a:p>
            <a:r>
              <a:rPr lang="de-CH" dirty="0"/>
              <a:t>Matthäus-Evangelium 6,33</a:t>
            </a:r>
            <a:endParaRPr lang="en-US" dirty="0"/>
          </a:p>
        </p:txBody>
      </p:sp>
      <p:sp>
        <p:nvSpPr>
          <p:cNvPr id="2" name="Rectangle 9">
            <a:extLst>
              <a:ext uri="{FF2B5EF4-FFF2-40B4-BE49-F238E27FC236}">
                <a16:creationId xmlns:a16="http://schemas.microsoft.com/office/drawing/2014/main" xmlns="" id="{1AE96E4F-80C6-4D3B-A283-5187D2F9458C}"/>
              </a:ext>
            </a:extLst>
          </p:cNvPr>
          <p:cNvSpPr>
            <a:spLocks noChangeArrowheads="1"/>
          </p:cNvSpPr>
          <p:nvPr/>
        </p:nvSpPr>
        <p:spPr bwMode="auto">
          <a:xfrm>
            <a:off x="0" y="188640"/>
            <a:ext cx="118449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de-DE" dirty="0">
                <a:solidFill>
                  <a:srgbClr val="000066"/>
                </a:solidFill>
                <a:latin typeface="Source Sans Pro Black" panose="020B0803030403020204" pitchFamily="34" charset="0"/>
                <a:ea typeface="Source Sans Pro Black" panose="020B0803030403020204" pitchFamily="34" charset="0"/>
                <a:cs typeface="Arial" panose="020B0604020202020204" pitchFamily="34" charset="0"/>
              </a:rPr>
              <a:t>2. Wir unterstützen unsere Kinder im Glauben, indem wir für das Reich Gottes leben</a:t>
            </a:r>
          </a:p>
        </p:txBody>
      </p:sp>
    </p:spTree>
    <p:extLst>
      <p:ext uri="{BB962C8B-B14F-4D97-AF65-F5344CB8AC3E}">
        <p14:creationId xmlns:p14="http://schemas.microsoft.com/office/powerpoint/2010/main" val="200928608"/>
      </p:ext>
    </p:extLst>
  </p:cSld>
  <p:clrMapOvr>
    <a:masterClrMapping/>
  </p:clrMapOvr>
  <p:transition spd="slow">
    <p:randomBar dir="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9"/>
          <p:cNvSpPr>
            <a:spLocks noChangeArrowheads="1"/>
          </p:cNvSpPr>
          <p:nvPr/>
        </p:nvSpPr>
        <p:spPr bwMode="auto">
          <a:xfrm>
            <a:off x="0" y="260648"/>
            <a:ext cx="111203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de-DE" dirty="0">
                <a:solidFill>
                  <a:srgbClr val="000066"/>
                </a:solidFill>
                <a:latin typeface="Source Sans Pro Black" panose="020B0803030403020204" pitchFamily="34" charset="0"/>
                <a:ea typeface="Source Sans Pro Black" panose="020B0803030403020204" pitchFamily="34" charset="0"/>
                <a:cs typeface="Arial" panose="020B0604020202020204" pitchFamily="34" charset="0"/>
              </a:rPr>
              <a:t>3. Wir unterstützen unsere Kinder im Glauben, indem wir Gemeinschaft fördern</a:t>
            </a:r>
            <a:endParaRPr lang="en-US" dirty="0">
              <a:solidFill>
                <a:srgbClr val="000066"/>
              </a:solidFill>
              <a:latin typeface="Source Sans Pro Black" panose="020B0803030403020204" pitchFamily="34" charset="0"/>
              <a:ea typeface="Source Sans Pro Black" panose="020B0803030403020204" pitchFamily="34" charset="0"/>
              <a:cs typeface="Arial" panose="020B0604020202020204" pitchFamily="34" charset="0"/>
            </a:endParaRPr>
          </a:p>
        </p:txBody>
      </p:sp>
    </p:spTree>
    <p:extLst>
      <p:ext uri="{BB962C8B-B14F-4D97-AF65-F5344CB8AC3E}">
        <p14:creationId xmlns:p14="http://schemas.microsoft.com/office/powerpoint/2010/main" val="2154068606"/>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2999656" y="1484784"/>
            <a:ext cx="7896472" cy="2554545"/>
          </a:xfrm>
          <a:prstGeom prst="rect">
            <a:avLst/>
          </a:prstGeom>
          <a:noFill/>
          <a:ln w="9525">
            <a:noFill/>
            <a:miter lim="800000"/>
            <a:headEnd/>
            <a:tailEnd/>
          </a:ln>
        </p:spPr>
        <p:txBody>
          <a:bodyPr wrap="square">
            <a:spAutoFit/>
          </a:bodyPr>
          <a:lstStyle>
            <a:defPPr>
              <a:defRPr lang="en-US"/>
            </a:defPPr>
            <a:lvl1pPr>
              <a:spcBef>
                <a:spcPct val="50000"/>
              </a:spcBef>
              <a:defRPr sz="4000">
                <a:latin typeface="Arial Rounded MT Bold" pitchFamily="34" charset="0"/>
              </a:defRPr>
            </a:lvl1pPr>
          </a:lstStyle>
          <a:p>
            <a:r>
              <a:rPr lang="de-CH" dirty="0">
                <a:solidFill>
                  <a:schemeClr val="accent6">
                    <a:lumMod val="75000"/>
                  </a:schemeClr>
                </a:solidFill>
                <a:latin typeface="Source Sans Pro SemiBold" panose="020B0603030403020204" pitchFamily="34" charset="0"/>
                <a:ea typeface="Source Sans Pro SemiBold" panose="020B0603030403020204" pitchFamily="34" charset="0"/>
              </a:rPr>
              <a:t>„Ihr gehört nicht zur Welt; ich habe euch aus der Welt heraus erwählt. Das ist der Grund, warum sie euch hasst.“</a:t>
            </a:r>
            <a:endParaRPr lang="en-US" dirty="0">
              <a:solidFill>
                <a:schemeClr val="accent6">
                  <a:lumMod val="75000"/>
                </a:schemeClr>
              </a:solidFill>
              <a:latin typeface="Source Sans Pro SemiBold" panose="020B0603030403020204" pitchFamily="34" charset="0"/>
              <a:ea typeface="Source Sans Pro SemiBold" panose="020B0603030403020204" pitchFamily="34" charset="0"/>
            </a:endParaRPr>
          </a:p>
        </p:txBody>
      </p:sp>
      <p:sp>
        <p:nvSpPr>
          <p:cNvPr id="7" name="Text Box 2"/>
          <p:cNvSpPr txBox="1">
            <a:spLocks noChangeArrowheads="1"/>
          </p:cNvSpPr>
          <p:nvPr/>
        </p:nvSpPr>
        <p:spPr bwMode="auto">
          <a:xfrm>
            <a:off x="4511824" y="4091608"/>
            <a:ext cx="7391400" cy="400110"/>
          </a:xfrm>
          <a:prstGeom prst="rect">
            <a:avLst/>
          </a:prstGeom>
          <a:noFill/>
          <a:ln w="9525">
            <a:noFill/>
            <a:miter lim="800000"/>
            <a:headEnd/>
            <a:tailEnd/>
          </a:ln>
        </p:spPr>
        <p:txBody>
          <a:bodyPr>
            <a:spAutoFit/>
          </a:bodyPr>
          <a:lstStyle/>
          <a:p>
            <a:pPr algn="r">
              <a:spcBef>
                <a:spcPct val="50000"/>
              </a:spcBef>
              <a:defRPr/>
            </a:pPr>
            <a:r>
              <a:rPr lang="de-CH" sz="2000" dirty="0">
                <a:solidFill>
                  <a:schemeClr val="accent6">
                    <a:lumMod val="75000"/>
                  </a:schemeClr>
                </a:solidFill>
                <a:latin typeface="Source Sans Pro SemiBold" panose="020B0603030403020204" pitchFamily="34" charset="0"/>
                <a:ea typeface="Source Sans Pro SemiBold" panose="020B0603030403020204" pitchFamily="34" charset="0"/>
              </a:rPr>
              <a:t>Johannes-Evangelium 15,19</a:t>
            </a:r>
            <a:endParaRPr lang="en-US" sz="2000" i="1" dirty="0">
              <a:solidFill>
                <a:schemeClr val="accent6">
                  <a:lumMod val="75000"/>
                </a:schemeClr>
              </a:solidFill>
              <a:latin typeface="Source Sans Pro SemiBold" panose="020B0603030403020204" pitchFamily="34" charset="0"/>
              <a:ea typeface="Source Sans Pro SemiBold" panose="020B0603030403020204" pitchFamily="34" charset="0"/>
            </a:endParaRPr>
          </a:p>
        </p:txBody>
      </p:sp>
    </p:spTree>
  </p:cSld>
  <p:clrMapOvr>
    <a:masterClrMapping/>
  </p:clrMapOvr>
  <p:transition spd="slow">
    <p:randomBar dir="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xmlns="" id="{C95D10BC-1CB4-41FD-8585-7A9F29897D47}"/>
              </a:ext>
            </a:extLst>
          </p:cNvPr>
          <p:cNvSpPr>
            <a:spLocks noChangeArrowheads="1"/>
          </p:cNvSpPr>
          <p:nvPr/>
        </p:nvSpPr>
        <p:spPr bwMode="auto">
          <a:xfrm>
            <a:off x="0" y="260648"/>
            <a:ext cx="115916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de-DE" dirty="0">
                <a:solidFill>
                  <a:srgbClr val="000066"/>
                </a:solidFill>
                <a:latin typeface="Source Sans Pro Black" panose="020B0803030403020204" pitchFamily="34" charset="0"/>
                <a:ea typeface="Source Sans Pro Black" panose="020B0803030403020204" pitchFamily="34" charset="0"/>
                <a:cs typeface="Arial" panose="020B0604020202020204" pitchFamily="34" charset="0"/>
              </a:rPr>
              <a:t>4. Wir unterstützen unsere Kinder im Glauben, indem unsere Werte erkennbar sind</a:t>
            </a:r>
            <a:endParaRPr lang="en-US" dirty="0">
              <a:solidFill>
                <a:srgbClr val="000066"/>
              </a:solidFill>
              <a:latin typeface="Source Sans Pro Black" panose="020B0803030403020204" pitchFamily="34" charset="0"/>
              <a:ea typeface="Source Sans Pro Black" panose="020B0803030403020204" pitchFamily="34" charset="0"/>
              <a:cs typeface="Arial" panose="020B0604020202020204" pitchFamily="34" charset="0"/>
            </a:endParaRPr>
          </a:p>
        </p:txBody>
      </p:sp>
    </p:spTree>
    <p:extLst>
      <p:ext uri="{BB962C8B-B14F-4D97-AF65-F5344CB8AC3E}">
        <p14:creationId xmlns:p14="http://schemas.microsoft.com/office/powerpoint/2010/main" val="201105268"/>
      </p:ext>
    </p:extLst>
  </p:cSld>
  <p:clrMapOvr>
    <a:masterClrMapping/>
  </p:clrMapOvr>
  <p:transition spd="slow">
    <p:randomBar dir="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3287688" y="1484784"/>
            <a:ext cx="6408712" cy="1323439"/>
          </a:xfrm>
          <a:prstGeom prst="rect">
            <a:avLst/>
          </a:prstGeom>
          <a:noFill/>
          <a:ln w="9525">
            <a:noFill/>
            <a:miter lim="800000"/>
            <a:headEnd/>
            <a:tailEnd/>
          </a:ln>
        </p:spPr>
        <p:txBody>
          <a:bodyPr wrap="square">
            <a:spAutoFit/>
          </a:bodyPr>
          <a:lstStyle>
            <a:defPPr>
              <a:defRPr lang="en-US"/>
            </a:defPPr>
            <a:lvl1pPr>
              <a:spcBef>
                <a:spcPct val="50000"/>
              </a:spcBef>
              <a:defRPr sz="4000">
                <a:solidFill>
                  <a:schemeClr val="accent6">
                    <a:lumMod val="75000"/>
                  </a:schemeClr>
                </a:solidFill>
                <a:latin typeface="Source Sans Pro SemiBold" panose="020B0603030403020204" pitchFamily="34" charset="0"/>
                <a:ea typeface="Source Sans Pro SemiBold" panose="020B0603030403020204" pitchFamily="34" charset="0"/>
              </a:defRPr>
            </a:lvl1pPr>
          </a:lstStyle>
          <a:p>
            <a:r>
              <a:rPr lang="de-CH" dirty="0"/>
              <a:t>„Wo euer Reichtum ist, da wird auch euer Herz sein.“</a:t>
            </a:r>
            <a:endParaRPr lang="en-US" dirty="0"/>
          </a:p>
        </p:txBody>
      </p:sp>
      <p:sp>
        <p:nvSpPr>
          <p:cNvPr id="6" name="Text Box 2"/>
          <p:cNvSpPr txBox="1">
            <a:spLocks noChangeArrowheads="1"/>
          </p:cNvSpPr>
          <p:nvPr/>
        </p:nvSpPr>
        <p:spPr bwMode="auto">
          <a:xfrm>
            <a:off x="4367808" y="3266610"/>
            <a:ext cx="7391400" cy="400110"/>
          </a:xfrm>
          <a:prstGeom prst="rect">
            <a:avLst/>
          </a:prstGeom>
          <a:noFill/>
          <a:ln w="9525">
            <a:noFill/>
            <a:miter lim="800000"/>
            <a:headEnd/>
            <a:tailEnd/>
          </a:ln>
        </p:spPr>
        <p:txBody>
          <a:bodyPr>
            <a:spAutoFit/>
          </a:bodyPr>
          <a:lstStyle>
            <a:defPPr>
              <a:defRPr lang="en-US"/>
            </a:defPPr>
            <a:lvl1pPr algn="r">
              <a:spcBef>
                <a:spcPct val="50000"/>
              </a:spcBef>
              <a:defRPr sz="2000">
                <a:solidFill>
                  <a:schemeClr val="accent6">
                    <a:lumMod val="75000"/>
                  </a:schemeClr>
                </a:solidFill>
                <a:latin typeface="Source Sans Pro SemiBold" panose="020B0603030403020204" pitchFamily="34" charset="0"/>
                <a:ea typeface="Source Sans Pro SemiBold" panose="020B0603030403020204" pitchFamily="34" charset="0"/>
              </a:defRPr>
            </a:lvl1pPr>
          </a:lstStyle>
          <a:p>
            <a:r>
              <a:rPr lang="de-CH" dirty="0"/>
              <a:t>Lukas-Evangelium 12,34</a:t>
            </a:r>
            <a:endParaRPr lang="en-US" dirty="0"/>
          </a:p>
        </p:txBody>
      </p:sp>
      <p:sp>
        <p:nvSpPr>
          <p:cNvPr id="2" name="Rectangle 9">
            <a:extLst>
              <a:ext uri="{FF2B5EF4-FFF2-40B4-BE49-F238E27FC236}">
                <a16:creationId xmlns:a16="http://schemas.microsoft.com/office/drawing/2014/main" xmlns="" id="{C95D10BC-1CB4-41FD-8585-7A9F29897D47}"/>
              </a:ext>
            </a:extLst>
          </p:cNvPr>
          <p:cNvSpPr>
            <a:spLocks noChangeArrowheads="1"/>
          </p:cNvSpPr>
          <p:nvPr/>
        </p:nvSpPr>
        <p:spPr bwMode="auto">
          <a:xfrm>
            <a:off x="0" y="260648"/>
            <a:ext cx="115916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de-DE" dirty="0">
                <a:solidFill>
                  <a:srgbClr val="000066"/>
                </a:solidFill>
                <a:latin typeface="Source Sans Pro Black" panose="020B0803030403020204" pitchFamily="34" charset="0"/>
                <a:ea typeface="Source Sans Pro Black" panose="020B0803030403020204" pitchFamily="34" charset="0"/>
                <a:cs typeface="Arial" panose="020B0604020202020204" pitchFamily="34" charset="0"/>
              </a:rPr>
              <a:t>4. Wir unterstützen unsere Kinder im Glauben, indem unsere Werte erkennbar sind</a:t>
            </a:r>
            <a:endParaRPr lang="en-US" dirty="0">
              <a:solidFill>
                <a:srgbClr val="000066"/>
              </a:solidFill>
              <a:latin typeface="Source Sans Pro Black" panose="020B0803030403020204" pitchFamily="34" charset="0"/>
              <a:ea typeface="Source Sans Pro Black" panose="020B0803030403020204" pitchFamily="34" charset="0"/>
              <a:cs typeface="Arial" panose="020B0604020202020204" pitchFamily="34" charset="0"/>
            </a:endParaRPr>
          </a:p>
        </p:txBody>
      </p:sp>
    </p:spTree>
    <p:extLst>
      <p:ext uri="{BB962C8B-B14F-4D97-AF65-F5344CB8AC3E}">
        <p14:creationId xmlns:p14="http://schemas.microsoft.com/office/powerpoint/2010/main" val="1228208512"/>
      </p:ext>
    </p:extLst>
  </p:cSld>
  <p:clrMapOvr>
    <a:masterClrMapping/>
  </p:clrMapOvr>
  <p:transition spd="slow">
    <p:randomBar dir="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xmlns="" id="{C95D10BC-1CB4-41FD-8585-7A9F29897D47}"/>
              </a:ext>
            </a:extLst>
          </p:cNvPr>
          <p:cNvSpPr>
            <a:spLocks noChangeArrowheads="1"/>
          </p:cNvSpPr>
          <p:nvPr/>
        </p:nvSpPr>
        <p:spPr bwMode="auto">
          <a:xfrm>
            <a:off x="-240704" y="260648"/>
            <a:ext cx="1195231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de-DE" sz="2200" dirty="0">
                <a:solidFill>
                  <a:srgbClr val="000066"/>
                </a:solidFill>
                <a:latin typeface="Source Sans Pro Black" panose="020B0803030403020204" pitchFamily="34" charset="0"/>
                <a:ea typeface="Source Sans Pro Black" panose="020B0803030403020204" pitchFamily="34" charset="0"/>
                <a:cs typeface="Arial" panose="020B0604020202020204" pitchFamily="34" charset="0"/>
              </a:rPr>
              <a:t>5. Wir unterstützen unsere Kinder im Glauben, indem wir in unserer Zuneigung konstant sind</a:t>
            </a:r>
            <a:endParaRPr lang="en-US" sz="2200" dirty="0">
              <a:solidFill>
                <a:srgbClr val="000066"/>
              </a:solidFill>
              <a:latin typeface="Source Sans Pro Black" panose="020B0803030403020204" pitchFamily="34" charset="0"/>
              <a:ea typeface="Source Sans Pro Black" panose="020B0803030403020204" pitchFamily="34" charset="0"/>
              <a:cs typeface="Arial" panose="020B0604020202020204" pitchFamily="34" charset="0"/>
            </a:endParaRPr>
          </a:p>
        </p:txBody>
      </p:sp>
    </p:spTree>
    <p:extLst>
      <p:ext uri="{BB962C8B-B14F-4D97-AF65-F5344CB8AC3E}">
        <p14:creationId xmlns:p14="http://schemas.microsoft.com/office/powerpoint/2010/main" val="152983374"/>
      </p:ext>
    </p:extLst>
  </p:cSld>
  <p:clrMapOvr>
    <a:masterClrMapping/>
  </p:clrMapOvr>
  <p:transition spd="slow">
    <p:randomBar dir="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ext Box 6"/>
          <p:cNvSpPr txBox="1">
            <a:spLocks noChangeArrowheads="1"/>
          </p:cNvSpPr>
          <p:nvPr/>
        </p:nvSpPr>
        <p:spPr bwMode="auto">
          <a:xfrm>
            <a:off x="-96688" y="116632"/>
            <a:ext cx="428194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3800">
                <a:solidFill>
                  <a:srgbClr val="000066"/>
                </a:solidFill>
                <a:latin typeface="Source Sans Pro Black" panose="020B0803030403020204" pitchFamily="34" charset="0"/>
                <a:ea typeface="Source Sans Pro Black" panose="020B0803030403020204" pitchFamily="34" charset="0"/>
                <a:cs typeface="Arial" panose="020B0604020202020204" pitchFamily="34" charset="0"/>
              </a:defRPr>
            </a:lvl1pPr>
          </a:lstStyle>
          <a:p>
            <a:r>
              <a:rPr lang="en-US" sz="4400" dirty="0" err="1"/>
              <a:t>Schlussgedanke</a:t>
            </a:r>
            <a:endParaRPr lang="en-US" sz="4400" dirty="0"/>
          </a:p>
        </p:txBody>
      </p:sp>
    </p:spTree>
  </p:cSld>
  <p:clrMapOvr>
    <a:masterClrMapping/>
  </p:clrMapOvr>
  <p:transition spd="slow">
    <p:randomBar dir="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2711624" y="1240211"/>
            <a:ext cx="9649072" cy="3416320"/>
          </a:xfrm>
          <a:prstGeom prst="rect">
            <a:avLst/>
          </a:prstGeom>
          <a:noFill/>
          <a:ln w="9525">
            <a:noFill/>
            <a:miter lim="800000"/>
            <a:headEnd/>
            <a:tailEnd/>
          </a:ln>
        </p:spPr>
        <p:txBody>
          <a:bodyPr wrap="square">
            <a:spAutoFit/>
          </a:bodyPr>
          <a:lstStyle>
            <a:defPPr>
              <a:defRPr lang="en-US"/>
            </a:defPPr>
            <a:lvl1pPr>
              <a:spcBef>
                <a:spcPct val="50000"/>
              </a:spcBef>
              <a:defRPr sz="4000">
                <a:solidFill>
                  <a:schemeClr val="accent6">
                    <a:lumMod val="75000"/>
                  </a:schemeClr>
                </a:solidFill>
                <a:latin typeface="Source Sans Pro SemiBold" panose="020B0603030403020204" pitchFamily="34" charset="0"/>
                <a:ea typeface="Source Sans Pro SemiBold" panose="020B0603030403020204" pitchFamily="34" charset="0"/>
              </a:defRPr>
            </a:lvl1pPr>
          </a:lstStyle>
          <a:p>
            <a:r>
              <a:rPr lang="de-CH" sz="3600" dirty="0"/>
              <a:t>„Richtet euch nicht länger nach den Massstäben dieser Welt, sondern lernt, in einer neuen Weise zu denken, damit ihr verändert werdet und beurteilen könnt, ob etwas Gottes Wille ist – ob es gut ist, ob Gott Freude daran hat und</a:t>
            </a:r>
            <a:br>
              <a:rPr lang="de-CH" sz="3600" dirty="0"/>
            </a:br>
            <a:r>
              <a:rPr lang="de-CH" sz="3600" dirty="0"/>
              <a:t>ob es vollkommen ist.“</a:t>
            </a:r>
            <a:endParaRPr lang="en-US" sz="3600" dirty="0"/>
          </a:p>
        </p:txBody>
      </p:sp>
      <p:sp>
        <p:nvSpPr>
          <p:cNvPr id="6" name="Text Box 2"/>
          <p:cNvSpPr txBox="1">
            <a:spLocks noChangeArrowheads="1"/>
          </p:cNvSpPr>
          <p:nvPr/>
        </p:nvSpPr>
        <p:spPr bwMode="auto">
          <a:xfrm>
            <a:off x="4583832" y="4456476"/>
            <a:ext cx="7391400" cy="400110"/>
          </a:xfrm>
          <a:prstGeom prst="rect">
            <a:avLst/>
          </a:prstGeom>
          <a:noFill/>
          <a:ln w="9525">
            <a:noFill/>
            <a:miter lim="800000"/>
            <a:headEnd/>
            <a:tailEnd/>
          </a:ln>
        </p:spPr>
        <p:txBody>
          <a:bodyPr>
            <a:spAutoFit/>
          </a:bodyPr>
          <a:lstStyle>
            <a:defPPr>
              <a:defRPr lang="en-US"/>
            </a:defPPr>
            <a:lvl1pPr algn="r">
              <a:spcBef>
                <a:spcPct val="50000"/>
              </a:spcBef>
              <a:defRPr sz="2000">
                <a:solidFill>
                  <a:schemeClr val="accent6">
                    <a:lumMod val="75000"/>
                  </a:schemeClr>
                </a:solidFill>
                <a:latin typeface="Source Sans Pro SemiBold" panose="020B0603030403020204" pitchFamily="34" charset="0"/>
                <a:ea typeface="Source Sans Pro SemiBold" panose="020B0603030403020204" pitchFamily="34" charset="0"/>
              </a:defRPr>
            </a:lvl1pPr>
          </a:lstStyle>
          <a:p>
            <a:r>
              <a:rPr lang="de-CH" dirty="0"/>
              <a:t>Römer-Brief 12,2</a:t>
            </a:r>
            <a:endParaRPr lang="en-US" dirty="0"/>
          </a:p>
        </p:txBody>
      </p:sp>
    </p:spTree>
    <p:extLst>
      <p:ext uri="{BB962C8B-B14F-4D97-AF65-F5344CB8AC3E}">
        <p14:creationId xmlns:p14="http://schemas.microsoft.com/office/powerpoint/2010/main" val="2529881628"/>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12"/>
          <p:cNvSpPr>
            <a:spLocks noChangeArrowheads="1"/>
          </p:cNvSpPr>
          <p:nvPr/>
        </p:nvSpPr>
        <p:spPr bwMode="auto">
          <a:xfrm>
            <a:off x="-96688" y="116632"/>
            <a:ext cx="121334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de-DE" sz="4000" dirty="0">
                <a:solidFill>
                  <a:srgbClr val="000066"/>
                </a:solidFill>
                <a:latin typeface="Source Sans Pro Black" panose="020B0803030403020204" pitchFamily="34" charset="0"/>
                <a:ea typeface="Source Sans Pro Black" panose="020B0803030403020204" pitchFamily="34" charset="0"/>
                <a:cs typeface="Arial" panose="020B0604020202020204" pitchFamily="34" charset="0"/>
              </a:rPr>
              <a:t>I. Wir begünstigen eine motivierende Atmosphäre…</a:t>
            </a:r>
            <a:endParaRPr lang="en-US" sz="4000" dirty="0">
              <a:solidFill>
                <a:srgbClr val="000066"/>
              </a:solidFill>
              <a:latin typeface="Source Sans Pro Black" panose="020B0803030403020204" pitchFamily="34" charset="0"/>
              <a:ea typeface="Source Sans Pro Black" panose="020B0803030403020204" pitchFamily="34" charset="0"/>
              <a:cs typeface="Arial" panose="020B0604020202020204" pitchFamily="34" charset="0"/>
            </a:endParaRPr>
          </a:p>
        </p:txBody>
      </p:sp>
    </p:spTree>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3215680" y="1325910"/>
            <a:ext cx="8280920" cy="2554545"/>
          </a:xfrm>
          <a:prstGeom prst="rect">
            <a:avLst/>
          </a:prstGeom>
          <a:noFill/>
          <a:ln w="9525">
            <a:noFill/>
            <a:miter lim="800000"/>
            <a:headEnd/>
            <a:tailEnd/>
          </a:ln>
        </p:spPr>
        <p:txBody>
          <a:bodyPr wrap="square">
            <a:spAutoFit/>
          </a:bodyPr>
          <a:lstStyle>
            <a:defPPr>
              <a:defRPr lang="en-US"/>
            </a:defPPr>
            <a:lvl1pPr>
              <a:spcBef>
                <a:spcPct val="50000"/>
              </a:spcBef>
              <a:defRPr sz="4000">
                <a:solidFill>
                  <a:schemeClr val="accent6">
                    <a:lumMod val="75000"/>
                  </a:schemeClr>
                </a:solidFill>
                <a:latin typeface="Source Sans Pro SemiBold" panose="020B0603030403020204" pitchFamily="34" charset="0"/>
                <a:ea typeface="Source Sans Pro SemiBold" panose="020B0603030403020204" pitchFamily="34" charset="0"/>
              </a:defRPr>
            </a:lvl1pPr>
          </a:lstStyle>
          <a:p>
            <a:r>
              <a:rPr lang="de-CH" dirty="0"/>
              <a:t>„In meinem früheren Brief habe ich euch vor dem Umgang mit Menschen gewarnt, die ein unmoralisches Leben führen.“</a:t>
            </a:r>
            <a:endParaRPr lang="en-US" dirty="0"/>
          </a:p>
        </p:txBody>
      </p:sp>
      <p:sp>
        <p:nvSpPr>
          <p:cNvPr id="7" name="Text Box 2"/>
          <p:cNvSpPr txBox="1">
            <a:spLocks noChangeArrowheads="1"/>
          </p:cNvSpPr>
          <p:nvPr/>
        </p:nvSpPr>
        <p:spPr bwMode="auto">
          <a:xfrm>
            <a:off x="4367808" y="3880455"/>
            <a:ext cx="7391400" cy="400110"/>
          </a:xfrm>
          <a:prstGeom prst="rect">
            <a:avLst/>
          </a:prstGeom>
          <a:noFill/>
          <a:ln w="9525">
            <a:noFill/>
            <a:miter lim="800000"/>
            <a:headEnd/>
            <a:tailEnd/>
          </a:ln>
        </p:spPr>
        <p:txBody>
          <a:bodyPr>
            <a:spAutoFit/>
          </a:bodyPr>
          <a:lstStyle>
            <a:defPPr>
              <a:defRPr lang="en-US"/>
            </a:defPPr>
            <a:lvl1pPr algn="r">
              <a:spcBef>
                <a:spcPct val="50000"/>
              </a:spcBef>
              <a:defRPr sz="2000">
                <a:solidFill>
                  <a:schemeClr val="accent6">
                    <a:lumMod val="75000"/>
                  </a:schemeClr>
                </a:solidFill>
                <a:latin typeface="Source Sans Pro SemiBold" panose="020B0603030403020204" pitchFamily="34" charset="0"/>
                <a:ea typeface="Source Sans Pro SemiBold" panose="020B0603030403020204" pitchFamily="34" charset="0"/>
              </a:defRPr>
            </a:lvl1pPr>
          </a:lstStyle>
          <a:p>
            <a:r>
              <a:rPr lang="de-CH" dirty="0"/>
              <a:t>1.Korinther-Brief 5,9</a:t>
            </a:r>
            <a:endParaRPr lang="en-US" dirty="0"/>
          </a:p>
        </p:txBody>
      </p:sp>
    </p:spTree>
    <p:extLst>
      <p:ext uri="{BB962C8B-B14F-4D97-AF65-F5344CB8AC3E}">
        <p14:creationId xmlns:p14="http://schemas.microsoft.com/office/powerpoint/2010/main" val="2448488137"/>
      </p:ext>
    </p:extLst>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3071664" y="1258882"/>
            <a:ext cx="8928992" cy="3539430"/>
          </a:xfrm>
          <a:prstGeom prst="rect">
            <a:avLst/>
          </a:prstGeom>
          <a:noFill/>
          <a:ln w="9525">
            <a:noFill/>
            <a:miter lim="800000"/>
            <a:headEnd/>
            <a:tailEnd/>
          </a:ln>
        </p:spPr>
        <p:txBody>
          <a:bodyPr wrap="square">
            <a:spAutoFit/>
          </a:bodyPr>
          <a:lstStyle>
            <a:defPPr>
              <a:defRPr lang="en-US"/>
            </a:defPPr>
            <a:lvl1pPr>
              <a:spcBef>
                <a:spcPct val="50000"/>
              </a:spcBef>
              <a:defRPr sz="4000">
                <a:solidFill>
                  <a:schemeClr val="accent6">
                    <a:lumMod val="75000"/>
                  </a:schemeClr>
                </a:solidFill>
                <a:latin typeface="Source Sans Pro SemiBold" panose="020B0603030403020204" pitchFamily="34" charset="0"/>
                <a:ea typeface="Source Sans Pro SemiBold" panose="020B0603030403020204" pitchFamily="34" charset="0"/>
              </a:defRPr>
            </a:lvl1pPr>
          </a:lstStyle>
          <a:p>
            <a:r>
              <a:rPr lang="de-CH" sz="3200" dirty="0"/>
              <a:t>„Dabei dachte ich natürlich nicht an Menschen, mit denen ihr zwar in dieser Welt zu tun habt, die aber Gott nicht kennen. Wenn ihr den Kontakt mit allen vermeiden wolltet, die ein unmoralisches Leben führen, geldgierig sind, andere berauben oder Götzen anbeten, bliebe euch nichts anderes übrig, als die Welt zu verlassen.“</a:t>
            </a:r>
            <a:endParaRPr lang="en-US" sz="3200" dirty="0"/>
          </a:p>
        </p:txBody>
      </p:sp>
      <p:sp>
        <p:nvSpPr>
          <p:cNvPr id="7" name="Text Box 2"/>
          <p:cNvSpPr txBox="1">
            <a:spLocks noChangeArrowheads="1"/>
          </p:cNvSpPr>
          <p:nvPr/>
        </p:nvSpPr>
        <p:spPr bwMode="auto">
          <a:xfrm>
            <a:off x="4511824" y="4941168"/>
            <a:ext cx="7391400" cy="400110"/>
          </a:xfrm>
          <a:prstGeom prst="rect">
            <a:avLst/>
          </a:prstGeom>
          <a:noFill/>
          <a:ln w="9525">
            <a:noFill/>
            <a:miter lim="800000"/>
            <a:headEnd/>
            <a:tailEnd/>
          </a:ln>
        </p:spPr>
        <p:txBody>
          <a:bodyPr>
            <a:spAutoFit/>
          </a:bodyPr>
          <a:lstStyle>
            <a:defPPr>
              <a:defRPr lang="en-US"/>
            </a:defPPr>
            <a:lvl1pPr algn="r">
              <a:spcBef>
                <a:spcPct val="50000"/>
              </a:spcBef>
              <a:defRPr sz="2000">
                <a:solidFill>
                  <a:schemeClr val="accent6">
                    <a:lumMod val="75000"/>
                  </a:schemeClr>
                </a:solidFill>
                <a:latin typeface="Source Sans Pro SemiBold" panose="020B0603030403020204" pitchFamily="34" charset="0"/>
                <a:ea typeface="Source Sans Pro SemiBold" panose="020B0603030403020204" pitchFamily="34" charset="0"/>
              </a:defRPr>
            </a:lvl1pPr>
          </a:lstStyle>
          <a:p>
            <a:r>
              <a:rPr lang="de-CH" dirty="0"/>
              <a:t>1.Korinther-Brief 5,10</a:t>
            </a:r>
            <a:endParaRPr lang="en-US" dirty="0"/>
          </a:p>
        </p:txBody>
      </p:sp>
    </p:spTree>
    <p:extLst>
      <p:ext uri="{BB962C8B-B14F-4D97-AF65-F5344CB8AC3E}">
        <p14:creationId xmlns:p14="http://schemas.microsoft.com/office/powerpoint/2010/main" val="828769656"/>
      </p:ext>
    </p:extLst>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9"/>
          <p:cNvSpPr>
            <a:spLocks noChangeArrowheads="1"/>
          </p:cNvSpPr>
          <p:nvPr/>
        </p:nvSpPr>
        <p:spPr bwMode="auto">
          <a:xfrm>
            <a:off x="0" y="260648"/>
            <a:ext cx="1195231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2600" b="0" i="0" u="none" strike="noStrike" kern="1200" cap="none" spc="0" normalizeH="0" baseline="0" noProof="0" dirty="0">
                <a:ln>
                  <a:noFill/>
                </a:ln>
                <a:solidFill>
                  <a:srgbClr val="000066"/>
                </a:solidFill>
                <a:effectLst/>
                <a:uLnTx/>
                <a:uFillTx/>
                <a:latin typeface="Source Sans Pro Black" panose="020B0803030403020204" pitchFamily="34" charset="0"/>
                <a:ea typeface="Source Sans Pro Black" panose="020B0803030403020204" pitchFamily="34" charset="0"/>
                <a:cs typeface="Arial" panose="020B0604020202020204" pitchFamily="34" charset="0"/>
              </a:rPr>
              <a:t>1. Wir begünstigen eine motivierende Atmosphäre, indem wir Menschen lieben</a:t>
            </a:r>
            <a:endParaRPr kumimoji="0" lang="en-US" sz="2600" b="0" i="0" u="none" strike="noStrike" kern="1200" cap="none" spc="0" normalizeH="0" baseline="0" noProof="0" dirty="0">
              <a:ln>
                <a:noFill/>
              </a:ln>
              <a:solidFill>
                <a:srgbClr val="000066"/>
              </a:solidFill>
              <a:effectLst/>
              <a:uLnTx/>
              <a:uFillTx/>
              <a:latin typeface="Source Sans Pro Black" panose="020B0803030403020204" pitchFamily="34" charset="0"/>
              <a:ea typeface="Source Sans Pro Black" panose="020B0803030403020204" pitchFamily="34" charset="0"/>
              <a:cs typeface="Arial" panose="020B0604020202020204" pitchFamily="34" charset="0"/>
            </a:endParaRPr>
          </a:p>
        </p:txBody>
      </p:sp>
    </p:spTree>
    <p:extLst>
      <p:ext uri="{BB962C8B-B14F-4D97-AF65-F5344CB8AC3E}">
        <p14:creationId xmlns:p14="http://schemas.microsoft.com/office/powerpoint/2010/main" val="3906102318"/>
      </p:ext>
    </p:extLst>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3359696" y="1700808"/>
            <a:ext cx="7878445" cy="1323439"/>
          </a:xfrm>
          <a:prstGeom prst="rect">
            <a:avLst/>
          </a:prstGeom>
          <a:noFill/>
          <a:ln w="9525">
            <a:noFill/>
            <a:miter lim="800000"/>
            <a:headEnd/>
            <a:tailEnd/>
          </a:ln>
        </p:spPr>
        <p:txBody>
          <a:bodyPr wrap="square">
            <a:spAutoFit/>
          </a:bodyPr>
          <a:lstStyle>
            <a:defPPr>
              <a:defRPr lang="en-US"/>
            </a:defPPr>
            <a:lvl1pPr>
              <a:spcBef>
                <a:spcPct val="50000"/>
              </a:spcBef>
              <a:defRPr sz="4000">
                <a:solidFill>
                  <a:schemeClr val="accent6">
                    <a:lumMod val="75000"/>
                  </a:schemeClr>
                </a:solidFill>
                <a:latin typeface="Source Sans Pro SemiBold" panose="020B0603030403020204" pitchFamily="34" charset="0"/>
                <a:ea typeface="Source Sans Pro SemiBold" panose="020B0603030403020204" pitchFamily="34" charset="0"/>
              </a:defRPr>
            </a:lvl1pPr>
          </a:lstStyle>
          <a:p>
            <a:r>
              <a:rPr lang="de-DE" dirty="0"/>
              <a:t>„Liebt eure Feinde, und betet für die, die euch verfolgen.“</a:t>
            </a:r>
            <a:endParaRPr lang="en-US" dirty="0"/>
          </a:p>
        </p:txBody>
      </p:sp>
      <p:sp>
        <p:nvSpPr>
          <p:cNvPr id="6" name="Text Box 2"/>
          <p:cNvSpPr txBox="1">
            <a:spLocks noChangeArrowheads="1"/>
          </p:cNvSpPr>
          <p:nvPr/>
        </p:nvSpPr>
        <p:spPr bwMode="auto">
          <a:xfrm>
            <a:off x="4367808" y="4069755"/>
            <a:ext cx="7391400" cy="400110"/>
          </a:xfrm>
          <a:prstGeom prst="rect">
            <a:avLst/>
          </a:prstGeom>
          <a:noFill/>
          <a:ln w="9525">
            <a:noFill/>
            <a:miter lim="800000"/>
            <a:headEnd/>
            <a:tailEnd/>
          </a:ln>
        </p:spPr>
        <p:txBody>
          <a:bodyPr>
            <a:spAutoFit/>
          </a:bodyPr>
          <a:lstStyle>
            <a:defPPr>
              <a:defRPr lang="en-US"/>
            </a:defPPr>
            <a:lvl1pPr algn="r">
              <a:spcBef>
                <a:spcPct val="50000"/>
              </a:spcBef>
              <a:defRPr sz="2000">
                <a:solidFill>
                  <a:schemeClr val="accent6">
                    <a:lumMod val="75000"/>
                  </a:schemeClr>
                </a:solidFill>
                <a:latin typeface="Source Sans Pro SemiBold" panose="020B0603030403020204" pitchFamily="34" charset="0"/>
                <a:ea typeface="Source Sans Pro SemiBold" panose="020B0603030403020204" pitchFamily="34" charset="0"/>
              </a:defRPr>
            </a:lvl1pPr>
          </a:lstStyle>
          <a:p>
            <a:r>
              <a:rPr lang="de-CH" dirty="0"/>
              <a:t>Matthäus-Evangelium 5,44</a:t>
            </a:r>
            <a:endParaRPr lang="en-US" dirty="0"/>
          </a:p>
        </p:txBody>
      </p:sp>
      <p:sp>
        <p:nvSpPr>
          <p:cNvPr id="2" name="Rectangle 9">
            <a:extLst>
              <a:ext uri="{FF2B5EF4-FFF2-40B4-BE49-F238E27FC236}">
                <a16:creationId xmlns:a16="http://schemas.microsoft.com/office/drawing/2014/main" xmlns="" id="{3C8B638C-D475-4AE9-AF73-9E4790CD3A04}"/>
              </a:ext>
            </a:extLst>
          </p:cNvPr>
          <p:cNvSpPr>
            <a:spLocks noChangeArrowheads="1"/>
          </p:cNvSpPr>
          <p:nvPr/>
        </p:nvSpPr>
        <p:spPr bwMode="auto">
          <a:xfrm>
            <a:off x="0" y="260648"/>
            <a:ext cx="1195231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de-DE" sz="2600" dirty="0">
                <a:solidFill>
                  <a:srgbClr val="000066"/>
                </a:solidFill>
                <a:latin typeface="Source Sans Pro Black" panose="020B0803030403020204" pitchFamily="34" charset="0"/>
                <a:ea typeface="Source Sans Pro Black" panose="020B0803030403020204" pitchFamily="34" charset="0"/>
                <a:cs typeface="Arial" panose="020B0604020202020204" pitchFamily="34" charset="0"/>
              </a:rPr>
              <a:t>1. Wir begünstigen eine motivierende Atmosphäre, indem wir Menschen lieben</a:t>
            </a:r>
            <a:endParaRPr lang="en-US" sz="2600" dirty="0">
              <a:solidFill>
                <a:srgbClr val="000066"/>
              </a:solidFill>
              <a:latin typeface="Source Sans Pro Black" panose="020B0803030403020204" pitchFamily="34" charset="0"/>
              <a:ea typeface="Source Sans Pro Black" panose="020B0803030403020204" pitchFamily="34" charset="0"/>
              <a:cs typeface="Arial" panose="020B0604020202020204" pitchFamily="34" charset="0"/>
            </a:endParaRPr>
          </a:p>
        </p:txBody>
      </p:sp>
    </p:spTree>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3359696" y="1586983"/>
            <a:ext cx="7878445" cy="3170099"/>
          </a:xfrm>
          <a:prstGeom prst="rect">
            <a:avLst/>
          </a:prstGeom>
          <a:noFill/>
          <a:ln w="9525">
            <a:noFill/>
            <a:miter lim="800000"/>
            <a:headEnd/>
            <a:tailEnd/>
          </a:ln>
        </p:spPr>
        <p:txBody>
          <a:bodyPr wrap="square">
            <a:spAutoFit/>
          </a:bodyPr>
          <a:lstStyle>
            <a:defPPr>
              <a:defRPr lang="en-US"/>
            </a:defPPr>
            <a:lvl1pPr>
              <a:spcBef>
                <a:spcPct val="50000"/>
              </a:spcBef>
              <a:defRPr sz="4000">
                <a:solidFill>
                  <a:schemeClr val="accent6">
                    <a:lumMod val="75000"/>
                  </a:schemeClr>
                </a:solidFill>
                <a:latin typeface="Source Sans Pro SemiBold" panose="020B0603030403020204" pitchFamily="34" charset="0"/>
                <a:ea typeface="Source Sans Pro SemiBold" panose="020B0603030403020204" pitchFamily="34" charset="0"/>
              </a:defRPr>
            </a:lvl1pPr>
          </a:lstStyle>
          <a:p>
            <a:r>
              <a:rPr lang="de-DE" dirty="0"/>
              <a:t>„Wenn ihr nur die liebt, die euch Liebe erweisen, was für einen Lohn habt ihr dafür zu erwarten? Tun das nicht sogar Leute wie die Zolleinnehmer?“</a:t>
            </a:r>
            <a:endParaRPr lang="en-US" dirty="0"/>
          </a:p>
        </p:txBody>
      </p:sp>
      <p:sp>
        <p:nvSpPr>
          <p:cNvPr id="6" name="Text Box 2"/>
          <p:cNvSpPr txBox="1">
            <a:spLocks noChangeArrowheads="1"/>
          </p:cNvSpPr>
          <p:nvPr/>
        </p:nvSpPr>
        <p:spPr bwMode="auto">
          <a:xfrm>
            <a:off x="4367808" y="4870907"/>
            <a:ext cx="7391400" cy="400110"/>
          </a:xfrm>
          <a:prstGeom prst="rect">
            <a:avLst/>
          </a:prstGeom>
          <a:noFill/>
          <a:ln w="9525">
            <a:noFill/>
            <a:miter lim="800000"/>
            <a:headEnd/>
            <a:tailEnd/>
          </a:ln>
        </p:spPr>
        <p:txBody>
          <a:bodyPr>
            <a:spAutoFit/>
          </a:bodyPr>
          <a:lstStyle>
            <a:defPPr>
              <a:defRPr lang="en-US"/>
            </a:defPPr>
            <a:lvl1pPr algn="r">
              <a:spcBef>
                <a:spcPct val="50000"/>
              </a:spcBef>
              <a:defRPr sz="2000">
                <a:solidFill>
                  <a:schemeClr val="accent6">
                    <a:lumMod val="75000"/>
                  </a:schemeClr>
                </a:solidFill>
                <a:latin typeface="Source Sans Pro SemiBold" panose="020B0603030403020204" pitchFamily="34" charset="0"/>
                <a:ea typeface="Source Sans Pro SemiBold" panose="020B0603030403020204" pitchFamily="34" charset="0"/>
              </a:defRPr>
            </a:lvl1pPr>
          </a:lstStyle>
          <a:p>
            <a:r>
              <a:rPr lang="de-CH" dirty="0"/>
              <a:t>Matthäus-Evangelium 5,46</a:t>
            </a:r>
            <a:endParaRPr lang="en-US" dirty="0"/>
          </a:p>
        </p:txBody>
      </p:sp>
      <p:sp>
        <p:nvSpPr>
          <p:cNvPr id="2" name="Rectangle 9">
            <a:extLst>
              <a:ext uri="{FF2B5EF4-FFF2-40B4-BE49-F238E27FC236}">
                <a16:creationId xmlns:a16="http://schemas.microsoft.com/office/drawing/2014/main" xmlns="" id="{3C8B638C-D475-4AE9-AF73-9E4790CD3A04}"/>
              </a:ext>
            </a:extLst>
          </p:cNvPr>
          <p:cNvSpPr>
            <a:spLocks noChangeArrowheads="1"/>
          </p:cNvSpPr>
          <p:nvPr/>
        </p:nvSpPr>
        <p:spPr bwMode="auto">
          <a:xfrm>
            <a:off x="0" y="260648"/>
            <a:ext cx="1195231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de-DE" sz="2600" dirty="0">
                <a:solidFill>
                  <a:srgbClr val="000066"/>
                </a:solidFill>
                <a:latin typeface="Source Sans Pro Black" panose="020B0803030403020204" pitchFamily="34" charset="0"/>
                <a:ea typeface="Source Sans Pro Black" panose="020B0803030403020204" pitchFamily="34" charset="0"/>
                <a:cs typeface="Arial" panose="020B0604020202020204" pitchFamily="34" charset="0"/>
              </a:rPr>
              <a:t>1. Wir begünstigen eine motivierende Atmosphäre, indem wir Menschen lieben</a:t>
            </a:r>
            <a:endParaRPr lang="en-US" sz="2600" dirty="0">
              <a:solidFill>
                <a:srgbClr val="000066"/>
              </a:solidFill>
              <a:latin typeface="Source Sans Pro Black" panose="020B0803030403020204" pitchFamily="34" charset="0"/>
              <a:ea typeface="Source Sans Pro Black" panose="020B0803030403020204" pitchFamily="34" charset="0"/>
              <a:cs typeface="Arial" panose="020B0604020202020204" pitchFamily="34" charset="0"/>
            </a:endParaRPr>
          </a:p>
        </p:txBody>
      </p:sp>
    </p:spTree>
    <p:extLst>
      <p:ext uri="{BB962C8B-B14F-4D97-AF65-F5344CB8AC3E}">
        <p14:creationId xmlns:p14="http://schemas.microsoft.com/office/powerpoint/2010/main" val="663359959"/>
      </p:ext>
    </p:extLst>
  </p:cSld>
  <p:clrMapOvr>
    <a:masterClrMapping/>
  </p:clrMapOvr>
  <p:transitio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3330122" y="1445569"/>
            <a:ext cx="7878445" cy="1938992"/>
          </a:xfrm>
          <a:prstGeom prst="rect">
            <a:avLst/>
          </a:prstGeom>
          <a:noFill/>
          <a:ln w="9525">
            <a:noFill/>
            <a:miter lim="800000"/>
            <a:headEnd/>
            <a:tailEnd/>
          </a:ln>
        </p:spPr>
        <p:txBody>
          <a:bodyPr wrap="square">
            <a:spAutoFit/>
          </a:bodyPr>
          <a:lstStyle>
            <a:defPPr>
              <a:defRPr lang="en-US"/>
            </a:defPPr>
            <a:lvl1pPr>
              <a:spcBef>
                <a:spcPct val="50000"/>
              </a:spcBef>
              <a:defRPr sz="4000">
                <a:solidFill>
                  <a:schemeClr val="accent6">
                    <a:lumMod val="75000"/>
                  </a:schemeClr>
                </a:solidFill>
                <a:latin typeface="Source Sans Pro SemiBold" panose="020B0603030403020204" pitchFamily="34" charset="0"/>
                <a:ea typeface="Source Sans Pro SemiBold" panose="020B0603030403020204" pitchFamily="34" charset="0"/>
              </a:defRPr>
            </a:lvl1pPr>
          </a:lstStyle>
          <a:p>
            <a:r>
              <a:rPr lang="de-CH" dirty="0"/>
              <a:t>„Wenn es möglich ist und soweit es an euch liegt, lebt mit allen Menschen in Frieden.“</a:t>
            </a:r>
            <a:endParaRPr lang="en-US" dirty="0"/>
          </a:p>
        </p:txBody>
      </p:sp>
      <p:sp>
        <p:nvSpPr>
          <p:cNvPr id="6" name="Text Box 2"/>
          <p:cNvSpPr txBox="1">
            <a:spLocks noChangeArrowheads="1"/>
          </p:cNvSpPr>
          <p:nvPr/>
        </p:nvSpPr>
        <p:spPr bwMode="auto">
          <a:xfrm>
            <a:off x="4367808" y="3764327"/>
            <a:ext cx="7391400" cy="400110"/>
          </a:xfrm>
          <a:prstGeom prst="rect">
            <a:avLst/>
          </a:prstGeom>
          <a:noFill/>
          <a:ln w="9525">
            <a:noFill/>
            <a:miter lim="800000"/>
            <a:headEnd/>
            <a:tailEnd/>
          </a:ln>
        </p:spPr>
        <p:txBody>
          <a:bodyPr>
            <a:spAutoFit/>
          </a:bodyPr>
          <a:lstStyle>
            <a:defPPr>
              <a:defRPr lang="en-US"/>
            </a:defPPr>
            <a:lvl1pPr algn="r">
              <a:spcBef>
                <a:spcPct val="50000"/>
              </a:spcBef>
              <a:defRPr sz="2000">
                <a:solidFill>
                  <a:schemeClr val="accent6">
                    <a:lumMod val="75000"/>
                  </a:schemeClr>
                </a:solidFill>
                <a:latin typeface="Source Sans Pro SemiBold" panose="020B0603030403020204" pitchFamily="34" charset="0"/>
                <a:ea typeface="Source Sans Pro SemiBold" panose="020B0603030403020204" pitchFamily="34" charset="0"/>
              </a:defRPr>
            </a:lvl1pPr>
          </a:lstStyle>
          <a:p>
            <a:r>
              <a:rPr lang="de-CH" dirty="0"/>
              <a:t>Römer-Brief 12,18</a:t>
            </a:r>
            <a:endParaRPr lang="en-US" dirty="0"/>
          </a:p>
        </p:txBody>
      </p:sp>
      <p:sp>
        <p:nvSpPr>
          <p:cNvPr id="2" name="Rectangle 9">
            <a:extLst>
              <a:ext uri="{FF2B5EF4-FFF2-40B4-BE49-F238E27FC236}">
                <a16:creationId xmlns:a16="http://schemas.microsoft.com/office/drawing/2014/main" xmlns="" id="{3C8B638C-D475-4AE9-AF73-9E4790CD3A04}"/>
              </a:ext>
            </a:extLst>
          </p:cNvPr>
          <p:cNvSpPr>
            <a:spLocks noChangeArrowheads="1"/>
          </p:cNvSpPr>
          <p:nvPr/>
        </p:nvSpPr>
        <p:spPr bwMode="auto">
          <a:xfrm>
            <a:off x="0" y="260648"/>
            <a:ext cx="1195231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de-DE" sz="2600" dirty="0">
                <a:solidFill>
                  <a:srgbClr val="000066"/>
                </a:solidFill>
                <a:latin typeface="Source Sans Pro Black" panose="020B0803030403020204" pitchFamily="34" charset="0"/>
                <a:ea typeface="Source Sans Pro Black" panose="020B0803030403020204" pitchFamily="34" charset="0"/>
                <a:cs typeface="Arial" panose="020B0604020202020204" pitchFamily="34" charset="0"/>
              </a:rPr>
              <a:t>1. Wir begünstigen eine motivierende Atmosphäre, indem wir Menschen lieben</a:t>
            </a:r>
            <a:endParaRPr lang="en-US" sz="2600" dirty="0">
              <a:solidFill>
                <a:srgbClr val="000066"/>
              </a:solidFill>
              <a:latin typeface="Source Sans Pro Black" panose="020B0803030403020204" pitchFamily="34" charset="0"/>
              <a:ea typeface="Source Sans Pro Black" panose="020B0803030403020204" pitchFamily="34" charset="0"/>
              <a:cs typeface="Arial" panose="020B0604020202020204" pitchFamily="34" charset="0"/>
            </a:endParaRPr>
          </a:p>
        </p:txBody>
      </p:sp>
    </p:spTree>
    <p:extLst>
      <p:ext uri="{BB962C8B-B14F-4D97-AF65-F5344CB8AC3E}">
        <p14:creationId xmlns:p14="http://schemas.microsoft.com/office/powerpoint/2010/main" val="1654239193"/>
      </p:ext>
    </p:extLst>
  </p:cSld>
  <p:clrMapOvr>
    <a:masterClrMapping/>
  </p:clrMapOvr>
  <p:transition spd="slow">
    <p:randomBar dir="vert"/>
  </p:transition>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Times New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539</Words>
  <Application>Microsoft Office PowerPoint</Application>
  <PresentationFormat>Benutzerdefiniert</PresentationFormat>
  <Paragraphs>42</Paragraphs>
  <Slides>24</Slides>
  <Notes>0</Notes>
  <HiddenSlides>0</HiddenSlides>
  <MMClips>0</MMClips>
  <ScaleCrop>false</ScaleCrop>
  <HeadingPairs>
    <vt:vector size="4" baseType="variant">
      <vt:variant>
        <vt:lpstr>Design</vt:lpstr>
      </vt:variant>
      <vt:variant>
        <vt:i4>1</vt:i4>
      </vt:variant>
      <vt:variant>
        <vt:lpstr>Folientitel</vt:lpstr>
      </vt:variant>
      <vt:variant>
        <vt:i4>24</vt:i4>
      </vt:variant>
    </vt:vector>
  </HeadingPairs>
  <TitlesOfParts>
    <vt:vector size="25" baseType="lpstr">
      <vt:lpstr>Default 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Erziehung im Spannungsfeld zwischen Himmel und Erde - Folien</dc:title>
  <dc:creator>Jürg Birnstiel</dc:creator>
  <cp:lastModifiedBy>Me</cp:lastModifiedBy>
  <cp:revision>107</cp:revision>
  <dcterms:created xsi:type="dcterms:W3CDTF">2006-02-16T22:44:03Z</dcterms:created>
  <dcterms:modified xsi:type="dcterms:W3CDTF">2021-02-13T19:18:36Z</dcterms:modified>
</cp:coreProperties>
</file>