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handoutMasterIdLst>
    <p:handoutMasterId r:id="rId32"/>
  </p:handoutMasterIdLst>
  <p:sldIdLst>
    <p:sldId id="735" r:id="rId2"/>
    <p:sldId id="1078" r:id="rId3"/>
    <p:sldId id="1097" r:id="rId4"/>
    <p:sldId id="1098" r:id="rId5"/>
    <p:sldId id="1080" r:id="rId6"/>
    <p:sldId id="1029" r:id="rId7"/>
    <p:sldId id="1031" r:id="rId8"/>
    <p:sldId id="1104" r:id="rId9"/>
    <p:sldId id="1077" r:id="rId10"/>
    <p:sldId id="1082" r:id="rId11"/>
    <p:sldId id="1081" r:id="rId12"/>
    <p:sldId id="1083" r:id="rId13"/>
    <p:sldId id="1084" r:id="rId14"/>
    <p:sldId id="1085" r:id="rId15"/>
    <p:sldId id="1086" r:id="rId16"/>
    <p:sldId id="1087" r:id="rId17"/>
    <p:sldId id="1088" r:id="rId18"/>
    <p:sldId id="1099" r:id="rId19"/>
    <p:sldId id="962" r:id="rId20"/>
    <p:sldId id="1089" r:id="rId21"/>
    <p:sldId id="1100" r:id="rId22"/>
    <p:sldId id="1101" r:id="rId23"/>
    <p:sldId id="1102" r:id="rId24"/>
    <p:sldId id="1091" r:id="rId25"/>
    <p:sldId id="1092" r:id="rId26"/>
    <p:sldId id="1094" r:id="rId27"/>
    <p:sldId id="259" r:id="rId28"/>
    <p:sldId id="1095" r:id="rId29"/>
    <p:sldId id="1096"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81" d="100"/>
          <a:sy n="81" d="100"/>
        </p:scale>
        <p:origin x="-2484"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513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3243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757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4852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8482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1845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19904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3493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75025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062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78405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7444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97563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73719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269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935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60678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15641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420350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1098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189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8855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4893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86134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0542" y="28313"/>
            <a:ext cx="8714053" cy="2123658"/>
          </a:xfrm>
        </p:spPr>
        <p:txBody>
          <a:bodyPr wrap="square">
            <a:spAutoFit/>
          </a:bodyPr>
          <a:lstStyle/>
          <a:p>
            <a:pPr algn="l"/>
            <a:r>
              <a:rPr lang="de-CH" altLang="de-DE" sz="6600" dirty="0">
                <a:solidFill>
                  <a:schemeClr val="bg1">
                    <a:lumMod val="50000"/>
                  </a:schemeClr>
                </a:solidFill>
                <a:effectLst/>
                <a:latin typeface="Univers LT Std 47 Cn Lt" pitchFamily="34" charset="0"/>
              </a:rPr>
              <a:t>Leute:</a:t>
            </a:r>
            <a:br>
              <a:rPr lang="de-CH" altLang="de-DE" sz="6600" dirty="0">
                <a:solidFill>
                  <a:schemeClr val="bg1">
                    <a:lumMod val="50000"/>
                  </a:schemeClr>
                </a:solidFill>
                <a:effectLst/>
                <a:latin typeface="Univers LT Std 47 Cn Lt" pitchFamily="34" charset="0"/>
              </a:rPr>
            </a:br>
            <a:r>
              <a:rPr lang="de-CH" altLang="de-DE" sz="6600" dirty="0">
                <a:solidFill>
                  <a:schemeClr val="bg1">
                    <a:lumMod val="50000"/>
                  </a:schemeClr>
                </a:solidFill>
                <a:effectLst/>
                <a:latin typeface="Univers LT Std 47 Cn Lt" pitchFamily="34" charset="0"/>
              </a:rPr>
              <a:t>begegnet euch respektvoll</a:t>
            </a:r>
            <a:endParaRPr lang="de-DE" altLang="de-DE" sz="6600" dirty="0">
              <a:solidFill>
                <a:schemeClr val="bg1">
                  <a:lumMod val="5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322444" y="5733256"/>
            <a:ext cx="8426019" cy="523220"/>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Göttliche Anweisungen für gelingende Beziehungen (1/7)</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3663746" y="4941168"/>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Epheser-Brief 5,21</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Epheser-Brief 5,21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2828" y="188640"/>
            <a:ext cx="8938344" cy="1015663"/>
          </a:xfrm>
        </p:spPr>
        <p:txBody>
          <a:bodyPr wrap="square">
            <a:spAutoFit/>
          </a:bodyPr>
          <a:lstStyle/>
          <a:p>
            <a:pPr algn="l"/>
            <a:r>
              <a:rPr lang="de-CH" altLang="de-DE" sz="6000" dirty="0">
                <a:solidFill>
                  <a:schemeClr val="bg1">
                    <a:lumMod val="50000"/>
                  </a:schemeClr>
                </a:solidFill>
                <a:effectLst/>
                <a:latin typeface="Univers LT Std 47 Cn Lt" pitchFamily="34" charset="0"/>
              </a:rPr>
              <a:t>„Ordnet euch einander unter.“</a:t>
            </a:r>
            <a:endParaRPr lang="de-DE" altLang="de-DE" sz="60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46757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Lukas-Evangelium 14,11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35115"/>
            <a:ext cx="8938344" cy="2123658"/>
          </a:xfrm>
        </p:spPr>
        <p:txBody>
          <a:bodyPr wrap="square">
            <a:spAutoFit/>
          </a:bodyPr>
          <a:lstStyle/>
          <a:p>
            <a:pPr algn="l"/>
            <a:r>
              <a:rPr lang="de-CH" altLang="de-DE" sz="4400" dirty="0">
                <a:solidFill>
                  <a:schemeClr val="bg1">
                    <a:lumMod val="50000"/>
                  </a:schemeClr>
                </a:solidFill>
                <a:effectLst/>
                <a:latin typeface="Univers LT Std 47 Cn Lt" pitchFamily="34" charset="0"/>
              </a:rPr>
              <a:t>„Jeder, der sich selbst erhöht, wird erniedrigt werden, und wer sich selbst erniedrigt, wird erhöht werden.“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199559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Markus-Evangelium 10,37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8704" y="44330"/>
            <a:ext cx="8938344" cy="2800767"/>
          </a:xfrm>
        </p:spPr>
        <p:txBody>
          <a:bodyPr wrap="square">
            <a:spAutoFit/>
          </a:bodyPr>
          <a:lstStyle/>
          <a:p>
            <a:pPr algn="l"/>
            <a:r>
              <a:rPr lang="de-CH" altLang="de-DE" sz="4400" dirty="0">
                <a:solidFill>
                  <a:schemeClr val="bg1">
                    <a:lumMod val="50000"/>
                  </a:schemeClr>
                </a:solidFill>
                <a:effectLst/>
                <a:latin typeface="Univers LT Std 47 Cn Lt" pitchFamily="34" charset="0"/>
              </a:rPr>
              <a:t>„Wir möchten, dass du uns in deiner Herrlichkeit neben dir sitzen lässt, den einen an deiner rechten Seite und den anderen an deiner linken Seite.“</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47279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Markus-Evangelium 10,42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8704" y="8314"/>
            <a:ext cx="8938344" cy="2123658"/>
          </a:xfrm>
        </p:spPr>
        <p:txBody>
          <a:bodyPr wrap="square">
            <a:spAutoFit/>
          </a:bodyPr>
          <a:lstStyle/>
          <a:p>
            <a:pPr algn="l"/>
            <a:r>
              <a:rPr lang="de-CH" altLang="de-DE" sz="4400" dirty="0">
                <a:solidFill>
                  <a:schemeClr val="bg1">
                    <a:lumMod val="50000"/>
                  </a:schemeClr>
                </a:solidFill>
                <a:effectLst/>
                <a:latin typeface="Univers LT Std 47 Cn Lt" pitchFamily="34" charset="0"/>
              </a:rPr>
              <a:t>„Ihr wisst, die als Herrscher gelten, halten ihre Völker nieder, und ihre Mächtigen tun ihnen Gewalt an.“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71957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Markus-Evangelium 10,43-44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8704" y="0"/>
            <a:ext cx="8833776" cy="3477875"/>
          </a:xfrm>
        </p:spPr>
        <p:txBody>
          <a:bodyPr wrap="square">
            <a:spAutoFit/>
          </a:bodyPr>
          <a:lstStyle/>
          <a:p>
            <a:pPr algn="l"/>
            <a:r>
              <a:rPr lang="de-CH" altLang="de-DE" sz="4400" dirty="0">
                <a:solidFill>
                  <a:schemeClr val="bg1">
                    <a:lumMod val="50000"/>
                  </a:schemeClr>
                </a:solidFill>
                <a:effectLst/>
                <a:latin typeface="Univers LT Std 47 Cn Lt" pitchFamily="34" charset="0"/>
              </a:rPr>
              <a:t>„Bei euch ist es nicht so. Im Gegenteil: Wer unter euch gross werden will, soll den anderen dienen; wer unter euch der Erste sein will, soll zum Dienst an allen bereit sein.“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63543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1.Petrus-Brief 5,2-3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753656" cy="3970318"/>
          </a:xfrm>
        </p:spPr>
        <p:txBody>
          <a:bodyPr wrap="square">
            <a:spAutoFit/>
          </a:bodyPr>
          <a:lstStyle/>
          <a:p>
            <a:pPr algn="l"/>
            <a:r>
              <a:rPr lang="de-CH" altLang="de-DE" sz="3600" dirty="0">
                <a:solidFill>
                  <a:schemeClr val="bg1">
                    <a:lumMod val="50000"/>
                  </a:schemeClr>
                </a:solidFill>
                <a:effectLst/>
                <a:latin typeface="Univers LT Std 47 Cn Lt" pitchFamily="34" charset="0"/>
              </a:rPr>
              <a:t>„Weidet die Herde Gottes, die euch anbefohlen ist, und achtet auf sie, nicht gezwungen, sondern freiwillig, wie es Gott gefällt, nicht um schändlichen Gewinns willen, sondern von Herzensgrund, nicht als solche, die über die Gemeinden herrschen, sondern als Vorbilder der Herde.“</a:t>
            </a:r>
            <a:endParaRPr lang="de-DE" altLang="de-DE" sz="36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21592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Jakobus-Brief 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8704" y="0"/>
            <a:ext cx="8833776" cy="3477875"/>
          </a:xfrm>
        </p:spPr>
        <p:txBody>
          <a:bodyPr wrap="square">
            <a:spAutoFit/>
          </a:bodyPr>
          <a:lstStyle/>
          <a:p>
            <a:pPr algn="l"/>
            <a:r>
              <a:rPr lang="de-CH" altLang="de-DE" sz="4400" dirty="0">
                <a:solidFill>
                  <a:schemeClr val="bg1">
                    <a:lumMod val="50000"/>
                  </a:schemeClr>
                </a:solidFill>
                <a:effectLst/>
                <a:latin typeface="Univers LT Std 47 Cn Lt" pitchFamily="34" charset="0"/>
              </a:rPr>
              <a:t>„Hört zu, meine Lieben! Hat nicht Gott erwählt die Armen in der Welt, die im Glauben reich sind und Erben des Reichs, das er verheissen hat denen, die ihn lieb haben?“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59651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Römer-Brief 12,10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8704" y="0"/>
            <a:ext cx="8833776" cy="3477875"/>
          </a:xfrm>
        </p:spPr>
        <p:txBody>
          <a:bodyPr wrap="square">
            <a:spAutoFit/>
          </a:bodyPr>
          <a:lstStyle/>
          <a:p>
            <a:pPr algn="l"/>
            <a:r>
              <a:rPr lang="de-CH" altLang="de-DE" sz="4400" dirty="0">
                <a:solidFill>
                  <a:schemeClr val="bg1">
                    <a:lumMod val="50000"/>
                  </a:schemeClr>
                </a:solidFill>
                <a:effectLst/>
                <a:latin typeface="Univers LT Std 47 Cn Lt" pitchFamily="34" charset="0"/>
              </a:rPr>
              <a:t>„Lasst im Umgang miteinander Herzlichkeit und geschwisterliche Liebe zum Ausdruck kommen. Übertrefft euch gegenseitig darin, einander Achtung zu erweisen.“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89488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es-ES" altLang="de-DE" sz="2000" dirty="0">
                <a:effectLst/>
                <a:latin typeface="Univers LT Std 47 Cn Lt" pitchFamily="34" charset="0"/>
              </a:rPr>
              <a:t>M. Minucius Felix: Octavius, 9,2.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0988" y="116632"/>
            <a:ext cx="8833776" cy="2123658"/>
          </a:xfrm>
        </p:spPr>
        <p:txBody>
          <a:bodyPr wrap="square">
            <a:spAutoFit/>
          </a:bodyPr>
          <a:lstStyle/>
          <a:p>
            <a:pPr algn="l"/>
            <a:r>
              <a:rPr lang="de-CH" altLang="de-DE" sz="4400" dirty="0">
                <a:solidFill>
                  <a:schemeClr val="bg1">
                    <a:lumMod val="50000"/>
                  </a:schemeClr>
                </a:solidFill>
                <a:effectLst/>
                <a:latin typeface="Univers LT Std 47 Cn Lt" pitchFamily="34" charset="0"/>
              </a:rPr>
              <a:t>„An geheimen Zeichen und Merkmalen erkennen sie einander und lieben sich schon, fast ehe sie sich noch kennen.“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27355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88640"/>
            <a:ext cx="8496944" cy="769441"/>
          </a:xfrm>
        </p:spPr>
        <p:txBody>
          <a:bodyPr wrap="square">
            <a:spAutoFit/>
          </a:bodyPr>
          <a:lstStyle/>
          <a:p>
            <a:pPr algn="l"/>
            <a:r>
              <a:rPr lang="de-DE" altLang="de-DE" sz="4400" dirty="0">
                <a:solidFill>
                  <a:schemeClr val="bg1">
                    <a:lumMod val="50000"/>
                  </a:schemeClr>
                </a:solidFill>
                <a:effectLst/>
                <a:latin typeface="Univers LT Std 47 Cn Lt" pitchFamily="34" charset="0"/>
              </a:rPr>
              <a:t>II. </a:t>
            </a:r>
            <a:r>
              <a:rPr lang="de-CH" altLang="de-DE" sz="4400" dirty="0">
                <a:solidFill>
                  <a:schemeClr val="bg1">
                    <a:lumMod val="50000"/>
                  </a:schemeClr>
                </a:solidFill>
                <a:effectLst/>
                <a:latin typeface="Univers LT Std 47 Cn Lt" pitchFamily="34" charset="0"/>
              </a:rPr>
              <a:t>Wem sich Christen verpflichtet wissen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1.Korinther-Brief 12,30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90498"/>
            <a:ext cx="8938344" cy="1754326"/>
          </a:xfrm>
        </p:spPr>
        <p:txBody>
          <a:bodyPr wrap="square">
            <a:spAutoFit/>
          </a:bodyPr>
          <a:lstStyle/>
          <a:p>
            <a:pPr algn="l"/>
            <a:r>
              <a:rPr lang="de-CH" altLang="de-DE" sz="3600" dirty="0">
                <a:solidFill>
                  <a:schemeClr val="bg1">
                    <a:lumMod val="50000"/>
                  </a:schemeClr>
                </a:solidFill>
                <a:effectLst/>
                <a:latin typeface="Univers LT Std 47 Cn Lt" pitchFamily="34" charset="0"/>
              </a:rPr>
              <a:t>„Wir sind durch einen Geist alle zu einem Leib getauft, wir seien Juden oder Griechen, Sklaven oder Freie, und sind alle mit einem Geist getränkt.“</a:t>
            </a:r>
            <a:endParaRPr lang="de-DE" altLang="de-DE" sz="36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173225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Epheser-Brief 5,21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2828" y="116632"/>
            <a:ext cx="8938344" cy="1938992"/>
          </a:xfrm>
        </p:spPr>
        <p:txBody>
          <a:bodyPr wrap="square">
            <a:spAutoFit/>
          </a:bodyPr>
          <a:lstStyle/>
          <a:p>
            <a:pPr algn="l"/>
            <a:r>
              <a:rPr lang="de-CH" altLang="de-DE" sz="6000" dirty="0">
                <a:solidFill>
                  <a:schemeClr val="bg1">
                    <a:lumMod val="50000"/>
                  </a:schemeClr>
                </a:solidFill>
                <a:effectLst/>
                <a:latin typeface="Univers LT Std 47 Cn Lt" pitchFamily="34" charset="0"/>
              </a:rPr>
              <a:t>„Tut es aus Ehrfurcht vor Christus!“</a:t>
            </a:r>
            <a:endParaRPr lang="de-DE" altLang="de-DE" sz="60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84872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Epheser-Brief 5,21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2828" y="116632"/>
            <a:ext cx="8938344" cy="830997"/>
          </a:xfrm>
        </p:spPr>
        <p:txBody>
          <a:bodyPr wrap="square">
            <a:spAutoFit/>
          </a:bodyPr>
          <a:lstStyle/>
          <a:p>
            <a:pPr algn="l"/>
            <a:r>
              <a:rPr lang="de-CH" altLang="de-DE" sz="4800" dirty="0">
                <a:solidFill>
                  <a:schemeClr val="bg1">
                    <a:lumMod val="50000"/>
                  </a:schemeClr>
                </a:solidFill>
                <a:effectLst/>
                <a:latin typeface="Univers LT Std 47 Cn Lt" pitchFamily="34" charset="0"/>
              </a:rPr>
              <a:t>„Tut es aus Ehrfurcht vor Christus!“</a:t>
            </a:r>
            <a:endParaRPr lang="de-DE" altLang="de-DE" sz="4800" dirty="0">
              <a:solidFill>
                <a:schemeClr val="bg1">
                  <a:lumMod val="50000"/>
                </a:schemeClr>
              </a:solidFill>
              <a:effectLst/>
              <a:latin typeface="Univers LT Std 47 Cn Lt" pitchFamily="34" charset="0"/>
            </a:endParaRPr>
          </a:p>
        </p:txBody>
      </p:sp>
      <p:sp>
        <p:nvSpPr>
          <p:cNvPr id="4" name="Rectangle 2">
            <a:extLst>
              <a:ext uri="{FF2B5EF4-FFF2-40B4-BE49-F238E27FC236}">
                <a16:creationId xmlns:a16="http://schemas.microsoft.com/office/drawing/2014/main" xmlns="" id="{36308A76-C75A-4D5B-996F-4DF167C429F8}"/>
              </a:ext>
            </a:extLst>
          </p:cNvPr>
          <p:cNvSpPr txBox="1">
            <a:spLocks noChangeArrowheads="1"/>
          </p:cNvSpPr>
          <p:nvPr/>
        </p:nvSpPr>
        <p:spPr bwMode="auto">
          <a:xfrm>
            <a:off x="35496" y="969581"/>
            <a:ext cx="893834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6000" kern="0" dirty="0">
                <a:solidFill>
                  <a:schemeClr val="bg1">
                    <a:lumMod val="50000"/>
                  </a:schemeClr>
                </a:solidFill>
                <a:effectLst/>
                <a:latin typeface="Univers LT Std 47 Cn Lt" pitchFamily="34" charset="0"/>
              </a:rPr>
              <a:t>„Tut es in der</a:t>
            </a:r>
          </a:p>
          <a:p>
            <a:pPr algn="l"/>
            <a:r>
              <a:rPr lang="de-CH" altLang="de-DE" sz="9600" kern="0" dirty="0">
                <a:solidFill>
                  <a:schemeClr val="bg1">
                    <a:lumMod val="50000"/>
                  </a:schemeClr>
                </a:solidFill>
                <a:effectLst/>
                <a:latin typeface="Univers LT Std 47 Cn Lt" pitchFamily="34" charset="0"/>
              </a:rPr>
              <a:t>Furcht Christi</a:t>
            </a:r>
            <a:r>
              <a:rPr lang="de-CH" altLang="de-DE" sz="6000" kern="0" dirty="0">
                <a:solidFill>
                  <a:schemeClr val="bg1">
                    <a:lumMod val="50000"/>
                  </a:schemeClr>
                </a:solidFill>
                <a:effectLst/>
                <a:latin typeface="Univers LT Std 47 Cn Lt" pitchFamily="34" charset="0"/>
              </a:rPr>
              <a:t>.“</a:t>
            </a:r>
            <a:endParaRPr lang="de-DE" altLang="de-DE" sz="6000" kern="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90029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2.Korinther-Brief 5,11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698" y="44330"/>
            <a:ext cx="7740352" cy="2800767"/>
          </a:xfrm>
        </p:spPr>
        <p:txBody>
          <a:bodyPr wrap="square">
            <a:spAutoFit/>
          </a:bodyPr>
          <a:lstStyle/>
          <a:p>
            <a:pPr algn="l"/>
            <a:r>
              <a:rPr lang="de-CH" altLang="de-DE" sz="4400" dirty="0">
                <a:solidFill>
                  <a:schemeClr val="bg1">
                    <a:lumMod val="50000"/>
                  </a:schemeClr>
                </a:solidFill>
                <a:effectLst/>
                <a:latin typeface="Univers LT Std 47 Cn Lt" pitchFamily="34" charset="0"/>
              </a:rPr>
              <a:t>„Wir wissen also, wie wichtig es ist, in Ehrfurcht vor dem Herrn zu leben, vor dem wir einmal Rechenschaft ablegen müssen.“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840853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Kolosser-Brief 3,23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2008" y="51589"/>
            <a:ext cx="8748464" cy="2585323"/>
          </a:xfrm>
        </p:spPr>
        <p:txBody>
          <a:bodyPr wrap="square">
            <a:spAutoFit/>
          </a:bodyPr>
          <a:lstStyle/>
          <a:p>
            <a:pPr algn="l"/>
            <a:r>
              <a:rPr lang="de-CH" altLang="de-DE" dirty="0">
                <a:solidFill>
                  <a:schemeClr val="bg1">
                    <a:lumMod val="50000"/>
                  </a:schemeClr>
                </a:solidFill>
                <a:effectLst/>
                <a:latin typeface="Univers LT Std 47 Cn Lt" pitchFamily="34" charset="0"/>
              </a:rPr>
              <a:t>„Alles, was ihr tut, tut von Herzen, als etwas, das ihr für den Herrn tut und nicht für Menschen.“</a:t>
            </a:r>
            <a:endParaRPr lang="de-DE" altLang="de-DE"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90934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Markus-Evangelium 10,45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0" y="44330"/>
            <a:ext cx="8833776" cy="2800767"/>
          </a:xfrm>
        </p:spPr>
        <p:txBody>
          <a:bodyPr wrap="square">
            <a:spAutoFit/>
          </a:bodyPr>
          <a:lstStyle/>
          <a:p>
            <a:pPr algn="l"/>
            <a:r>
              <a:rPr lang="de-CH" altLang="de-DE" sz="4400" dirty="0">
                <a:solidFill>
                  <a:schemeClr val="bg1">
                    <a:lumMod val="50000"/>
                  </a:schemeClr>
                </a:solidFill>
                <a:effectLst/>
                <a:latin typeface="Univers LT Std 47 Cn Lt" pitchFamily="34" charset="0"/>
              </a:rPr>
              <a:t>„Denn der Menschensohn (Jesus) ist nicht gekommen, um sich dienen zu lassen, sondern um zu dienen und sein Leben als Lösegeld für viele hinzugeben.“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411299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Römer-Brief 5,8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0" y="116632"/>
            <a:ext cx="8833776" cy="2123658"/>
          </a:xfrm>
        </p:spPr>
        <p:txBody>
          <a:bodyPr wrap="square">
            <a:spAutoFit/>
          </a:bodyPr>
          <a:lstStyle/>
          <a:p>
            <a:pPr algn="l"/>
            <a:r>
              <a:rPr lang="de-CH" altLang="de-DE" sz="4400" dirty="0">
                <a:solidFill>
                  <a:schemeClr val="bg1">
                    <a:lumMod val="50000"/>
                  </a:schemeClr>
                </a:solidFill>
                <a:effectLst/>
                <a:latin typeface="Univers LT Std 47 Cn Lt" pitchFamily="34" charset="0"/>
              </a:rPr>
              <a:t>„Gott beweist uns seine Liebe dadurch, dass Christus für uns starb, als wir noch Sünder waren.“</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28658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Johannes-Evangelium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0988" y="105886"/>
            <a:ext cx="8833776" cy="3477875"/>
          </a:xfrm>
        </p:spPr>
        <p:txBody>
          <a:bodyPr wrap="square">
            <a:spAutoFit/>
          </a:bodyPr>
          <a:lstStyle/>
          <a:p>
            <a:pPr algn="l"/>
            <a:r>
              <a:rPr lang="de-CH" altLang="de-DE" sz="4400" dirty="0">
                <a:solidFill>
                  <a:schemeClr val="bg1">
                    <a:lumMod val="50000"/>
                  </a:schemeClr>
                </a:solidFill>
                <a:effectLst/>
                <a:latin typeface="Univers LT Std 47 Cn Lt" pitchFamily="34" charset="0"/>
              </a:rPr>
              <a:t>„Gott hat der Welt seine Liebe dadurch gezeigt, dass er seinen einzigen Sohn für sie hergab, damit jeder, der an ihn glaubt, das ewige Leben hat und nicht verloren geht.“</a:t>
            </a:r>
            <a:endParaRPr lang="de-DE" altLang="de-DE" sz="44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53292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5760640" cy="1107996"/>
          </a:xfrm>
        </p:spPr>
        <p:txBody>
          <a:bodyPr wrap="square">
            <a:spAutoFit/>
          </a:bodyPr>
          <a:lstStyle/>
          <a:p>
            <a:pPr algn="l"/>
            <a:r>
              <a:rPr lang="de-DE" altLang="de-DE" sz="6600" dirty="0">
                <a:solidFill>
                  <a:schemeClr val="bg1">
                    <a:lumMod val="50000"/>
                  </a:schemeClr>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Epheser-Brief 5,21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0988" y="116632"/>
            <a:ext cx="8833776" cy="1754326"/>
          </a:xfrm>
        </p:spPr>
        <p:txBody>
          <a:bodyPr wrap="square">
            <a:spAutoFit/>
          </a:bodyPr>
          <a:lstStyle/>
          <a:p>
            <a:pPr algn="l"/>
            <a:r>
              <a:rPr lang="de-CH" altLang="de-DE" dirty="0">
                <a:solidFill>
                  <a:schemeClr val="bg1">
                    <a:lumMod val="50000"/>
                  </a:schemeClr>
                </a:solidFill>
                <a:effectLst/>
                <a:latin typeface="Univers LT Std 47 Cn Lt" pitchFamily="34" charset="0"/>
              </a:rPr>
              <a:t>„Ordnet euch einander unter; tut es aus Ehrfurcht vor Christus!“</a:t>
            </a:r>
            <a:endParaRPr lang="de-DE" altLang="de-DE"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984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7876" y="5013176"/>
            <a:ext cx="4176464" cy="400110"/>
          </a:xfrm>
        </p:spPr>
        <p:txBody>
          <a:bodyPr wrap="square">
            <a:spAutoFit/>
          </a:bodyPr>
          <a:lstStyle/>
          <a:p>
            <a:pPr algn="r"/>
            <a:r>
              <a:rPr lang="de-CH" altLang="de-DE" sz="2000" dirty="0">
                <a:effectLst/>
                <a:latin typeface="Univers LT Std 47 Cn Lt" pitchFamily="34" charset="0"/>
              </a:rPr>
              <a:t>Philipper-Brief 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0988" y="44624"/>
            <a:ext cx="7989404" cy="3416320"/>
          </a:xfrm>
        </p:spPr>
        <p:txBody>
          <a:bodyPr wrap="square">
            <a:spAutoFit/>
          </a:bodyPr>
          <a:lstStyle/>
          <a:p>
            <a:pPr algn="l"/>
            <a:r>
              <a:rPr lang="de-CH" altLang="de-DE" dirty="0">
                <a:solidFill>
                  <a:schemeClr val="bg1">
                    <a:lumMod val="50000"/>
                  </a:schemeClr>
                </a:solidFill>
                <a:effectLst/>
                <a:latin typeface="Univers LT Std 47 Cn Lt" pitchFamily="34" charset="0"/>
              </a:rPr>
              <a:t>„Tut nichts aus Eigennutz oder um eitler Ehre willen, sondern in Demut achte einer den andern höher als sich selbst.“</a:t>
            </a:r>
            <a:endParaRPr lang="de-DE" altLang="de-DE"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114715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Hebräer 10,24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90498"/>
            <a:ext cx="8938344" cy="1754326"/>
          </a:xfrm>
        </p:spPr>
        <p:txBody>
          <a:bodyPr wrap="square">
            <a:spAutoFit/>
          </a:bodyPr>
          <a:lstStyle/>
          <a:p>
            <a:pPr algn="l"/>
            <a:r>
              <a:rPr lang="de-CH" altLang="de-DE" sz="3600" dirty="0">
                <a:solidFill>
                  <a:schemeClr val="bg1">
                    <a:lumMod val="50000"/>
                  </a:schemeClr>
                </a:solidFill>
                <a:effectLst/>
                <a:latin typeface="Univers LT Std 47 Cn Lt" pitchFamily="34" charset="0"/>
              </a:rPr>
              <a:t>„Weil wir auch füreinander verantwortlich sind, wollen wir uns gegenseitig dazu anspornen, einander Liebe zu erweisen und Gutes zu tun.“</a:t>
            </a:r>
            <a:endParaRPr lang="de-DE" altLang="de-DE" sz="36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345706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Hebräer 10,25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0" y="136664"/>
            <a:ext cx="8938344" cy="3416320"/>
          </a:xfrm>
        </p:spPr>
        <p:txBody>
          <a:bodyPr wrap="square">
            <a:spAutoFit/>
          </a:bodyPr>
          <a:lstStyle/>
          <a:p>
            <a:pPr algn="l"/>
            <a:r>
              <a:rPr lang="de-CH" altLang="de-DE" sz="3600" dirty="0">
                <a:solidFill>
                  <a:schemeClr val="bg1">
                    <a:lumMod val="50000"/>
                  </a:schemeClr>
                </a:solidFill>
                <a:effectLst/>
                <a:latin typeface="Univers LT Std 47 Cn Lt" pitchFamily="34" charset="0"/>
              </a:rPr>
              <a:t>„Deshalb ist es wichtig, dass wir unseren Zusammenkünften nicht fernbleiben, wie einige sich das angewöhnt haben, sondern dass wir einander ermutigen, und das umso mehr, als – wie ihr selbst feststellen könnt – der Tag näher rückt, an dem der Herr wiederkommt.“</a:t>
            </a:r>
            <a:endParaRPr lang="de-DE" altLang="de-DE" sz="36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421295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Galater-Brief 5,15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116632"/>
            <a:ext cx="8938344" cy="2308324"/>
          </a:xfrm>
        </p:spPr>
        <p:txBody>
          <a:bodyPr wrap="square">
            <a:spAutoFit/>
          </a:bodyPr>
          <a:lstStyle/>
          <a:p>
            <a:pPr algn="l"/>
            <a:r>
              <a:rPr lang="de-CH" altLang="de-DE" sz="3600" dirty="0">
                <a:solidFill>
                  <a:schemeClr val="bg1">
                    <a:lumMod val="50000"/>
                  </a:schemeClr>
                </a:solidFill>
                <a:effectLst/>
                <a:latin typeface="Univers LT Std 47 Cn Lt" pitchFamily="34" charset="0"/>
              </a:rPr>
              <a:t>„Wenn ihr wie wilde Tiere aufeinander losgeht, einander beisst und zerfleischt, dann passt nur auf! Sonst werdet ihr am Ende noch einer vom anderen aufgefressen.“</a:t>
            </a:r>
            <a:endParaRPr lang="de-DE" altLang="de-DE" sz="36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90843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descr="Ein Bild, das Screenshot enthält.&#10;&#10;Mit sehr hoher Zuverlässigkeit generierte Beschreibung">
            <a:extLst>
              <a:ext uri="{FF2B5EF4-FFF2-40B4-BE49-F238E27FC236}">
                <a16:creationId xmlns:a16="http://schemas.microsoft.com/office/drawing/2014/main" xmlns="" id="{EC652ED5-82D0-49AD-9E4A-DE913F5F2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083" y="332656"/>
            <a:ext cx="5589173" cy="6048672"/>
          </a:xfrm>
          <a:prstGeom prst="rect">
            <a:avLst/>
          </a:prstGeom>
        </p:spPr>
      </p:pic>
    </p:spTree>
    <p:extLst>
      <p:ext uri="{BB962C8B-B14F-4D97-AF65-F5344CB8AC3E}">
        <p14:creationId xmlns:p14="http://schemas.microsoft.com/office/powerpoint/2010/main" val="233536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04668" y="5013176"/>
            <a:ext cx="4176464" cy="400110"/>
          </a:xfrm>
        </p:spPr>
        <p:txBody>
          <a:bodyPr wrap="square">
            <a:spAutoFit/>
          </a:bodyPr>
          <a:lstStyle/>
          <a:p>
            <a:pPr algn="r"/>
            <a:r>
              <a:rPr lang="de-CH" altLang="de-DE" sz="2000" dirty="0">
                <a:effectLst/>
                <a:latin typeface="Univers LT Std 47 Cn Lt" pitchFamily="34" charset="0"/>
              </a:rPr>
              <a:t>Epheser-Brief 5,21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2828" y="116632"/>
            <a:ext cx="8938344" cy="1938992"/>
          </a:xfrm>
        </p:spPr>
        <p:txBody>
          <a:bodyPr wrap="square">
            <a:spAutoFit/>
          </a:bodyPr>
          <a:lstStyle/>
          <a:p>
            <a:pPr algn="l"/>
            <a:r>
              <a:rPr lang="de-CH" altLang="de-DE" sz="6000" dirty="0">
                <a:solidFill>
                  <a:schemeClr val="bg1">
                    <a:lumMod val="50000"/>
                  </a:schemeClr>
                </a:solidFill>
                <a:effectLst/>
                <a:latin typeface="Univers LT Std 47 Cn Lt" pitchFamily="34" charset="0"/>
              </a:rPr>
              <a:t>Ordnet euch einander unter; tut es aus Ehrfurcht vor Christus! </a:t>
            </a:r>
            <a:endParaRPr lang="de-DE" altLang="de-DE" sz="6000"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0542" y="28313"/>
            <a:ext cx="8714053" cy="2123658"/>
          </a:xfrm>
        </p:spPr>
        <p:txBody>
          <a:bodyPr wrap="square">
            <a:spAutoFit/>
          </a:bodyPr>
          <a:lstStyle/>
          <a:p>
            <a:pPr algn="l"/>
            <a:r>
              <a:rPr lang="de-CH" altLang="de-DE" sz="6600" dirty="0">
                <a:solidFill>
                  <a:schemeClr val="bg1">
                    <a:lumMod val="50000"/>
                  </a:schemeClr>
                </a:solidFill>
                <a:effectLst/>
                <a:latin typeface="Univers LT Std 47 Cn Lt" pitchFamily="34" charset="0"/>
              </a:rPr>
              <a:t>Leute:</a:t>
            </a:r>
            <a:br>
              <a:rPr lang="de-CH" altLang="de-DE" sz="6600" dirty="0">
                <a:solidFill>
                  <a:schemeClr val="bg1">
                    <a:lumMod val="50000"/>
                  </a:schemeClr>
                </a:solidFill>
                <a:effectLst/>
                <a:latin typeface="Univers LT Std 47 Cn Lt" pitchFamily="34" charset="0"/>
              </a:rPr>
            </a:br>
            <a:r>
              <a:rPr lang="de-CH" altLang="de-DE" sz="6600" dirty="0">
                <a:solidFill>
                  <a:schemeClr val="bg1">
                    <a:lumMod val="50000"/>
                  </a:schemeClr>
                </a:solidFill>
                <a:effectLst/>
                <a:latin typeface="Univers LT Std 47 Cn Lt" pitchFamily="34" charset="0"/>
              </a:rPr>
              <a:t>begegnet euch respektvoll</a:t>
            </a:r>
            <a:endParaRPr lang="de-DE" altLang="de-DE" sz="6600" dirty="0">
              <a:solidFill>
                <a:schemeClr val="bg1">
                  <a:lumMod val="5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322444" y="5733256"/>
            <a:ext cx="8426019" cy="523220"/>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Göttliche Anweisungen für gelingende Beziehungen (1/7)</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3663746" y="4941168"/>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Epheser-Brief 5,21</a:t>
            </a:r>
          </a:p>
        </p:txBody>
      </p:sp>
    </p:spTree>
    <p:extLst>
      <p:ext uri="{BB962C8B-B14F-4D97-AF65-F5344CB8AC3E}">
        <p14:creationId xmlns:p14="http://schemas.microsoft.com/office/powerpoint/2010/main" val="394402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01414"/>
            <a:ext cx="8496944" cy="923330"/>
          </a:xfrm>
        </p:spPr>
        <p:txBody>
          <a:bodyPr wrap="square">
            <a:spAutoFit/>
          </a:bodyPr>
          <a:lstStyle/>
          <a:p>
            <a:pPr algn="l"/>
            <a:r>
              <a:rPr lang="de-DE" altLang="de-DE" dirty="0">
                <a:solidFill>
                  <a:schemeClr val="bg1">
                    <a:lumMod val="50000"/>
                  </a:schemeClr>
                </a:solidFill>
                <a:effectLst/>
                <a:latin typeface="Univers LT Std 47 Cn Lt" pitchFamily="34" charset="0"/>
              </a:rPr>
              <a:t>I. </a:t>
            </a:r>
            <a:r>
              <a:rPr lang="de-CH" altLang="de-DE" dirty="0">
                <a:solidFill>
                  <a:schemeClr val="bg1">
                    <a:lumMod val="50000"/>
                  </a:schemeClr>
                </a:solidFill>
                <a:effectLst/>
                <a:latin typeface="Univers LT Std 47 Cn Lt" pitchFamily="34" charset="0"/>
              </a:rPr>
              <a:t>Wie sich Christen begegnen</a:t>
            </a:r>
            <a:endParaRPr lang="de-DE" altLang="de-DE" dirty="0">
              <a:solidFill>
                <a:schemeClr val="bg1">
                  <a:lumMod val="50000"/>
                </a:schemeClr>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720</Words>
  <Application>Microsoft Office PowerPoint</Application>
  <PresentationFormat>Bildschirmpräsentation (4:3)</PresentationFormat>
  <Paragraphs>86</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Designvorlage 'Berggipfel'</vt:lpstr>
      <vt:lpstr>Leute: begegnet euch respektvoll</vt:lpstr>
      <vt:lpstr>„Wir sind durch einen Geist alle zu einem Leib getauft, wir seien Juden oder Griechen, Sklaven oder Freie, und sind alle mit einem Geist getränkt.“</vt:lpstr>
      <vt:lpstr>„Weil wir auch füreinander verantwortlich sind, wollen wir uns gegenseitig dazu anspornen, einander Liebe zu erweisen und Gutes zu tun.“</vt:lpstr>
      <vt:lpstr>„Deshalb ist es wichtig, dass wir unseren Zusammenkünften nicht fernbleiben, wie einige sich das angewöhnt haben, sondern dass wir einander ermutigen, und das umso mehr, als – wie ihr selbst feststellen könnt – der Tag näher rückt, an dem der Herr wiederkommt.“</vt:lpstr>
      <vt:lpstr>„Wenn ihr wie wilde Tiere aufeinander losgeht, einander beisst und zerfleischt, dann passt nur auf! Sonst werdet ihr am Ende noch einer vom anderen aufgefressen.“</vt:lpstr>
      <vt:lpstr>PowerPoint-Präsentation</vt:lpstr>
      <vt:lpstr>Ordnet euch einander unter; tut es aus Ehrfurcht vor Christus! </vt:lpstr>
      <vt:lpstr>Leute: begegnet euch respektvoll</vt:lpstr>
      <vt:lpstr>I. Wie sich Christen begegnen</vt:lpstr>
      <vt:lpstr>„Ordnet euch einander unter.“</vt:lpstr>
      <vt:lpstr>„Jeder, der sich selbst erhöht, wird erniedrigt werden, und wer sich selbst erniedrigt, wird erhöht werden.“</vt:lpstr>
      <vt:lpstr>„Wir möchten, dass du uns in deiner Herrlichkeit neben dir sitzen lässt, den einen an deiner rechten Seite und den anderen an deiner linken Seite.“</vt:lpstr>
      <vt:lpstr>„Ihr wisst, die als Herrscher gelten, halten ihre Völker nieder, und ihre Mächtigen tun ihnen Gewalt an.“</vt:lpstr>
      <vt:lpstr>„Bei euch ist es nicht so. Im Gegenteil: Wer unter euch gross werden will, soll den anderen dienen; wer unter euch der Erste sein will, soll zum Dienst an allen bereit sein.“</vt:lpstr>
      <vt:lpstr>„Weidet die Herde Gottes, die euch anbefohlen ist, und achtet auf sie, nicht gezwungen, sondern freiwillig, wie es Gott gefällt, nicht um schändlichen Gewinns willen, sondern von Herzensgrund, nicht als solche, die über die Gemeinden herrschen, sondern als Vorbilder der Herde.“</vt:lpstr>
      <vt:lpstr>„Hört zu, meine Lieben! Hat nicht Gott erwählt die Armen in der Welt, die im Glauben reich sind und Erben des Reichs, das er verheissen hat denen, die ihn lieb haben?“</vt:lpstr>
      <vt:lpstr>„Lasst im Umgang miteinander Herzlichkeit und geschwisterliche Liebe zum Ausdruck kommen. Übertrefft euch gegenseitig darin, einander Achtung zu erweisen.“</vt:lpstr>
      <vt:lpstr>„An geheimen Zeichen und Merkmalen erkennen sie einander und lieben sich schon, fast ehe sie sich noch kennen.“</vt:lpstr>
      <vt:lpstr>II. Wem sich Christen verpflichtet wissen</vt:lpstr>
      <vt:lpstr>„Tut es aus Ehrfurcht vor Christus!“</vt:lpstr>
      <vt:lpstr>„Tut es aus Ehrfurcht vor Christus!“</vt:lpstr>
      <vt:lpstr>„Wir wissen also, wie wichtig es ist, in Ehrfurcht vor dem Herrn zu leben, vor dem wir einmal Rechenschaft ablegen müssen.“</vt:lpstr>
      <vt:lpstr>„Alles, was ihr tut, tut von Herzen, als etwas, das ihr für den Herrn tut und nicht für Menschen.“</vt:lpstr>
      <vt:lpstr>„Denn der Menschensohn (Jesus) ist nicht gekommen, um sich dienen zu lassen, sondern um zu dienen und sein Leben als Lösegeld für viele hinzugeben.“</vt:lpstr>
      <vt:lpstr>„Gott beweist uns seine Liebe dadurch, dass Christus für uns starb, als wir noch Sünder waren.“</vt:lpstr>
      <vt:lpstr>„Gott hat der Welt seine Liebe dadurch gezeigt, dass er seinen einzigen Sohn für sie hergab, damit jeder, der an ihn glaubt, das ewige Leben hat und nicht verloren geht.“</vt:lpstr>
      <vt:lpstr>Schlussgedanke</vt:lpstr>
      <vt:lpstr>„Ordnet euch einander unter; tut es aus Ehrfurcht vor Christus!“</vt:lpstr>
      <vt:lpstr>„Tut nichts aus Eigennutz oder um eitler Ehre willen, sondern in Demut achte einer den andern höher als sich selbst.“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Göttliche Anweisungen für gelingende Beziehungen - Teil 1/7 - Leute: begegnet euch respektvoll - Folien</dc:title>
  <dc:creator>Jürg Birnstiel</dc:creator>
  <cp:lastModifiedBy>Me</cp:lastModifiedBy>
  <cp:revision>801</cp:revision>
  <dcterms:created xsi:type="dcterms:W3CDTF">2013-11-12T15:20:47Z</dcterms:created>
  <dcterms:modified xsi:type="dcterms:W3CDTF">2018-11-27T07:58:23Z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