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258" r:id="rId3"/>
    <p:sldId id="804" r:id="rId4"/>
    <p:sldId id="860" r:id="rId5"/>
    <p:sldId id="861" r:id="rId6"/>
    <p:sldId id="862" r:id="rId7"/>
    <p:sldId id="863" r:id="rId8"/>
    <p:sldId id="864" r:id="rId9"/>
    <p:sldId id="865" r:id="rId10"/>
    <p:sldId id="866" r:id="rId11"/>
    <p:sldId id="867" r:id="rId12"/>
    <p:sldId id="868" r:id="rId13"/>
    <p:sldId id="869" r:id="rId14"/>
    <p:sldId id="870" r:id="rId15"/>
    <p:sldId id="871" r:id="rId16"/>
    <p:sldId id="872" r:id="rId17"/>
    <p:sldId id="314" r:id="rId18"/>
    <p:sldId id="858" r:id="rId19"/>
    <p:sldId id="873" r:id="rId20"/>
    <p:sldId id="874" r:id="rId21"/>
    <p:sldId id="875" r:id="rId22"/>
    <p:sldId id="876" r:id="rId23"/>
    <p:sldId id="877" r:id="rId24"/>
    <p:sldId id="879" r:id="rId25"/>
    <p:sldId id="878" r:id="rId26"/>
    <p:sldId id="259" r:id="rId27"/>
    <p:sldId id="859"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90" d="100"/>
          <a:sy n="90" d="100"/>
        </p:scale>
        <p:origin x="-225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Hoffnungsvoll und wieder enttäuscht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(3/7)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39,19 – 40,23</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208912" cy="3970318"/>
          </a:xfrm>
        </p:spPr>
        <p:txBody>
          <a:bodyPr wrap="square">
            <a:spAutoFit/>
          </a:bodyPr>
          <a:lstStyle/>
          <a:p>
            <a:pPr algn="l"/>
            <a:r>
              <a:rPr lang="de-CH" altLang="de-DE" sz="3600" dirty="0">
                <a:solidFill>
                  <a:schemeClr val="tx1"/>
                </a:solidFill>
                <a:effectLst/>
                <a:latin typeface="Univers LT Std 47 Cn Lt" pitchFamily="34" charset="0"/>
              </a:rPr>
              <a:t>„Ich sah vor mir einen Weinstock, und an dem Weinstock waren drei Ranken. Der Saft stieg in die Knospen, sie blühten auf, und schon reiften die Trauben. Ich hatte den Becher des Pharaos in der Hand. Ich nahm die </a:t>
            </a:r>
            <a:r>
              <a:rPr lang="de-CH" altLang="de-DE" sz="3600" dirty="0" smtClean="0">
                <a:solidFill>
                  <a:schemeClr val="tx1"/>
                </a:solidFill>
                <a:effectLst/>
                <a:latin typeface="Univers LT Std 47 Cn Lt" pitchFamily="34" charset="0"/>
              </a:rPr>
              <a:t>Trauben,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presste </a:t>
            </a:r>
            <a:r>
              <a:rPr lang="de-CH" altLang="de-DE" sz="3600" dirty="0">
                <a:solidFill>
                  <a:schemeClr val="tx1"/>
                </a:solidFill>
                <a:effectLst/>
                <a:latin typeface="Univers LT Std 47 Cn Lt" pitchFamily="34" charset="0"/>
              </a:rPr>
              <a:t>sie über dem Becher </a:t>
            </a:r>
            <a:r>
              <a:rPr lang="de-CH" altLang="de-DE" sz="3600" dirty="0" smtClean="0">
                <a:solidFill>
                  <a:schemeClr val="tx1"/>
                </a:solidFill>
                <a:effectLst/>
                <a:latin typeface="Univers LT Std 47 Cn Lt" pitchFamily="34" charset="0"/>
              </a:rPr>
              <a:t>aus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reichte den Becher dem Pharao.“</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33640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856984" cy="3785652"/>
          </a:xfrm>
        </p:spPr>
        <p:txBody>
          <a:bodyPr wrap="square">
            <a:spAutoFit/>
          </a:bodyPr>
          <a:lstStyle/>
          <a:p>
            <a:pPr algn="l"/>
            <a:r>
              <a:rPr lang="de-CH" altLang="de-DE" sz="4000" dirty="0">
                <a:solidFill>
                  <a:schemeClr val="tx1"/>
                </a:solidFill>
                <a:effectLst/>
                <a:latin typeface="Univers LT Std 47 Cn Lt" pitchFamily="34" charset="0"/>
              </a:rPr>
              <a:t>„Die drei Ranken sind drei Tage. Heute in drei Tagen wird der Pharao dich erhöhen und dich wieder in dein Amt einsetzen. Dann wirst du wieder wie früher </a:t>
            </a:r>
            <a:r>
              <a:rPr lang="de-CH" altLang="de-DE" sz="4000" dirty="0" smtClean="0">
                <a:solidFill>
                  <a:schemeClr val="tx1"/>
                </a:solidFill>
                <a:effectLst/>
                <a:latin typeface="Univers LT Std 47 Cn Lt" pitchFamily="34" charset="0"/>
              </a:rPr>
              <a:t>sein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Mundschenk </a:t>
            </a:r>
            <a:r>
              <a:rPr lang="de-CH" altLang="de-DE" sz="4000" dirty="0">
                <a:solidFill>
                  <a:schemeClr val="tx1"/>
                </a:solidFill>
                <a:effectLst/>
                <a:latin typeface="Univers LT Std 47 Cn Lt" pitchFamily="34" charset="0"/>
              </a:rPr>
              <a:t>sein </a:t>
            </a:r>
            <a:r>
              <a:rPr lang="de-CH" altLang="de-DE" sz="4000" dirty="0" smtClean="0">
                <a:solidFill>
                  <a:schemeClr val="tx1"/>
                </a:solidFill>
                <a:effectLst/>
                <a:latin typeface="Univers LT Std 47 Cn Lt" pitchFamily="34" charset="0"/>
              </a:rPr>
              <a:t>und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ihm </a:t>
            </a:r>
            <a:r>
              <a:rPr lang="de-CH" altLang="de-DE" sz="4000" dirty="0">
                <a:solidFill>
                  <a:schemeClr val="tx1"/>
                </a:solidFill>
                <a:effectLst/>
                <a:latin typeface="Univers LT Std 47 Cn Lt" pitchFamily="34" charset="0"/>
              </a:rPr>
              <a:t>den Becher reichen.“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0684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6893"/>
            <a:ext cx="8496944" cy="3170099"/>
          </a:xfrm>
        </p:spPr>
        <p:txBody>
          <a:bodyPr wrap="square">
            <a:spAutoFit/>
          </a:bodyPr>
          <a:lstStyle/>
          <a:p>
            <a:pPr algn="l"/>
            <a:r>
              <a:rPr lang="de-CH" altLang="de-DE" sz="4000" dirty="0">
                <a:solidFill>
                  <a:schemeClr val="tx1"/>
                </a:solidFill>
                <a:effectLst/>
                <a:latin typeface="Univers LT Std 47 Cn Lt" pitchFamily="34" charset="0"/>
              </a:rPr>
              <a:t>„Auf meinem Kopf trug ich drei Körbe mit Gebäck, einen über dem andern. Im obersten lagen Backwaren für die Tafel des Pharaos. Da kamen Vögel </a:t>
            </a:r>
            <a:r>
              <a:rPr lang="de-CH" altLang="de-DE" sz="4000" dirty="0" smtClean="0">
                <a:solidFill>
                  <a:schemeClr val="tx1"/>
                </a:solidFill>
                <a:effectLst/>
                <a:latin typeface="Univers LT Std 47 Cn Lt" pitchFamily="34" charset="0"/>
              </a:rPr>
              <a:t>und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frassen </a:t>
            </a:r>
            <a:r>
              <a:rPr lang="de-CH" altLang="de-DE" sz="4000" dirty="0">
                <a:solidFill>
                  <a:schemeClr val="tx1"/>
                </a:solidFill>
                <a:effectLst/>
                <a:latin typeface="Univers LT Std 47 Cn Lt" pitchFamily="34" charset="0"/>
              </a:rPr>
              <a:t>den Korb leer.“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5861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26383"/>
            <a:ext cx="8496944" cy="2554545"/>
          </a:xfrm>
        </p:spPr>
        <p:txBody>
          <a:bodyPr wrap="square">
            <a:spAutoFit/>
          </a:bodyPr>
          <a:lstStyle/>
          <a:p>
            <a:pPr algn="l"/>
            <a:r>
              <a:rPr lang="de-CH" altLang="de-DE" sz="4000" dirty="0">
                <a:solidFill>
                  <a:schemeClr val="tx1"/>
                </a:solidFill>
                <a:effectLst/>
                <a:latin typeface="Univers LT Std 47 Cn Lt" pitchFamily="34" charset="0"/>
              </a:rPr>
              <a:t>„Die drei Körbe sind drei Tage. Heute in drei Tagen wird der Pharao dich erhöhen und an einen Baum hängen. Dann werden die Vögel dein Fleisch fressen.“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1963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26383"/>
            <a:ext cx="8496944" cy="2554545"/>
          </a:xfrm>
        </p:spPr>
        <p:txBody>
          <a:bodyPr wrap="square">
            <a:spAutoFit/>
          </a:bodyPr>
          <a:lstStyle/>
          <a:p>
            <a:pPr algn="l"/>
            <a:r>
              <a:rPr lang="de-CH" altLang="de-DE" sz="4000" dirty="0">
                <a:solidFill>
                  <a:schemeClr val="tx1"/>
                </a:solidFill>
                <a:effectLst/>
                <a:latin typeface="Univers LT Std 47 Cn Lt" pitchFamily="34" charset="0"/>
              </a:rPr>
              <a:t>„Und muss ich auch durchs finstere Tal – ich fürchte kein Unheil! Du, HERR, bist ja bei mir; du schützt mich und du führst </a:t>
            </a:r>
            <a:r>
              <a:rPr lang="de-CH" altLang="de-DE" sz="4000" dirty="0" smtClean="0">
                <a:solidFill>
                  <a:schemeClr val="tx1"/>
                </a:solidFill>
                <a:effectLst/>
                <a:latin typeface="Univers LT Std 47 Cn Lt" pitchFamily="34" charset="0"/>
              </a:rPr>
              <a:t>mich,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das </a:t>
            </a:r>
            <a:r>
              <a:rPr lang="de-CH" altLang="de-DE" sz="4000" dirty="0">
                <a:solidFill>
                  <a:schemeClr val="tx1"/>
                </a:solidFill>
                <a:effectLst/>
                <a:latin typeface="Univers LT Std 47 Cn Lt" pitchFamily="34" charset="0"/>
              </a:rPr>
              <a:t>macht mir Mut.“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4610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1938992"/>
          </a:xfrm>
        </p:spPr>
        <p:txBody>
          <a:bodyPr wrap="square">
            <a:spAutoFit/>
          </a:bodyPr>
          <a:lstStyle/>
          <a:p>
            <a:pPr algn="l"/>
            <a:r>
              <a:rPr lang="de-CH" altLang="de-DE" sz="4000" dirty="0">
                <a:solidFill>
                  <a:schemeClr val="tx1"/>
                </a:solidFill>
                <a:effectLst/>
                <a:latin typeface="Univers LT Std 47 Cn Lt" pitchFamily="34" charset="0"/>
              </a:rPr>
              <a:t>„Und ob ich schon wanderte im finstern Tal, fürchte ich kein Unglück; denn du bist bei mir, dein Stecken und Stab trösten mich.“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44016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5199"/>
            <a:ext cx="7560840" cy="4031873"/>
          </a:xfrm>
        </p:spPr>
        <p:txBody>
          <a:bodyPr wrap="square">
            <a:spAutoFit/>
          </a:bodyPr>
          <a:lstStyle/>
          <a:p>
            <a:pPr algn="l"/>
            <a:r>
              <a:rPr lang="de-CH" altLang="de-DE" sz="3200" dirty="0">
                <a:solidFill>
                  <a:schemeClr val="tx1"/>
                </a:solidFill>
                <a:effectLst/>
                <a:latin typeface="Univers LT Std 47 Cn Lt" pitchFamily="34" charset="0"/>
              </a:rPr>
              <a:t>„Ja, ich bin überzeugt, dass weder Tod noch Leben, weder Engel noch unsichtbare Mächte, weder Gegenwärtiges noch Zukünftiges, noch gottfeindliche Kräfte, weder Hohes noch Tiefes, noch sonst irgendetwas in der ganzen Schöpfung uns je von der Liebe Gottes </a:t>
            </a:r>
            <a:r>
              <a:rPr lang="de-CH" altLang="de-DE" sz="3200" dirty="0" smtClean="0">
                <a:solidFill>
                  <a:schemeClr val="tx1"/>
                </a:solidFill>
                <a:effectLst/>
                <a:latin typeface="Univers LT Std 47 Cn Lt" pitchFamily="34" charset="0"/>
              </a:rPr>
              <a:t>trennen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kann</a:t>
            </a:r>
            <a:r>
              <a:rPr lang="de-CH" altLang="de-DE" sz="3200" dirty="0">
                <a:solidFill>
                  <a:schemeClr val="tx1"/>
                </a:solidFill>
                <a:effectLst/>
                <a:latin typeface="Univers LT Std 47 Cn Lt" pitchFamily="34" charset="0"/>
              </a:rPr>
              <a:t>, die uns geschenkt ist </a:t>
            </a:r>
            <a:r>
              <a:rPr lang="de-CH" altLang="de-DE" sz="3200" dirty="0" smtClean="0">
                <a:solidFill>
                  <a:schemeClr val="tx1"/>
                </a:solidFill>
                <a:effectLst/>
                <a:latin typeface="Univers LT Std 47 Cn Lt" pitchFamily="34" charset="0"/>
              </a:rPr>
              <a:t>in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Jesus </a:t>
            </a:r>
            <a:r>
              <a:rPr lang="de-CH" altLang="de-DE" sz="3200" dirty="0">
                <a:solidFill>
                  <a:schemeClr val="tx1"/>
                </a:solidFill>
                <a:effectLst/>
                <a:latin typeface="Univers LT Std 47 Cn Lt" pitchFamily="34" charset="0"/>
              </a:rPr>
              <a:t>Christus, unserem Herrn.“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39111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DE" altLang="de-DE" sz="4800" dirty="0">
                <a:solidFill>
                  <a:schemeClr val="tx1"/>
                </a:solidFill>
                <a:effectLst/>
                <a:latin typeface="Univers LT Std 47 Cn Lt" pitchFamily="34" charset="0"/>
              </a:rPr>
              <a:t>Zurückgelassen und vergessen</a:t>
            </a: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7,21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3170099"/>
          </a:xfrm>
        </p:spPr>
        <p:txBody>
          <a:bodyPr wrap="square">
            <a:spAutoFit/>
          </a:bodyPr>
          <a:lstStyle/>
          <a:p>
            <a:pPr algn="l"/>
            <a:r>
              <a:rPr lang="de-CH" altLang="de-DE" sz="4000" dirty="0">
                <a:solidFill>
                  <a:schemeClr val="tx1"/>
                </a:solidFill>
                <a:effectLst/>
                <a:latin typeface="Univers LT Std 47 Cn Lt" pitchFamily="34" charset="0"/>
              </a:rPr>
              <a:t>„Warst du ein Sklave, als Gott dich rief? Lass dich davon nicht niederdrücken! Wenn sich dir allerdings eine Gelegenheit bietet, die Freiheit zu erlangen, dann mach dankbar davon Gebrauch.“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54545"/>
          </a:xfrm>
        </p:spPr>
        <p:txBody>
          <a:bodyPr wrap="square">
            <a:spAutoFit/>
          </a:bodyPr>
          <a:lstStyle/>
          <a:p>
            <a:pPr algn="l"/>
            <a:r>
              <a:rPr lang="de-CH" altLang="de-DE" sz="4000" dirty="0">
                <a:solidFill>
                  <a:schemeClr val="tx1"/>
                </a:solidFill>
                <a:effectLst/>
                <a:latin typeface="Univers LT Std 47 Cn Lt" pitchFamily="34" charset="0"/>
              </a:rPr>
              <a:t>„Vergiss mich nicht, wenn es dir gut </a:t>
            </a:r>
            <a:r>
              <a:rPr lang="de-CH" altLang="de-DE" sz="4000" dirty="0" smtClean="0">
                <a:solidFill>
                  <a:schemeClr val="tx1"/>
                </a:solidFill>
                <a:effectLst/>
                <a:latin typeface="Univers LT Std 47 Cn Lt" pitchFamily="34" charset="0"/>
              </a:rPr>
              <a:t>geht!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Tu </a:t>
            </a:r>
            <a:r>
              <a:rPr lang="de-CH" altLang="de-DE" sz="4000" dirty="0">
                <a:solidFill>
                  <a:schemeClr val="tx1"/>
                </a:solidFill>
                <a:effectLst/>
                <a:latin typeface="Univers LT Std 47 Cn Lt" pitchFamily="34" charset="0"/>
              </a:rPr>
              <a:t>mir den Gefallen und empfiehl </a:t>
            </a:r>
            <a:r>
              <a:rPr lang="de-CH" altLang="de-DE" sz="4000" dirty="0" smtClean="0">
                <a:solidFill>
                  <a:schemeClr val="tx1"/>
                </a:solidFill>
                <a:effectLst/>
                <a:latin typeface="Univers LT Std 47 Cn Lt" pitchFamily="34" charset="0"/>
              </a:rPr>
              <a:t>mich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dem </a:t>
            </a:r>
            <a:r>
              <a:rPr lang="de-CH" altLang="de-DE" sz="4000" dirty="0">
                <a:solidFill>
                  <a:schemeClr val="tx1"/>
                </a:solidFill>
                <a:effectLst/>
                <a:latin typeface="Univers LT Std 47 Cn Lt" pitchFamily="34" charset="0"/>
              </a:rPr>
              <a:t>Pharao! Bring mich aus </a:t>
            </a:r>
            <a:r>
              <a:rPr lang="de-CH" altLang="de-DE" sz="4000" dirty="0" smtClean="0">
                <a:solidFill>
                  <a:schemeClr val="tx1"/>
                </a:solidFill>
                <a:effectLst/>
                <a:latin typeface="Univers LT Std 47 Cn Lt" pitchFamily="34" charset="0"/>
              </a:rPr>
              <a:t>diesem</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Kerker </a:t>
            </a:r>
            <a:r>
              <a:rPr lang="de-CH" altLang="de-DE" sz="4000" dirty="0">
                <a:solidFill>
                  <a:schemeClr val="tx1"/>
                </a:solidFill>
                <a:effectLst/>
                <a:latin typeface="Univers LT Std 47 Cn Lt" pitchFamily="34" charset="0"/>
              </a:rPr>
              <a:t>heraus!“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681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CH" altLang="de-DE" sz="5000" dirty="0">
                <a:solidFill>
                  <a:schemeClr val="tx1"/>
                </a:solidFill>
                <a:effectLst/>
                <a:latin typeface="Univers LT Std 47 Cn Lt" pitchFamily="34" charset="0"/>
              </a:rPr>
              <a:t>Treu trotz der aussichtslosen Lage</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54545"/>
          </a:xfrm>
        </p:spPr>
        <p:txBody>
          <a:bodyPr wrap="square">
            <a:spAutoFit/>
          </a:bodyPr>
          <a:lstStyle/>
          <a:p>
            <a:pPr algn="l"/>
            <a:r>
              <a:rPr lang="de-CH" altLang="de-DE" sz="4000" dirty="0">
                <a:solidFill>
                  <a:schemeClr val="tx1"/>
                </a:solidFill>
                <a:effectLst/>
                <a:latin typeface="Univers LT Std 47 Cn Lt" pitchFamily="34" charset="0"/>
              </a:rPr>
              <a:t>„Man hat mich aus dem Land der Hebräer entführt, und auch hier in Ägypten </a:t>
            </a:r>
            <a:r>
              <a:rPr lang="de-CH" altLang="de-DE" sz="4000" dirty="0" smtClean="0">
                <a:solidFill>
                  <a:schemeClr val="tx1"/>
                </a:solidFill>
                <a:effectLst/>
                <a:latin typeface="Univers LT Std 47 Cn Lt" pitchFamily="34" charset="0"/>
              </a:rPr>
              <a:t>habe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ich </a:t>
            </a:r>
            <a:r>
              <a:rPr lang="de-CH" altLang="de-DE" sz="4000" dirty="0">
                <a:solidFill>
                  <a:schemeClr val="tx1"/>
                </a:solidFill>
                <a:effectLst/>
                <a:latin typeface="Univers LT Std 47 Cn Lt" pitchFamily="34" charset="0"/>
              </a:rPr>
              <a:t>nichts Unrechtes getan. Ich bin </a:t>
            </a:r>
            <a:r>
              <a:rPr lang="de-CH" altLang="de-DE" sz="4000" dirty="0" smtClean="0">
                <a:solidFill>
                  <a:schemeClr val="tx1"/>
                </a:solidFill>
                <a:effectLst/>
                <a:latin typeface="Univers LT Std 47 Cn Lt" pitchFamily="34" charset="0"/>
              </a:rPr>
              <a:t>ohne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jede </a:t>
            </a:r>
            <a:r>
              <a:rPr lang="de-CH" altLang="de-DE" sz="4000" dirty="0">
                <a:solidFill>
                  <a:schemeClr val="tx1"/>
                </a:solidFill>
                <a:effectLst/>
                <a:latin typeface="Univers LT Std 47 Cn Lt" pitchFamily="34" charset="0"/>
              </a:rPr>
              <a:t>Schuld in diesem Loch.“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6298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5616624" cy="1938992"/>
          </a:xfrm>
        </p:spPr>
        <p:txBody>
          <a:bodyPr wrap="square">
            <a:spAutoFit/>
          </a:bodyPr>
          <a:lstStyle/>
          <a:p>
            <a:pPr algn="l"/>
            <a:r>
              <a:rPr lang="de-CH" altLang="de-DE" sz="4000" dirty="0">
                <a:solidFill>
                  <a:schemeClr val="tx1"/>
                </a:solidFill>
                <a:effectLst/>
                <a:latin typeface="Univers LT Std 47 Cn Lt" pitchFamily="34" charset="0"/>
              </a:rPr>
              <a:t>„Der oberste Mundschenk dachte nicht an Josef; er hatte ihn schon vergessen.“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6491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Lukas-Evangelium 17,13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68424"/>
            <a:ext cx="5616624" cy="1323439"/>
          </a:xfrm>
        </p:spPr>
        <p:txBody>
          <a:bodyPr wrap="square">
            <a:spAutoFit/>
          </a:bodyPr>
          <a:lstStyle/>
          <a:p>
            <a:pPr algn="l"/>
            <a:r>
              <a:rPr lang="de-CH" altLang="de-DE" sz="4000" dirty="0">
                <a:solidFill>
                  <a:schemeClr val="tx1"/>
                </a:solidFill>
                <a:effectLst/>
                <a:latin typeface="Univers LT Std 47 Cn Lt" pitchFamily="34" charset="0"/>
              </a:rPr>
              <a:t>„Jesus, Meister, hab Erbarmen mit uns!“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821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Lukas-Evangelium 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7"/>
            <a:ext cx="7776864" cy="1938992"/>
          </a:xfrm>
        </p:spPr>
        <p:txBody>
          <a:bodyPr wrap="square">
            <a:spAutoFit/>
          </a:bodyPr>
          <a:lstStyle/>
          <a:p>
            <a:pPr algn="l"/>
            <a:r>
              <a:rPr lang="de-CH" altLang="de-DE" sz="4000" dirty="0">
                <a:solidFill>
                  <a:schemeClr val="tx1"/>
                </a:solidFill>
                <a:effectLst/>
                <a:latin typeface="Univers LT Std 47 Cn Lt" pitchFamily="34" charset="0"/>
              </a:rPr>
              <a:t>„Ist es keinem ausser diesem Fremden in den Sinn gekommen, zurückzukehren und Gott die Ehre zu geben?“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4817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2.Petrus-Brief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4375"/>
            <a:ext cx="8856984" cy="2554545"/>
          </a:xfrm>
        </p:spPr>
        <p:txBody>
          <a:bodyPr wrap="square">
            <a:spAutoFit/>
          </a:bodyPr>
          <a:lstStyle/>
          <a:p>
            <a:pPr algn="l"/>
            <a:r>
              <a:rPr lang="de-CH" altLang="de-DE" sz="4000" dirty="0">
                <a:solidFill>
                  <a:schemeClr val="tx1"/>
                </a:solidFill>
                <a:effectLst/>
                <a:latin typeface="Univers LT Std 47 Cn Lt" pitchFamily="34" charset="0"/>
              </a:rPr>
              <a:t>„Eines freilich dürft ihr nicht vergessen, liebe Freunde: Für den Herrn ist ein Tag </a:t>
            </a:r>
            <a:r>
              <a:rPr lang="de-CH" altLang="de-DE" sz="4000" dirty="0" smtClean="0">
                <a:solidFill>
                  <a:schemeClr val="tx1"/>
                </a:solidFill>
                <a:effectLst/>
                <a:latin typeface="Univers LT Std 47 Cn Lt" pitchFamily="34" charset="0"/>
              </a:rPr>
              <a:t>wie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tausend </a:t>
            </a:r>
            <a:r>
              <a:rPr lang="de-CH" altLang="de-DE" sz="4000" dirty="0">
                <a:solidFill>
                  <a:schemeClr val="tx1"/>
                </a:solidFill>
                <a:effectLst/>
                <a:latin typeface="Univers LT Std 47 Cn Lt" pitchFamily="34" charset="0"/>
              </a:rPr>
              <a:t>Jahre, und tausend Jahre </a:t>
            </a:r>
            <a:r>
              <a:rPr lang="de-CH" altLang="de-DE" sz="4000" dirty="0" smtClean="0">
                <a:solidFill>
                  <a:schemeClr val="tx1"/>
                </a:solidFill>
                <a:effectLst/>
                <a:latin typeface="Univers LT Std 47 Cn Lt" pitchFamily="34" charset="0"/>
              </a:rPr>
              <a:t>sind</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für ihn wie </a:t>
            </a:r>
            <a:r>
              <a:rPr lang="de-CH" altLang="de-DE" sz="4000" dirty="0">
                <a:solidFill>
                  <a:schemeClr val="tx1"/>
                </a:solidFill>
                <a:effectLst/>
                <a:latin typeface="Univers LT Std 47 Cn Lt" pitchFamily="34" charset="0"/>
              </a:rPr>
              <a:t>ein Tag.“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0678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2.Petrus-Brief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3970318"/>
          </a:xfrm>
        </p:spPr>
        <p:txBody>
          <a:bodyPr wrap="square">
            <a:spAutoFit/>
          </a:bodyPr>
          <a:lstStyle/>
          <a:p>
            <a:pPr algn="l"/>
            <a:r>
              <a:rPr lang="de-CH" altLang="de-DE" sz="3600" dirty="0">
                <a:solidFill>
                  <a:schemeClr val="tx1"/>
                </a:solidFill>
                <a:effectLst/>
                <a:latin typeface="Univers LT Std 47 Cn Lt" pitchFamily="34" charset="0"/>
              </a:rPr>
              <a:t>„Es ist also keineswegs so, dass der Herr die Erfüllung seiner Zusage hinauszögert, wie einige denken. Was sie für ein Hinauszögern halten, ist in Wirklichkeit ein Ausdruck seiner Geduld mit euch. Denn er möchte nicht, </a:t>
            </a:r>
            <a:r>
              <a:rPr lang="de-CH" altLang="de-DE" sz="3600" dirty="0" smtClean="0">
                <a:solidFill>
                  <a:schemeClr val="tx1"/>
                </a:solidFill>
                <a:effectLst/>
                <a:latin typeface="Univers LT Std 47 Cn Lt" pitchFamily="34" charset="0"/>
              </a:rPr>
              <a:t>dass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irgendjemand </a:t>
            </a:r>
            <a:r>
              <a:rPr lang="de-CH" altLang="de-DE" sz="3600" dirty="0">
                <a:solidFill>
                  <a:schemeClr val="tx1"/>
                </a:solidFill>
                <a:effectLst/>
                <a:latin typeface="Univers LT Std 47 Cn Lt" pitchFamily="34" charset="0"/>
              </a:rPr>
              <a:t>verloren </a:t>
            </a:r>
            <a:r>
              <a:rPr lang="de-CH" altLang="de-DE" sz="3600" dirty="0" smtClean="0">
                <a:solidFill>
                  <a:schemeClr val="tx1"/>
                </a:solidFill>
                <a:effectLst/>
                <a:latin typeface="Univers LT Std 47 Cn Lt" pitchFamily="34" charset="0"/>
              </a:rPr>
              <a:t>geht;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möchte vielmehr, dass alle zu ihm umkehren.“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297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Sprüche 15,33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496944" cy="2123658"/>
          </a:xfrm>
        </p:spPr>
        <p:txBody>
          <a:bodyPr wrap="square">
            <a:spAutoFit/>
          </a:bodyPr>
          <a:lstStyle/>
          <a:p>
            <a:pPr algn="l"/>
            <a:r>
              <a:rPr lang="de-CH" altLang="de-DE" sz="4400" dirty="0">
                <a:solidFill>
                  <a:schemeClr val="tx1"/>
                </a:solidFill>
                <a:effectLst/>
                <a:latin typeface="Univers LT Std 47 Cn Lt" pitchFamily="34" charset="0"/>
              </a:rPr>
              <a:t>„Die Furcht des Herrn ist Zucht, die zur Weisheit führt, und ehe man zu Ehren kommt, muss man Demut lernen.“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476672"/>
            <a:ext cx="6552728" cy="1938992"/>
          </a:xfrm>
        </p:spPr>
        <p:txBody>
          <a:bodyPr wrap="square">
            <a:spAutoFit/>
          </a:bodyPr>
          <a:lstStyle/>
          <a:p>
            <a:pPr algn="l"/>
            <a:r>
              <a:rPr lang="de-CH" altLang="de-DE" sz="4000" dirty="0">
                <a:solidFill>
                  <a:schemeClr val="tx1"/>
                </a:solidFill>
                <a:effectLst/>
                <a:latin typeface="Univers LT Std 47 Cn Lt" pitchFamily="34" charset="0"/>
              </a:rPr>
              <a:t>„</a:t>
            </a:r>
            <a:r>
              <a:rPr lang="de-CH" altLang="de-DE" sz="4000" dirty="0" err="1">
                <a:solidFill>
                  <a:schemeClr val="tx1"/>
                </a:solidFill>
                <a:effectLst/>
                <a:latin typeface="Univers LT Std 47 Cn Lt" pitchFamily="34" charset="0"/>
              </a:rPr>
              <a:t>Potifar</a:t>
            </a:r>
            <a:r>
              <a:rPr lang="de-CH" altLang="de-DE" sz="4000" dirty="0">
                <a:solidFill>
                  <a:schemeClr val="tx1"/>
                </a:solidFill>
                <a:effectLst/>
                <a:latin typeface="Univers LT Std 47 Cn Lt" pitchFamily="34" charset="0"/>
              </a:rPr>
              <a:t> liess Josef festnehmen und in das königliche Gefängnis bringen.“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105,18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476672"/>
            <a:ext cx="6552728" cy="1938992"/>
          </a:xfrm>
        </p:spPr>
        <p:txBody>
          <a:bodyPr wrap="square">
            <a:spAutoFit/>
          </a:bodyPr>
          <a:lstStyle/>
          <a:p>
            <a:pPr algn="l"/>
            <a:r>
              <a:rPr lang="de-CH" altLang="de-DE" sz="4000" dirty="0">
                <a:solidFill>
                  <a:schemeClr val="tx1"/>
                </a:solidFill>
                <a:effectLst/>
                <a:latin typeface="Univers LT Std 47 Cn Lt" pitchFamily="34" charset="0"/>
              </a:rPr>
              <a:t>„Man zwängte Josefs Füsse in schmerzhafte Fesseln und seinen Hals in eiserne Ketten.“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894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476672"/>
            <a:ext cx="6552728" cy="1938992"/>
          </a:xfrm>
        </p:spPr>
        <p:txBody>
          <a:bodyPr wrap="square">
            <a:spAutoFit/>
          </a:bodyPr>
          <a:lstStyle/>
          <a:p>
            <a:pPr algn="l"/>
            <a:r>
              <a:rPr lang="de-CH" altLang="de-DE" sz="4000" dirty="0">
                <a:solidFill>
                  <a:schemeClr val="tx1"/>
                </a:solidFill>
                <a:effectLst/>
                <a:latin typeface="Univers LT Std 47 Cn Lt" pitchFamily="34" charset="0"/>
              </a:rPr>
              <a:t>„Der HERR in seiner Treue stand ihm bei. Er verschaffte ihm die Gunst des Gefängnisverwalters.“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4262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68895"/>
            <a:ext cx="8496944" cy="2554545"/>
          </a:xfrm>
        </p:spPr>
        <p:txBody>
          <a:bodyPr wrap="square">
            <a:spAutoFit/>
          </a:bodyPr>
          <a:lstStyle/>
          <a:p>
            <a:pPr algn="l"/>
            <a:r>
              <a:rPr lang="de-CH" altLang="de-DE" sz="4000" dirty="0">
                <a:solidFill>
                  <a:schemeClr val="tx1"/>
                </a:solidFill>
                <a:effectLst/>
                <a:latin typeface="Univers LT Std 47 Cn Lt" pitchFamily="34" charset="0"/>
              </a:rPr>
              <a:t>„So übertrug der Gefängnisverwalter Josef die Aufsicht über alle anderen Gefangenen, und alle Arbeiten im Gefängnis geschahen unter Josefs Leitung.“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7067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68895"/>
            <a:ext cx="7560840" cy="2554545"/>
          </a:xfrm>
        </p:spPr>
        <p:txBody>
          <a:bodyPr wrap="square">
            <a:spAutoFit/>
          </a:bodyPr>
          <a:lstStyle/>
          <a:p>
            <a:pPr algn="l"/>
            <a:r>
              <a:rPr lang="de-CH" altLang="de-DE" sz="4000" dirty="0">
                <a:solidFill>
                  <a:schemeClr val="tx1"/>
                </a:solidFill>
                <a:effectLst/>
                <a:latin typeface="Univers LT Std 47 Cn Lt" pitchFamily="34" charset="0"/>
              </a:rPr>
              <a:t>„Der Verwalter vertraute ihm völlig und gab ihm freie Hand; denn er sah, dass der HERR ihm beistand und alles gelingen liess, was er tat.“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13183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7560840" cy="1938992"/>
          </a:xfrm>
        </p:spPr>
        <p:txBody>
          <a:bodyPr wrap="square">
            <a:spAutoFit/>
          </a:bodyPr>
          <a:lstStyle/>
          <a:p>
            <a:pPr algn="l"/>
            <a:r>
              <a:rPr lang="de-CH" altLang="de-DE" sz="6000" dirty="0">
                <a:solidFill>
                  <a:schemeClr val="tx1"/>
                </a:solidFill>
                <a:effectLst/>
                <a:latin typeface="Univers LT Std 47 Cn Lt" pitchFamily="34" charset="0"/>
              </a:rPr>
              <a:t>„Warum lasst ihr heute den Kopf hängen?“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94630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40,8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76671"/>
            <a:ext cx="7560840" cy="1938992"/>
          </a:xfrm>
        </p:spPr>
        <p:txBody>
          <a:bodyPr wrap="square">
            <a:spAutoFit/>
          </a:bodyPr>
          <a:lstStyle/>
          <a:p>
            <a:pPr algn="l"/>
            <a:r>
              <a:rPr lang="de-CH" altLang="de-DE" sz="4000" dirty="0">
                <a:solidFill>
                  <a:schemeClr val="tx1"/>
                </a:solidFill>
                <a:effectLst/>
                <a:latin typeface="Univers LT Std 47 Cn Lt" pitchFamily="34" charset="0"/>
              </a:rPr>
              <a:t>„Träume zu deuten ist Gottes Sache. Erzählt mir doch einmal, was ihr geträumt habt!“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4879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677</Words>
  <Application>Microsoft Office PowerPoint</Application>
  <PresentationFormat>Bildschirmpräsentation (4:3)</PresentationFormat>
  <Paragraphs>80</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Hoffnungsvoll und wieder enttäuscht</vt:lpstr>
      <vt:lpstr>I. Treu trotz der aussichtslosen Lage</vt:lpstr>
      <vt:lpstr>„Potifar liess Josef festnehmen und in das königliche Gefängnis bringen.“</vt:lpstr>
      <vt:lpstr>„Man zwängte Josefs Füsse in schmerzhafte Fesseln und seinen Hals in eiserne Ketten.“</vt:lpstr>
      <vt:lpstr>„Der HERR in seiner Treue stand ihm bei. Er verschaffte ihm die Gunst des Gefängnisverwalters.“</vt:lpstr>
      <vt:lpstr>„So übertrug der Gefängnisverwalter Josef die Aufsicht über alle anderen Gefangenen, und alle Arbeiten im Gefängnis geschahen unter Josefs Leitung.“</vt:lpstr>
      <vt:lpstr>„Der Verwalter vertraute ihm völlig und gab ihm freie Hand; denn er sah, dass der HERR ihm beistand und alles gelingen liess, was er tat.“</vt:lpstr>
      <vt:lpstr>„Warum lasst ihr heute den Kopf hängen?“</vt:lpstr>
      <vt:lpstr>„Träume zu deuten ist Gottes Sache. Erzählt mir doch einmal, was ihr geträumt habt!“</vt:lpstr>
      <vt:lpstr>„Ich sah vor mir einen Weinstock, und an dem Weinstock waren drei Ranken. Der Saft stieg in die Knospen, sie blühten auf, und schon reiften die Trauben. Ich hatte den Becher des Pharaos in der Hand. Ich nahm die Trauben, presste sie über dem Becher aus und reichte den Becher dem Pharao.“</vt:lpstr>
      <vt:lpstr>„Die drei Ranken sind drei Tage. Heute in drei Tagen wird der Pharao dich erhöhen und dich wieder in dein Amt einsetzen. Dann wirst du wieder wie früher sein Mundschenk sein und ihm den Becher reichen.“</vt:lpstr>
      <vt:lpstr>„Auf meinem Kopf trug ich drei Körbe mit Gebäck, einen über dem andern. Im obersten lagen Backwaren für die Tafel des Pharaos. Da kamen Vögel und frassen den Korb leer.“</vt:lpstr>
      <vt:lpstr>„Die drei Körbe sind drei Tage. Heute in drei Tagen wird der Pharao dich erhöhen und an einen Baum hängen. Dann werden die Vögel dein Fleisch fressen.“</vt:lpstr>
      <vt:lpstr>„Und muss ich auch durchs finstere Tal – ich fürchte kein Unheil! Du, HERR, bist ja bei mir; du schützt mich und du führst mich, das macht mir Mut.“</vt:lpstr>
      <vt:lpstr>„Und ob ich schon wanderte im finstern Tal, fürchte ich kein Unglück; denn du bist bei mir, dein Stecken und Stab trösten mich.“</vt:lpstr>
      <vt:lpstr>„Ja,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vt:lpstr>
      <vt:lpstr>II. Zurückgelassen und vergessen</vt:lpstr>
      <vt:lpstr>„Warst du ein Sklave, als Gott dich rief? Lass dich davon nicht niederdrücken! Wenn sich dir allerdings eine Gelegenheit bietet, die Freiheit zu erlangen, dann mach dankbar davon Gebrauch.“</vt:lpstr>
      <vt:lpstr>„Vergiss mich nicht, wenn es dir gut geht! Tu mir den Gefallen und empfiehl mich dem Pharao! Bring mich aus diesem Kerker heraus!“</vt:lpstr>
      <vt:lpstr>„Man hat mich aus dem Land der Hebräer entführt, und auch hier in Ägypten habe ich nichts Unrechtes getan. Ich bin ohne jede Schuld in diesem Loch.“</vt:lpstr>
      <vt:lpstr>„Der oberste Mundschenk dachte nicht an Josef; er hatte ihn schon vergessen.“</vt:lpstr>
      <vt:lpstr>„Jesus, Meister, hab Erbarmen mit uns!“</vt:lpstr>
      <vt:lpstr>„Ist es keinem ausser diesem Fremden in den Sinn gekommen, zurückzukehren und Gott die Ehre zu geben?“</vt:lpstr>
      <vt:lpstr>„Eines freilich dürft ihr nicht vergessen, liebe Freunde: Für den Herrn ist ein Tag wie tausend Jahre, und tausend Jahre sind für ihn wie ein Tag.“</vt:lpstr>
      <vt:lpstr>„Es ist also keineswegs so, dass der Herr die Erfüllung seiner Zusage hinauszögert, wie einige denken. Was sie für ein Hinauszögern halten, ist in Wirklichkeit ein Ausdruck seiner Geduld mit euch. Denn er möchte nicht, dass irgendjemand verloren geht; er möchte vielmehr, dass alle zu ihm umkehren.“</vt:lpstr>
      <vt:lpstr>Schlussgedanke</vt:lpstr>
      <vt:lpstr>„Die Furcht des Herrn ist Zucht, die zur Weisheit führt, und ehe man zu Ehren kommt, muss man Demut lernen.“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3/7 - Hoffnungsvoll und wieder entäuscht - Folien</dc:title>
  <dc:creator>Jürg Birnstiel</dc:creator>
  <cp:lastModifiedBy>Me</cp:lastModifiedBy>
  <cp:revision>383</cp:revision>
  <dcterms:created xsi:type="dcterms:W3CDTF">2013-11-12T15:20:47Z</dcterms:created>
  <dcterms:modified xsi:type="dcterms:W3CDTF">2015-06-22T20:14:49Z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