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258" r:id="rId3"/>
    <p:sldId id="804" r:id="rId4"/>
    <p:sldId id="860" r:id="rId5"/>
    <p:sldId id="861" r:id="rId6"/>
    <p:sldId id="862" r:id="rId7"/>
    <p:sldId id="863" r:id="rId8"/>
    <p:sldId id="864" r:id="rId9"/>
    <p:sldId id="865" r:id="rId10"/>
    <p:sldId id="866" r:id="rId11"/>
    <p:sldId id="867" r:id="rId12"/>
    <p:sldId id="868" r:id="rId13"/>
    <p:sldId id="869" r:id="rId14"/>
    <p:sldId id="870" r:id="rId15"/>
    <p:sldId id="871" r:id="rId16"/>
    <p:sldId id="872" r:id="rId17"/>
    <p:sldId id="314" r:id="rId18"/>
    <p:sldId id="858" r:id="rId19"/>
    <p:sldId id="873" r:id="rId20"/>
    <p:sldId id="874" r:id="rId21"/>
    <p:sldId id="875" r:id="rId22"/>
    <p:sldId id="876" r:id="rId23"/>
    <p:sldId id="877" r:id="rId24"/>
    <p:sldId id="878" r:id="rId25"/>
    <p:sldId id="879" r:id="rId26"/>
    <p:sldId id="880" r:id="rId27"/>
    <p:sldId id="881" r:id="rId28"/>
    <p:sldId id="259" r:id="rId29"/>
    <p:sldId id="882" r:id="rId30"/>
    <p:sldId id="883"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Herzlich und eine erstaunliche Erkenntnis</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(6/7)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45</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65634"/>
            <a:ext cx="8496944" cy="3539430"/>
          </a:xfrm>
        </p:spPr>
        <p:txBody>
          <a:bodyPr wrap="square">
            <a:spAutoFit/>
          </a:bodyPr>
          <a:lstStyle/>
          <a:p>
            <a:pPr algn="l"/>
            <a:r>
              <a:rPr lang="de-CH" altLang="de-DE" sz="3200" dirty="0">
                <a:solidFill>
                  <a:schemeClr val="tx1"/>
                </a:solidFill>
                <a:effectLst/>
                <a:latin typeface="Univers LT Std 47 Cn Lt" pitchFamily="34" charset="0"/>
              </a:rPr>
              <a:t>Genauso verhält es sich mit dem Versprechen, das Abraham und seiner Nachkommenschaft gemacht wurde. Übrigens sagt Gott nicht: „… und deinen Nachkommen“ – als würde es sich um eine </a:t>
            </a:r>
            <a:r>
              <a:rPr lang="de-CH" altLang="de-DE" sz="3200" dirty="0" smtClean="0">
                <a:solidFill>
                  <a:schemeClr val="tx1"/>
                </a:solidFill>
                <a:effectLst/>
                <a:latin typeface="Univers LT Std 47 Cn Lt" pitchFamily="34" charset="0"/>
              </a:rPr>
              <a:t>grosse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Zahl </a:t>
            </a:r>
            <a:r>
              <a:rPr lang="de-CH" altLang="de-DE" sz="3200" dirty="0">
                <a:solidFill>
                  <a:schemeClr val="tx1"/>
                </a:solidFill>
                <a:effectLst/>
                <a:latin typeface="Univers LT Std 47 Cn Lt" pitchFamily="34" charset="0"/>
              </a:rPr>
              <a:t>handeln. Vielmehr ist nur </a:t>
            </a:r>
            <a:r>
              <a:rPr lang="de-CH" altLang="de-DE" sz="3200" dirty="0" smtClean="0">
                <a:solidFill>
                  <a:schemeClr val="tx1"/>
                </a:solidFill>
                <a:effectLst/>
                <a:latin typeface="Univers LT Std 47 Cn Lt" pitchFamily="34" charset="0"/>
              </a:rPr>
              <a:t>von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einem </a:t>
            </a:r>
            <a:r>
              <a:rPr lang="de-CH" altLang="de-DE" sz="3200" dirty="0">
                <a:solidFill>
                  <a:schemeClr val="tx1"/>
                </a:solidFill>
                <a:effectLst/>
                <a:latin typeface="Univers LT Std 47 Cn Lt" pitchFamily="34" charset="0"/>
              </a:rPr>
              <a:t>Einzigen die Rede</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deinem Nachkommen“, und </a:t>
            </a:r>
            <a:r>
              <a:rPr lang="de-CH" altLang="de-DE" sz="3200" dirty="0">
                <a:solidFill>
                  <a:srgbClr val="FFFF00"/>
                </a:solidFill>
                <a:effectLst/>
                <a:latin typeface="Univers LT Std 47 Cn Lt" pitchFamily="34" charset="0"/>
              </a:rPr>
              <a:t>dieser Eine ist Christus</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7571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640960" cy="3785652"/>
          </a:xfrm>
        </p:spPr>
        <p:txBody>
          <a:bodyPr wrap="square">
            <a:spAutoFit/>
          </a:bodyPr>
          <a:lstStyle/>
          <a:p>
            <a:pPr algn="l"/>
            <a:r>
              <a:rPr lang="de-CH" altLang="de-DE" sz="4000" dirty="0">
                <a:solidFill>
                  <a:schemeClr val="tx1"/>
                </a:solidFill>
                <a:effectLst/>
                <a:latin typeface="Univers LT Std 47 Cn Lt" pitchFamily="34" charset="0"/>
              </a:rPr>
              <a:t>„In der Person von Christus hat Gott die Welt mit sich versöhnt, sodass er den Menschen ihre Verfehlungen nicht anrechnet; und uns hat er die Aufgabe </a:t>
            </a:r>
            <a:r>
              <a:rPr lang="de-CH" altLang="de-DE" sz="4000" dirty="0" smtClean="0">
                <a:solidFill>
                  <a:schemeClr val="tx1"/>
                </a:solidFill>
                <a:effectLst/>
                <a:latin typeface="Univers LT Std 47 Cn Lt" pitchFamily="34" charset="0"/>
              </a:rPr>
              <a:t>anvertraut,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diese Versöhnungsbotschaft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zu </a:t>
            </a:r>
            <a:r>
              <a:rPr lang="de-CH" altLang="de-DE" sz="4000" dirty="0">
                <a:solidFill>
                  <a:schemeClr val="tx1"/>
                </a:solidFill>
                <a:effectLst/>
                <a:latin typeface="Univers LT Std 47 Cn Lt" pitchFamily="34" charset="0"/>
              </a:rPr>
              <a:t>verkünden.“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681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4401205"/>
          </a:xfrm>
        </p:spPr>
        <p:txBody>
          <a:bodyPr wrap="square">
            <a:spAutoFit/>
          </a:bodyPr>
          <a:lstStyle/>
          <a:p>
            <a:pPr algn="l"/>
            <a:r>
              <a:rPr lang="de-CH" altLang="de-DE" sz="4000" dirty="0">
                <a:solidFill>
                  <a:schemeClr val="tx1"/>
                </a:solidFill>
                <a:effectLst/>
                <a:latin typeface="Univers LT Std 47 Cn Lt" pitchFamily="34" charset="0"/>
              </a:rPr>
              <a:t>„Deshalb treten wir im Auftrag von Christus als seine Gesandten auf; Gott selbst ist es, der die Menschen durch uns zur Umkehr ruft. Wir bitten im Namen </a:t>
            </a:r>
            <a:r>
              <a:rPr lang="de-CH" altLang="de-DE" sz="4000" dirty="0" smtClean="0">
                <a:solidFill>
                  <a:schemeClr val="tx1"/>
                </a:solidFill>
                <a:effectLst/>
                <a:latin typeface="Univers LT Std 47 Cn Lt" pitchFamily="34" charset="0"/>
              </a:rPr>
              <a:t>von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Christus</a:t>
            </a:r>
            <a:r>
              <a:rPr lang="de-CH" altLang="de-DE" sz="4000" dirty="0">
                <a:solidFill>
                  <a:schemeClr val="tx1"/>
                </a:solidFill>
                <a:effectLst/>
                <a:latin typeface="Univers LT Std 47 Cn Lt" pitchFamily="34" charset="0"/>
              </a:rPr>
              <a:t>: Nehmt </a:t>
            </a:r>
            <a:r>
              <a:rPr lang="de-CH" altLang="de-DE" sz="4000" dirty="0" smtClean="0">
                <a:solidFill>
                  <a:schemeClr val="tx1"/>
                </a:solidFill>
                <a:effectLst/>
                <a:latin typeface="Univers LT Std 47 Cn Lt" pitchFamily="34" charset="0"/>
              </a:rPr>
              <a:t>die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Versöhnung </a:t>
            </a:r>
            <a:r>
              <a:rPr lang="de-CH" altLang="de-DE" sz="4000" dirty="0">
                <a:solidFill>
                  <a:schemeClr val="tx1"/>
                </a:solidFill>
                <a:effectLst/>
                <a:latin typeface="Univers LT Std 47 Cn Lt" pitchFamily="34" charset="0"/>
              </a:rPr>
              <a:t>an, die </a:t>
            </a:r>
            <a:r>
              <a:rPr lang="de-CH" altLang="de-DE" sz="4000" dirty="0" smtClean="0">
                <a:solidFill>
                  <a:schemeClr val="tx1"/>
                </a:solidFill>
                <a:effectLst/>
                <a:latin typeface="Univers LT Std 47 Cn Lt" pitchFamily="34" charset="0"/>
              </a:rPr>
              <a:t>Gott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euch </a:t>
            </a:r>
            <a:r>
              <a:rPr lang="de-CH" altLang="de-DE" sz="4000" dirty="0">
                <a:solidFill>
                  <a:schemeClr val="tx1"/>
                </a:solidFill>
                <a:effectLst/>
                <a:latin typeface="Univers LT Std 47 Cn Lt" pitchFamily="34" charset="0"/>
              </a:rPr>
              <a:t>anbietet!“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6593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3170099"/>
          </a:xfrm>
        </p:spPr>
        <p:txBody>
          <a:bodyPr wrap="square">
            <a:spAutoFit/>
          </a:bodyPr>
          <a:lstStyle/>
          <a:p>
            <a:pPr algn="l"/>
            <a:r>
              <a:rPr lang="de-CH" altLang="de-DE" sz="4000" dirty="0">
                <a:solidFill>
                  <a:schemeClr val="tx1"/>
                </a:solidFill>
                <a:effectLst/>
                <a:latin typeface="Univers LT Std 47 Cn Lt" pitchFamily="34" charset="0"/>
              </a:rPr>
              <a:t>„Nicht ihr habt mich hierher gebracht, sondern Gott. Er hat es so gefügt, dass ich die rechte Hand des Pharaos geworden bin und sein ganzer Hof und ganz </a:t>
            </a:r>
            <a:r>
              <a:rPr lang="de-CH" altLang="de-DE" sz="4000" dirty="0" smtClean="0">
                <a:solidFill>
                  <a:schemeClr val="tx1"/>
                </a:solidFill>
                <a:effectLst/>
                <a:latin typeface="Univers LT Std 47 Cn Lt" pitchFamily="34" charset="0"/>
              </a:rPr>
              <a:t>Ägypten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mir </a:t>
            </a:r>
            <a:r>
              <a:rPr lang="de-CH" altLang="de-DE" sz="4000" dirty="0">
                <a:solidFill>
                  <a:schemeClr val="tx1"/>
                </a:solidFill>
                <a:effectLst/>
                <a:latin typeface="Univers LT Std 47 Cn Lt" pitchFamily="34" charset="0"/>
              </a:rPr>
              <a:t>unterstellt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4187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Philipper-Brief 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2554545"/>
          </a:xfrm>
        </p:spPr>
        <p:txBody>
          <a:bodyPr wrap="square">
            <a:spAutoFit/>
          </a:bodyPr>
          <a:lstStyle/>
          <a:p>
            <a:pPr algn="l"/>
            <a:r>
              <a:rPr lang="de-CH" altLang="de-DE" sz="4000" dirty="0">
                <a:solidFill>
                  <a:schemeClr val="tx1"/>
                </a:solidFill>
                <a:effectLst/>
                <a:latin typeface="Univers LT Std 47 Cn Lt" pitchFamily="34" charset="0"/>
              </a:rPr>
              <a:t>„Jesus erniedrigte sich noch mehr: Im Gehorsam gegenüber Gott nahm er sogar den Tod auf sich; er starb am Kreuz wie ein Verbrecher.“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9206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856984" cy="2862322"/>
          </a:xfrm>
        </p:spPr>
        <p:txBody>
          <a:bodyPr wrap="square">
            <a:spAutoFit/>
          </a:bodyPr>
          <a:lstStyle/>
          <a:p>
            <a:pPr algn="l"/>
            <a:r>
              <a:rPr lang="de-CH" altLang="de-DE" sz="3600" dirty="0">
                <a:solidFill>
                  <a:schemeClr val="tx1"/>
                </a:solidFill>
                <a:effectLst/>
                <a:latin typeface="Univers LT Std 47 Cn Lt" pitchFamily="34" charset="0"/>
              </a:rPr>
              <a:t>„Jesus, der unsere Sünden an seinem eigenen Leib ans Kreuz hinaufgetragen hat, sodass wir jetzt den Sünden gegenüber gestorben sind und für das leben können, was vor Gott richtig ist. Ja, durch seine Wunden seid ihr geheilt.“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96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056784" cy="2308324"/>
          </a:xfrm>
        </p:spPr>
        <p:txBody>
          <a:bodyPr wrap="square">
            <a:spAutoFit/>
          </a:bodyPr>
          <a:lstStyle/>
          <a:p>
            <a:pPr algn="l"/>
            <a:r>
              <a:rPr lang="de-CH" altLang="de-DE" sz="3600" dirty="0">
                <a:solidFill>
                  <a:schemeClr val="tx1"/>
                </a:solidFill>
                <a:effectLst/>
                <a:latin typeface="Univers LT Std 47 Cn Lt" pitchFamily="34" charset="0"/>
              </a:rPr>
              <a:t>„Ihr wart umhergeirrt wie Schafe, die sich verlaufen haben; doch jetzt seid ihr zu dem zurückgekehrt, der als euer Hirte und Beschützer über euch wacht.“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3245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Versöhnung, die von Herzen kommt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12768" cy="3170099"/>
          </a:xfrm>
        </p:spPr>
        <p:txBody>
          <a:bodyPr wrap="square">
            <a:spAutoFit/>
          </a:bodyPr>
          <a:lstStyle/>
          <a:p>
            <a:pPr algn="l"/>
            <a:r>
              <a:rPr lang="de-CH" altLang="de-DE" sz="4000" dirty="0">
                <a:solidFill>
                  <a:schemeClr val="tx1"/>
                </a:solidFill>
                <a:effectLst/>
                <a:latin typeface="Univers LT Std 47 Cn Lt" pitchFamily="34" charset="0"/>
              </a:rPr>
              <a:t>„Ihr müsst meinem Vater alles erzählen, was ihr hier gesehen habt. Sagt ihm, was für eine Stellung ich hier in Ägypten habe. Bringt ihn hierher, so schnell es geht!“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620688"/>
            <a:ext cx="7776864" cy="1323439"/>
          </a:xfrm>
        </p:spPr>
        <p:txBody>
          <a:bodyPr wrap="square">
            <a:spAutoFit/>
          </a:bodyPr>
          <a:lstStyle/>
          <a:p>
            <a:pPr algn="l"/>
            <a:r>
              <a:rPr lang="de-CH" altLang="de-DE" sz="4000" dirty="0">
                <a:solidFill>
                  <a:schemeClr val="tx1"/>
                </a:solidFill>
                <a:effectLst/>
                <a:latin typeface="Univers LT Std 47 Cn Lt" pitchFamily="34" charset="0"/>
              </a:rPr>
              <a:t>„Erst jetzt fanden die Brüder die Sprache wieder und sie redeten mit Josef.“</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554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Einsicht, die von Weisheit zeugt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2,7-8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416320"/>
          </a:xfrm>
        </p:spPr>
        <p:txBody>
          <a:bodyPr wrap="square">
            <a:spAutoFit/>
          </a:bodyPr>
          <a:lstStyle/>
          <a:p>
            <a:pPr algn="l"/>
            <a:r>
              <a:rPr lang="de-CH" altLang="de-DE" sz="3600" dirty="0">
                <a:solidFill>
                  <a:schemeClr val="tx1"/>
                </a:solidFill>
                <a:effectLst/>
                <a:latin typeface="Univers LT Std 47 Cn Lt" pitchFamily="34" charset="0"/>
              </a:rPr>
              <a:t>„Lasst es dabei bewenden! Vergebt ihm jetzt vielmehr und macht ihm wieder Mut. Sonst könnten Schmerz und Trauer ihn am </a:t>
            </a:r>
            <a:r>
              <a:rPr lang="de-CH" altLang="de-DE" sz="3600" dirty="0" smtClean="0">
                <a:solidFill>
                  <a:schemeClr val="tx1"/>
                </a:solidFill>
                <a:effectLst/>
                <a:latin typeface="Univers LT Std 47 Cn Lt" pitchFamily="34" charset="0"/>
              </a:rPr>
              <a:t>Ende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noch </a:t>
            </a:r>
            <a:r>
              <a:rPr lang="de-CH" altLang="de-DE" sz="3600" dirty="0">
                <a:solidFill>
                  <a:schemeClr val="tx1"/>
                </a:solidFill>
                <a:effectLst/>
                <a:latin typeface="Univers LT Std 47 Cn Lt" pitchFamily="34" charset="0"/>
              </a:rPr>
              <a:t>völlig überwältigen. Ich bitte euch also eindringlich, ihm ganz </a:t>
            </a:r>
            <a:r>
              <a:rPr lang="de-CH" altLang="de-DE" sz="3600" dirty="0" smtClean="0">
                <a:solidFill>
                  <a:schemeClr val="tx1"/>
                </a:solidFill>
                <a:effectLst/>
                <a:latin typeface="Univers LT Std 47 Cn Lt" pitchFamily="34" charset="0"/>
              </a:rPr>
              <a:t>bewusst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wieder </a:t>
            </a:r>
            <a:r>
              <a:rPr lang="de-CH" altLang="de-DE" sz="3600" dirty="0">
                <a:solidFill>
                  <a:schemeClr val="tx1"/>
                </a:solidFill>
                <a:effectLst/>
                <a:latin typeface="Univers LT Std 47 Cn Lt" pitchFamily="34" charset="0"/>
              </a:rPr>
              <a:t>eure Liebe zu erweisen.“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0764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12912"/>
            <a:ext cx="7776864" cy="1938992"/>
          </a:xfrm>
        </p:spPr>
        <p:txBody>
          <a:bodyPr wrap="square">
            <a:spAutoFit/>
          </a:bodyPr>
          <a:lstStyle/>
          <a:p>
            <a:pPr algn="l"/>
            <a:r>
              <a:rPr lang="de-CH" altLang="de-DE" sz="4000" dirty="0">
                <a:solidFill>
                  <a:schemeClr val="tx1"/>
                </a:solidFill>
                <a:effectLst/>
                <a:latin typeface="Univers LT Std 47 Cn Lt" pitchFamily="34" charset="0"/>
              </a:rPr>
              <a:t>„Denn wir wollen dem Satan nicht in die Falle gehen. Schliesslich wissen wir genau, was seine Absichten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112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84688"/>
            <a:ext cx="8640960" cy="3416320"/>
          </a:xfrm>
        </p:spPr>
        <p:txBody>
          <a:bodyPr wrap="square">
            <a:spAutoFit/>
          </a:bodyPr>
          <a:lstStyle/>
          <a:p>
            <a:pPr algn="l"/>
            <a:r>
              <a:rPr lang="de-CH" altLang="de-DE" sz="3600" dirty="0">
                <a:solidFill>
                  <a:schemeClr val="tx1"/>
                </a:solidFill>
                <a:effectLst/>
                <a:latin typeface="Univers LT Std 47 Cn Lt" pitchFamily="34" charset="0"/>
              </a:rPr>
              <a:t>„Dass ihr überhaupt gegeneinander vor Gericht zieht, ist schon eine Niederlage für euch alle. Warum seid ihr nicht bereit, euch Unrecht zufügen zu lassen? Warum könnt ihr es nicht ertragen, wenn jemand sich </a:t>
            </a:r>
            <a:r>
              <a:rPr lang="de-CH" altLang="de-DE" sz="3600" dirty="0" smtClean="0">
                <a:solidFill>
                  <a:schemeClr val="tx1"/>
                </a:solidFill>
                <a:effectLst/>
                <a:latin typeface="Univers LT Std 47 Cn Lt" pitchFamily="34" charset="0"/>
              </a:rPr>
              <a:t>auf</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eure </a:t>
            </a:r>
            <a:r>
              <a:rPr lang="de-CH" altLang="de-DE" sz="3600" dirty="0">
                <a:solidFill>
                  <a:schemeClr val="tx1"/>
                </a:solidFill>
                <a:effectLst/>
                <a:latin typeface="Univers LT Std 47 Cn Lt" pitchFamily="34" charset="0"/>
              </a:rPr>
              <a:t>Kosten bereichert?“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2635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820742"/>
            <a:ext cx="8496944" cy="923330"/>
          </a:xfrm>
        </p:spPr>
        <p:txBody>
          <a:bodyPr wrap="square">
            <a:spAutoFit/>
          </a:bodyPr>
          <a:lstStyle/>
          <a:p>
            <a:pPr algn="l"/>
            <a:r>
              <a:rPr lang="de-CH" altLang="de-DE" dirty="0">
                <a:solidFill>
                  <a:schemeClr val="tx1"/>
                </a:solidFill>
                <a:effectLst/>
                <a:latin typeface="Univers LT Std 47 Cn Lt" pitchFamily="34" charset="0"/>
              </a:rPr>
              <a:t>„Streitet euch nicht unterwegs!“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8726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62322"/>
          </a:xfrm>
        </p:spPr>
        <p:txBody>
          <a:bodyPr wrap="square">
            <a:spAutoFit/>
          </a:bodyPr>
          <a:lstStyle/>
          <a:p>
            <a:pPr algn="l"/>
            <a:r>
              <a:rPr lang="de-CH" altLang="de-DE" sz="3600" dirty="0">
                <a:solidFill>
                  <a:schemeClr val="tx1"/>
                </a:solidFill>
                <a:effectLst/>
                <a:latin typeface="Univers LT Std 47 Cn Lt" pitchFamily="34" charset="0"/>
              </a:rPr>
              <a:t>„Sie erzählten ausführlich, wie es ihnen ergangen war und was Josef ihnen aufgetragen </a:t>
            </a:r>
            <a:r>
              <a:rPr lang="de-CH" altLang="de-DE" sz="3600" dirty="0" smtClean="0">
                <a:solidFill>
                  <a:schemeClr val="tx1"/>
                </a:solidFill>
                <a:effectLst/>
                <a:latin typeface="Univers LT Std 47 Cn Lt" pitchFamily="34" charset="0"/>
              </a:rPr>
              <a:t>hatte.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Sie </a:t>
            </a:r>
            <a:r>
              <a:rPr lang="de-CH" altLang="de-DE" sz="3600" dirty="0">
                <a:solidFill>
                  <a:schemeClr val="tx1"/>
                </a:solidFill>
                <a:effectLst/>
                <a:latin typeface="Univers LT Std 47 Cn Lt" pitchFamily="34" charset="0"/>
              </a:rPr>
              <a:t>zeigten ihm auch die Wagen, die er </a:t>
            </a:r>
            <a:r>
              <a:rPr lang="de-CH" altLang="de-DE" sz="3600" dirty="0" smtClean="0">
                <a:solidFill>
                  <a:schemeClr val="tx1"/>
                </a:solidFill>
                <a:effectLst/>
                <a:latin typeface="Univers LT Std 47 Cn Lt" pitchFamily="34" charset="0"/>
              </a:rPr>
              <a:t>für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ihn </a:t>
            </a:r>
            <a:r>
              <a:rPr lang="de-CH" altLang="de-DE" sz="3600" dirty="0">
                <a:solidFill>
                  <a:schemeClr val="tx1"/>
                </a:solidFill>
                <a:effectLst/>
                <a:latin typeface="Univers LT Std 47 Cn Lt" pitchFamily="34" charset="0"/>
              </a:rPr>
              <a:t>mitgeschickt hatte. Da endlich </a:t>
            </a:r>
            <a:r>
              <a:rPr lang="de-CH" altLang="de-DE" sz="3600" dirty="0" smtClean="0">
                <a:solidFill>
                  <a:schemeClr val="tx1"/>
                </a:solidFill>
                <a:effectLst/>
                <a:latin typeface="Univers LT Std 47 Cn Lt" pitchFamily="34" charset="0"/>
              </a:rPr>
              <a:t>kam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Leben </a:t>
            </a:r>
            <a:r>
              <a:rPr lang="de-CH" altLang="de-DE" sz="3600" dirty="0">
                <a:solidFill>
                  <a:schemeClr val="tx1"/>
                </a:solidFill>
                <a:effectLst/>
                <a:latin typeface="Univers LT Std 47 Cn Lt" pitchFamily="34" charset="0"/>
              </a:rPr>
              <a:t>in Jakob.“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6697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620688"/>
            <a:ext cx="8496944" cy="1323439"/>
          </a:xfrm>
        </p:spPr>
        <p:txBody>
          <a:bodyPr wrap="square">
            <a:spAutoFit/>
          </a:bodyPr>
          <a:lstStyle/>
          <a:p>
            <a:pPr algn="l"/>
            <a:r>
              <a:rPr lang="de-CH" altLang="de-DE" sz="4000" dirty="0">
                <a:solidFill>
                  <a:schemeClr val="tx1"/>
                </a:solidFill>
                <a:effectLst/>
                <a:latin typeface="Univers LT Std 47 Cn Lt" pitchFamily="34" charset="0"/>
              </a:rPr>
              <a:t>„Als Jakob Josef sah, schloss er ihn in die Arme und weinte lange.“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0140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12912"/>
            <a:ext cx="8496944" cy="1938992"/>
          </a:xfrm>
        </p:spPr>
        <p:txBody>
          <a:bodyPr wrap="square">
            <a:spAutoFit/>
          </a:bodyPr>
          <a:lstStyle/>
          <a:p>
            <a:pPr algn="l"/>
            <a:r>
              <a:rPr lang="de-CH" altLang="de-DE" sz="4000" dirty="0">
                <a:solidFill>
                  <a:schemeClr val="tx1"/>
                </a:solidFill>
                <a:effectLst/>
                <a:latin typeface="Univers LT Std 47 Cn Lt" pitchFamily="34" charset="0"/>
              </a:rPr>
              <a:t>„Jetzt sterbe ich gern. Ich habe dich wiedergesehen und weiss, dass </a:t>
            </a:r>
            <a:r>
              <a:rPr lang="de-CH" altLang="de-DE" sz="4000" dirty="0" smtClean="0">
                <a:solidFill>
                  <a:schemeClr val="tx1"/>
                </a:solidFill>
                <a:effectLst/>
                <a:latin typeface="Univers LT Std 47 Cn Lt" pitchFamily="34" charset="0"/>
              </a:rPr>
              <a:t>du</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noch </a:t>
            </a:r>
            <a:r>
              <a:rPr lang="de-CH" altLang="de-DE" sz="4000" dirty="0">
                <a:solidFill>
                  <a:schemeClr val="tx1"/>
                </a:solidFill>
                <a:effectLst/>
                <a:latin typeface="Univers LT Std 47 Cn Lt" pitchFamily="34" charset="0"/>
              </a:rPr>
              <a:t>am Leben bist.“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2730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12912"/>
            <a:ext cx="8496944" cy="1938992"/>
          </a:xfrm>
        </p:spPr>
        <p:txBody>
          <a:bodyPr wrap="square">
            <a:spAutoFit/>
          </a:bodyPr>
          <a:lstStyle/>
          <a:p>
            <a:pPr algn="l"/>
            <a:r>
              <a:rPr lang="de-CH" altLang="de-DE" sz="4000" dirty="0">
                <a:solidFill>
                  <a:schemeClr val="tx1"/>
                </a:solidFill>
                <a:effectLst/>
                <a:latin typeface="Univers LT Std 47 Cn Lt" pitchFamily="34" charset="0"/>
              </a:rPr>
              <a:t>„Bringt einander vor allem eine tiefe und herzliche Liebe entgegen, denn die Liebe deckt viele Sünden zu.“</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6445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endParaRPr lang="de-CH"/>
          </a:p>
        </p:txBody>
      </p:sp>
      <p:pic>
        <p:nvPicPr>
          <p:cNvPr id="1026" name="Picture 2" descr="C:\Users\jür\Dropbox\FEG_Spionage_Detektiv\10_Bilderpool\7_Gott hat den Überblick_Schaltzentrale_KK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4624"/>
            <a:ext cx="8856984" cy="4610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50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424936" cy="1938992"/>
          </a:xfrm>
        </p:spPr>
        <p:txBody>
          <a:bodyPr wrap="square">
            <a:spAutoFit/>
          </a:bodyPr>
          <a:lstStyle/>
          <a:p>
            <a:pPr algn="l"/>
            <a:r>
              <a:rPr lang="de-CH" altLang="de-DE" sz="4000" dirty="0">
                <a:solidFill>
                  <a:schemeClr val="tx1"/>
                </a:solidFill>
                <a:effectLst/>
                <a:latin typeface="Univers LT Std 47 Cn Lt" pitchFamily="34" charset="0"/>
              </a:rPr>
              <a:t>„Erlaube mir, Herr, dass ich anstelle des Jungen hier bleibe und dein Sklave werde. Ihn aber lass mit den anderen heimkehren!“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Sprüche 3,5-6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96944" cy="2554545"/>
          </a:xfrm>
        </p:spPr>
        <p:txBody>
          <a:bodyPr wrap="square">
            <a:spAutoFit/>
          </a:bodyPr>
          <a:lstStyle/>
          <a:p>
            <a:pPr algn="l"/>
            <a:r>
              <a:rPr lang="de-CH" altLang="de-DE" sz="4000" dirty="0">
                <a:solidFill>
                  <a:schemeClr val="tx1"/>
                </a:solidFill>
                <a:effectLst/>
                <a:latin typeface="Univers LT Std 47 Cn Lt" pitchFamily="34" charset="0"/>
              </a:rPr>
              <a:t>„Verlass dich nicht auf deinen Verstand, sondern setze dein Vertrauen ungeteilt auf den Herrn!  Denk an ihn bei allem, was du tust; er wird dir den richtigen Weg zeigen.“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718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424936" cy="1938992"/>
          </a:xfrm>
        </p:spPr>
        <p:txBody>
          <a:bodyPr wrap="square">
            <a:spAutoFit/>
          </a:bodyPr>
          <a:lstStyle/>
          <a:p>
            <a:pPr algn="l"/>
            <a:r>
              <a:rPr lang="de-CH" altLang="de-DE" sz="4000" dirty="0">
                <a:solidFill>
                  <a:schemeClr val="tx1"/>
                </a:solidFill>
                <a:effectLst/>
                <a:latin typeface="Univers LT Std 47 Cn Lt" pitchFamily="34" charset="0"/>
              </a:rPr>
              <a:t>„Josef brach in Tränen aus. Er weinte so laut, dass die Ägypter es hörten, und bald wusste der ganze Hof des Pharaos davon.“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62478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73306"/>
            <a:ext cx="8424936" cy="1569660"/>
          </a:xfrm>
        </p:spPr>
        <p:txBody>
          <a:bodyPr wrap="square">
            <a:spAutoFit/>
          </a:bodyPr>
          <a:lstStyle/>
          <a:p>
            <a:pPr algn="l"/>
            <a:r>
              <a:rPr lang="de-CH" altLang="de-DE" sz="9600" dirty="0">
                <a:solidFill>
                  <a:schemeClr val="tx1"/>
                </a:solidFill>
                <a:effectLst/>
                <a:latin typeface="Univers LT Std 47 Cn Lt" pitchFamily="34" charset="0"/>
              </a:rPr>
              <a:t>„Ich bin Josef!“</a:t>
            </a:r>
            <a:endParaRPr lang="de-DE" altLang="de-DE" sz="9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93318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96417"/>
            <a:ext cx="8424936" cy="1323439"/>
          </a:xfrm>
        </p:spPr>
        <p:txBody>
          <a:bodyPr wrap="square">
            <a:spAutoFit/>
          </a:bodyPr>
          <a:lstStyle/>
          <a:p>
            <a:pPr algn="l"/>
            <a:r>
              <a:rPr lang="de-CH" altLang="de-DE" sz="4000" dirty="0">
                <a:solidFill>
                  <a:schemeClr val="tx1"/>
                </a:solidFill>
                <a:effectLst/>
                <a:latin typeface="Univers LT Std 47 Cn Lt" pitchFamily="34" charset="0"/>
              </a:rPr>
              <a:t>„Die Brüder brachten kein Wort </a:t>
            </a:r>
            <a:r>
              <a:rPr lang="de-CH" altLang="de-DE" sz="4000" dirty="0" smtClean="0">
                <a:solidFill>
                  <a:schemeClr val="tx1"/>
                </a:solidFill>
                <a:effectLst/>
                <a:latin typeface="Univers LT Std 47 Cn Lt" pitchFamily="34" charset="0"/>
              </a:rPr>
              <a:t>heraus,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so </a:t>
            </a:r>
            <a:r>
              <a:rPr lang="de-CH" altLang="de-DE" sz="4000" dirty="0">
                <a:solidFill>
                  <a:schemeClr val="tx1"/>
                </a:solidFill>
                <a:effectLst/>
                <a:latin typeface="Univers LT Std 47 Cn Lt" pitchFamily="34" charset="0"/>
              </a:rPr>
              <a:t>fassungslos waren sie.“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4665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96417"/>
            <a:ext cx="8424936" cy="1323439"/>
          </a:xfrm>
        </p:spPr>
        <p:txBody>
          <a:bodyPr wrap="square">
            <a:spAutoFit/>
          </a:bodyPr>
          <a:lstStyle/>
          <a:p>
            <a:pPr algn="l"/>
            <a:r>
              <a:rPr lang="de-CH" altLang="de-DE" sz="4000" dirty="0">
                <a:solidFill>
                  <a:schemeClr val="tx1"/>
                </a:solidFill>
                <a:effectLst/>
                <a:latin typeface="Univers LT Std 47 Cn Lt" pitchFamily="34" charset="0"/>
              </a:rPr>
              <a:t>„Ich bin Josef, euer Bruder, den ihr nach Ägypten verkauft habt!“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9554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4375"/>
            <a:ext cx="7848872" cy="2554545"/>
          </a:xfrm>
        </p:spPr>
        <p:txBody>
          <a:bodyPr wrap="square">
            <a:spAutoFit/>
          </a:bodyPr>
          <a:lstStyle/>
          <a:p>
            <a:pPr algn="l"/>
            <a:r>
              <a:rPr lang="de-CH" altLang="de-DE" sz="4000" dirty="0">
                <a:solidFill>
                  <a:schemeClr val="tx1"/>
                </a:solidFill>
                <a:effectLst/>
                <a:latin typeface="Univers LT Std 47 Cn Lt" pitchFamily="34" charset="0"/>
              </a:rPr>
              <a:t>„Erschreckt nicht und macht euch keine Vorwürfe deswegen. Gott hat mich vor euch her nach Ägypten gesandt, um Leben zu erhalten.“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600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4375"/>
            <a:ext cx="7848872" cy="2554545"/>
          </a:xfrm>
        </p:spPr>
        <p:txBody>
          <a:bodyPr wrap="square">
            <a:spAutoFit/>
          </a:bodyPr>
          <a:lstStyle/>
          <a:p>
            <a:pPr algn="l"/>
            <a:r>
              <a:rPr lang="de-CH" altLang="de-DE" sz="4000" dirty="0">
                <a:solidFill>
                  <a:schemeClr val="tx1"/>
                </a:solidFill>
                <a:effectLst/>
                <a:latin typeface="Univers LT Std 47 Cn Lt" pitchFamily="34" charset="0"/>
              </a:rPr>
              <a:t>„Gott hat mich vorausgeschickt. Es ist sein Plan, euch und eure Nachkommen überleben zu lassen zur grossen Errettung.“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805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726</Words>
  <Application>Microsoft Office PowerPoint</Application>
  <PresentationFormat>Bildschirmpräsentation (4:3)</PresentationFormat>
  <Paragraphs>87</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Herzlich und eine erstaunliche Erkenntnis</vt:lpstr>
      <vt:lpstr>I. Einsicht, die von Weisheit zeugt</vt:lpstr>
      <vt:lpstr>„Erlaube mir, Herr, dass ich anstelle des Jungen hier bleibe und dein Sklave werde. Ihn aber lass mit den anderen heimkehren!“</vt:lpstr>
      <vt:lpstr>„Josef brach in Tränen aus. Er weinte so laut, dass die Ägypter es hörten, und bald wusste der ganze Hof des Pharaos davon.“</vt:lpstr>
      <vt:lpstr>„Ich bin Josef!“</vt:lpstr>
      <vt:lpstr>„Die Brüder brachten kein Wort heraus, so fassungslos waren sie.“</vt:lpstr>
      <vt:lpstr>„Ich bin Josef, euer Bruder, den ihr nach Ägypten verkauft habt!“</vt:lpstr>
      <vt:lpstr>„Erschreckt nicht und macht euch keine Vorwürfe deswegen. Gott hat mich vor euch her nach Ägypten gesandt, um Leben zu erhalten.“</vt:lpstr>
      <vt:lpstr>„Gott hat mich vorausgeschickt. Es ist sein Plan, euch und eure Nachkommen überleben zu lassen zur grossen Errettung.“</vt:lpstr>
      <vt:lpstr>Genauso verhält es sich mit dem Versprechen, das Abraham und seiner Nachkommenschaft gemacht wurde. Übrigens sagt Gott nicht: „… und deinen Nachkommen“ – als würde es sich um eine grosse Zahl handeln. Vielmehr ist nur von einem Einzigen die Rede: „deinem Nachkommen“, und dieser Eine ist Christus.</vt:lpstr>
      <vt:lpstr>„In der Person von Christus hat Gott die Welt mit sich versöhnt, sodass er den Menschen ihre Verfehlungen nicht anrechnet; und uns hat er die Aufgabe anvertraut, diese Versöhnungsbotschaft zu verkünden.“</vt:lpstr>
      <vt:lpstr>„Deshalb treten wir im Auftrag von Christus als seine Gesandten auf; Gott selbst ist es, der die Menschen durch uns zur Umkehr ruft. Wir bitten im Namen von Christus: Nehmt die Versöhnung an, die Gott euch anbietet!“</vt:lpstr>
      <vt:lpstr>„Nicht ihr habt mich hierher gebracht, sondern Gott. Er hat es so gefügt, dass ich die rechte Hand des Pharaos geworden bin und sein ganzer Hof und ganz Ägypten mir unterstellt ist.“</vt:lpstr>
      <vt:lpstr>„Jesus erniedrigte sich noch mehr: Im Gehorsam gegenüber Gott nahm er sogar den Tod auf sich; er starb am Kreuz wie ein Verbrecher.“</vt:lpstr>
      <vt:lpstr>„Jesus, der unsere Sünden an seinem eigenen Leib ans Kreuz hinaufgetragen hat, sodass wir jetzt den Sünden gegenüber gestorben sind und für das leben können, was vor Gott richtig ist. Ja, durch seine Wunden seid ihr geheilt.“</vt:lpstr>
      <vt:lpstr>„Ihr wart umhergeirrt wie Schafe, die sich verlaufen haben; doch jetzt seid ihr zu dem zurückgekehrt, der als euer Hirte und Beschützer über euch wacht.“</vt:lpstr>
      <vt:lpstr>II. Versöhnung, die von Herzen kommt</vt:lpstr>
      <vt:lpstr>„Ihr müsst meinem Vater alles erzählen, was ihr hier gesehen habt. Sagt ihm, was für eine Stellung ich hier in Ägypten habe. Bringt ihn hierher, so schnell es geht!“</vt:lpstr>
      <vt:lpstr>„Erst jetzt fanden die Brüder die Sprache wieder und sie redeten mit Josef.“</vt:lpstr>
      <vt:lpstr>„Lasst es dabei bewenden! Vergebt ihm jetzt vielmehr und macht ihm wieder Mut. Sonst könnten Schmerz und Trauer ihn am Ende noch völlig überwältigen. Ich bitte euch also eindringlich, ihm ganz bewusst wieder eure Liebe zu erweisen.“</vt:lpstr>
      <vt:lpstr>„Denn wir wollen dem Satan nicht in die Falle gehen. Schliesslich wissen wir genau, was seine Absichten sind!“</vt:lpstr>
      <vt:lpstr>„Dass ihr überhaupt gegeneinander vor Gericht zieht, ist schon eine Niederlage für euch alle. Warum seid ihr nicht bereit, euch Unrecht zufügen zu lassen? Warum könnt ihr es nicht ertragen, wenn jemand sich auf eure Kosten bereichert?“</vt:lpstr>
      <vt:lpstr>„Streitet euch nicht unterwegs!“</vt:lpstr>
      <vt:lpstr>„Sie erzählten ausführlich, wie es ihnen ergangen war und was Josef ihnen aufgetragen hatte. Sie zeigten ihm auch die Wagen, die er für ihn mitgeschickt hatte. Da endlich kam Leben in Jakob.“</vt:lpstr>
      <vt:lpstr>„Als Jakob Josef sah, schloss er ihn in die Arme und weinte lange.“</vt:lpstr>
      <vt:lpstr>„Jetzt sterbe ich gern. Ich habe dich wiedergesehen und weiss, dass du noch am Leben bist.“</vt:lpstr>
      <vt:lpstr>„Bringt einander vor allem eine tiefe und herzliche Liebe entgegen, denn die Liebe deckt viele Sünden zu.“</vt:lpstr>
      <vt:lpstr>Schlussgedanke</vt:lpstr>
      <vt:lpstr>PowerPoint-Präsentation</vt:lpstr>
      <vt:lpstr>„Verlass dich nicht auf deinen Verstand, sondern setze dein Vertrauen ungeteilt auf den Herrn!  Denk an ihn bei allem, was du tust; er wird dir den richtigen Weg zeigen.“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6/7 - Herzlich und eine erstaunliche Erkenntnis - Folien</dc:title>
  <dc:creator>Jürg Birnstiel</dc:creator>
  <cp:lastModifiedBy>Me</cp:lastModifiedBy>
  <cp:revision>382</cp:revision>
  <dcterms:created xsi:type="dcterms:W3CDTF">2013-11-12T15:20:47Z</dcterms:created>
  <dcterms:modified xsi:type="dcterms:W3CDTF">2015-06-22T19:33:17Z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