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0"/>
  </p:notesMasterIdLst>
  <p:handoutMasterIdLst>
    <p:handoutMasterId r:id="rId31"/>
  </p:handoutMasterIdLst>
  <p:sldIdLst>
    <p:sldId id="601" r:id="rId2"/>
    <p:sldId id="739" r:id="rId3"/>
    <p:sldId id="732" r:id="rId4"/>
    <p:sldId id="760" r:id="rId5"/>
    <p:sldId id="258" r:id="rId6"/>
    <p:sldId id="730" r:id="rId7"/>
    <p:sldId id="740" r:id="rId8"/>
    <p:sldId id="741" r:id="rId9"/>
    <p:sldId id="742" r:id="rId10"/>
    <p:sldId id="743" r:id="rId11"/>
    <p:sldId id="744" r:id="rId12"/>
    <p:sldId id="745" r:id="rId13"/>
    <p:sldId id="746" r:id="rId14"/>
    <p:sldId id="747" r:id="rId15"/>
    <p:sldId id="314" r:id="rId16"/>
    <p:sldId id="748" r:id="rId17"/>
    <p:sldId id="749" r:id="rId18"/>
    <p:sldId id="750" r:id="rId19"/>
    <p:sldId id="751" r:id="rId20"/>
    <p:sldId id="752" r:id="rId21"/>
    <p:sldId id="753" r:id="rId22"/>
    <p:sldId id="754" r:id="rId23"/>
    <p:sldId id="755" r:id="rId24"/>
    <p:sldId id="756" r:id="rId25"/>
    <p:sldId id="259" r:id="rId26"/>
    <p:sldId id="757" r:id="rId27"/>
    <p:sldId id="758" r:id="rId28"/>
    <p:sldId id="759" r:id="rId2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98" autoAdjust="0"/>
  </p:normalViewPr>
  <p:slideViewPr>
    <p:cSldViewPr>
      <p:cViewPr>
        <p:scale>
          <a:sx n="110" d="100"/>
          <a:sy n="110" d="100"/>
        </p:scale>
        <p:origin x="-165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8777064" cy="2308324"/>
          </a:xfrm>
        </p:spPr>
        <p:txBody>
          <a:bodyPr wrap="square">
            <a:spAutoFit/>
          </a:bodyPr>
          <a:lstStyle/>
          <a:p>
            <a:pPr algn="l"/>
            <a:r>
              <a:rPr lang="de-DE" altLang="de-DE" sz="7200" dirty="0" smtClean="0">
                <a:solidFill>
                  <a:schemeClr val="bg2">
                    <a:lumMod val="90000"/>
                    <a:lumOff val="10000"/>
                  </a:schemeClr>
                </a:solidFill>
                <a:effectLst/>
                <a:latin typeface="Univers LT Std 47 Cn Lt" pitchFamily="34" charset="0"/>
              </a:rPr>
              <a:t>Echte Helden sind bescheiden</a:t>
            </a:r>
            <a:endParaRPr lang="de-DE" altLang="de-DE" sz="72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2483768" y="4077072"/>
            <a:ext cx="6400800" cy="461665"/>
          </a:xfrm>
        </p:spPr>
        <p:txBody>
          <a:bodyPr>
            <a:spAutoFit/>
          </a:bodyPr>
          <a:lstStyle/>
          <a:p>
            <a:pPr algn="r"/>
            <a:r>
              <a:rPr lang="de-DE" altLang="de-DE" sz="2400" dirty="0" smtClean="0">
                <a:solidFill>
                  <a:schemeClr val="bg2">
                    <a:lumMod val="90000"/>
                    <a:lumOff val="10000"/>
                  </a:schemeClr>
                </a:solidFill>
                <a:effectLst/>
                <a:latin typeface="Univers LT Std 47 Cn Lt" pitchFamily="34" charset="0"/>
              </a:rPr>
              <a:t>Reihe: Gott sucht echte Helden! (1/6)</a:t>
            </a:r>
            <a:endParaRPr lang="de-DE" altLang="de-DE" sz="2400" dirty="0">
              <a:solidFill>
                <a:schemeClr val="bg2">
                  <a:lumMod val="90000"/>
                  <a:lumOff val="10000"/>
                </a:schemeClr>
              </a:solidFill>
              <a:effectLst/>
              <a:latin typeface="Univers LT Std 47 Cn Lt" pitchFamily="34" charset="0"/>
            </a:endParaRPr>
          </a:p>
        </p:txBody>
      </p:sp>
      <p:sp>
        <p:nvSpPr>
          <p:cNvPr id="6" name="Rectangle 3"/>
          <p:cNvSpPr txBox="1">
            <a:spLocks noChangeArrowheads="1"/>
          </p:cNvSpPr>
          <p:nvPr/>
        </p:nvSpPr>
        <p:spPr bwMode="auto">
          <a:xfrm>
            <a:off x="255608" y="2996952"/>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4800" kern="0" dirty="0" smtClean="0">
                <a:solidFill>
                  <a:schemeClr val="bg2">
                    <a:lumMod val="90000"/>
                    <a:lumOff val="10000"/>
                  </a:schemeClr>
                </a:solidFill>
                <a:effectLst/>
                <a:latin typeface="Univers LT Std 47 Cn Lt" pitchFamily="34" charset="0"/>
              </a:rPr>
              <a:t>Richter 6,1-24</a:t>
            </a:r>
            <a:endParaRPr lang="de-DE" altLang="de-DE" sz="48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8840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6,10</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16632"/>
            <a:ext cx="8496944" cy="3477875"/>
          </a:xfrm>
        </p:spPr>
        <p:txBody>
          <a:bodyPr wrap="square">
            <a:spAutoFit/>
          </a:bodyPr>
          <a:lstStyle/>
          <a:p>
            <a:pPr algn="l"/>
            <a:r>
              <a:rPr lang="de-CH" altLang="de-DE" sz="4400" dirty="0">
                <a:solidFill>
                  <a:schemeClr val="bg2">
                    <a:lumMod val="90000"/>
                    <a:lumOff val="10000"/>
                  </a:schemeClr>
                </a:solidFill>
                <a:effectLst/>
                <a:latin typeface="Univers LT Std 47 Cn Lt" pitchFamily="34" charset="0"/>
              </a:rPr>
              <a:t>„Und ich habe zu euch gesagt: Ich bin der Herr, euer Gott; verehrt nicht die Götter der Amoriter, in deren Land ihr lebt! Aber ihr habt nicht auf mich gehört.“</a:t>
            </a:r>
            <a:endParaRPr lang="de-DE" altLang="de-DE" sz="44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051669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1.Mose 3,12</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23597"/>
            <a:ext cx="8496944" cy="2585323"/>
          </a:xfrm>
        </p:spPr>
        <p:txBody>
          <a:bodyPr wrap="square">
            <a:spAutoFit/>
          </a:bodyPr>
          <a:lstStyle/>
          <a:p>
            <a:pPr algn="l"/>
            <a:r>
              <a:rPr lang="de-CH" altLang="de-DE" dirty="0">
                <a:solidFill>
                  <a:schemeClr val="bg2">
                    <a:lumMod val="90000"/>
                    <a:lumOff val="10000"/>
                  </a:schemeClr>
                </a:solidFill>
                <a:effectLst/>
                <a:latin typeface="Univers LT Std 47 Cn Lt" pitchFamily="34" charset="0"/>
              </a:rPr>
              <a:t>„Die Frau, die du mir an die Seite gestellt hast, gab mir </a:t>
            </a:r>
            <a:r>
              <a:rPr lang="de-CH" altLang="de-DE" dirty="0" smtClean="0">
                <a:solidFill>
                  <a:schemeClr val="bg2">
                    <a:lumMod val="90000"/>
                    <a:lumOff val="10000"/>
                  </a:schemeClr>
                </a:solidFill>
                <a:effectLst/>
                <a:latin typeface="Univers LT Std 47 Cn Lt" pitchFamily="34" charset="0"/>
              </a:rPr>
              <a:t>davon;</a:t>
            </a:r>
            <a:br>
              <a:rPr lang="de-CH" altLang="de-DE" dirty="0" smtClean="0">
                <a:solidFill>
                  <a:schemeClr val="bg2">
                    <a:lumMod val="90000"/>
                    <a:lumOff val="10000"/>
                  </a:schemeClr>
                </a:solidFill>
                <a:effectLst/>
                <a:latin typeface="Univers LT Std 47 Cn Lt" pitchFamily="34" charset="0"/>
              </a:rPr>
            </a:br>
            <a:r>
              <a:rPr lang="de-CH" altLang="de-DE" dirty="0" smtClean="0">
                <a:solidFill>
                  <a:schemeClr val="bg2">
                    <a:lumMod val="90000"/>
                    <a:lumOff val="10000"/>
                  </a:schemeClr>
                </a:solidFill>
                <a:effectLst/>
                <a:latin typeface="Univers LT Std 47 Cn Lt" pitchFamily="34" charset="0"/>
              </a:rPr>
              <a:t>da </a:t>
            </a:r>
            <a:r>
              <a:rPr lang="de-CH" altLang="de-DE" dirty="0">
                <a:solidFill>
                  <a:schemeClr val="bg2">
                    <a:lumMod val="90000"/>
                    <a:lumOff val="10000"/>
                  </a:schemeClr>
                </a:solidFill>
                <a:effectLst/>
                <a:latin typeface="Univers LT Std 47 Cn Lt" pitchFamily="34" charset="0"/>
              </a:rPr>
              <a:t>habe ich gegessen.“</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850428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Johannes-Evangelium 16,8</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2877"/>
            <a:ext cx="8568952" cy="3170099"/>
          </a:xfrm>
        </p:spPr>
        <p:txBody>
          <a:bodyPr wrap="square">
            <a:spAutoFit/>
          </a:bodyPr>
          <a:lstStyle/>
          <a:p>
            <a:pPr algn="l"/>
            <a:r>
              <a:rPr lang="de-CH" altLang="de-DE" sz="4000" dirty="0">
                <a:solidFill>
                  <a:schemeClr val="bg2">
                    <a:lumMod val="90000"/>
                    <a:lumOff val="10000"/>
                  </a:schemeClr>
                </a:solidFill>
                <a:effectLst/>
                <a:latin typeface="Univers LT Std 47 Cn Lt" pitchFamily="34" charset="0"/>
              </a:rPr>
              <a:t>„Wenn der Heilige Geist kommt, wird er der Welt zeigen, dass sie im Unrecht ist; er wird den Menschen die Augen öffnen für die Sünde, für die Gerechtigkeit und für das Gericht.“ </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870098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Johannes-Evangelium 16,9</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116632"/>
            <a:ext cx="9001000" cy="2308324"/>
          </a:xfrm>
        </p:spPr>
        <p:txBody>
          <a:bodyPr wrap="square">
            <a:spAutoFit/>
          </a:bodyPr>
          <a:lstStyle/>
          <a:p>
            <a:pPr algn="l"/>
            <a:r>
              <a:rPr lang="de-CH" altLang="de-DE" sz="4800" dirty="0">
                <a:solidFill>
                  <a:schemeClr val="bg2">
                    <a:lumMod val="90000"/>
                    <a:lumOff val="10000"/>
                  </a:schemeClr>
                </a:solidFill>
                <a:effectLst/>
                <a:latin typeface="Univers LT Std 47 Cn Lt" pitchFamily="34" charset="0"/>
              </a:rPr>
              <a:t>„Er wird ihnen zeigen, worin ihre Sünde besteht: darin, dass sie nicht an mich glauben.“</a:t>
            </a:r>
            <a:endParaRPr lang="de-DE" altLang="de-DE" sz="4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252567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6,6</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44624"/>
            <a:ext cx="8856984" cy="2308324"/>
          </a:xfrm>
        </p:spPr>
        <p:txBody>
          <a:bodyPr wrap="square">
            <a:spAutoFit/>
          </a:bodyPr>
          <a:lstStyle/>
          <a:p>
            <a:pPr algn="l"/>
            <a:r>
              <a:rPr lang="de-CH" altLang="de-DE" sz="7200" dirty="0">
                <a:solidFill>
                  <a:schemeClr val="bg2">
                    <a:lumMod val="90000"/>
                    <a:lumOff val="10000"/>
                  </a:schemeClr>
                </a:solidFill>
                <a:effectLst/>
                <a:latin typeface="Univers LT Std 47 Cn Lt" pitchFamily="34" charset="0"/>
              </a:rPr>
              <a:t>„In meiner Not schreie ich zum HERRN um Hilfe.“</a:t>
            </a:r>
            <a:endParaRPr lang="de-DE" altLang="de-DE" sz="7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48599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563196"/>
            <a:ext cx="8964488" cy="1569660"/>
          </a:xfrm>
        </p:spPr>
        <p:txBody>
          <a:bodyPr wrap="square">
            <a:spAutoFit/>
          </a:bodyPr>
          <a:lstStyle/>
          <a:p>
            <a:pPr algn="l"/>
            <a:r>
              <a:rPr lang="de-DE" altLang="de-DE" sz="4800" dirty="0" smtClean="0">
                <a:solidFill>
                  <a:schemeClr val="bg2">
                    <a:lumMod val="90000"/>
                    <a:lumOff val="10000"/>
                  </a:schemeClr>
                </a:solidFill>
                <a:effectLst/>
                <a:latin typeface="Univers LT Std 47 Cn Lt" pitchFamily="34" charset="0"/>
              </a:rPr>
              <a:t>II. Gott hilft trotzdem mit einem speziellen Mann</a:t>
            </a:r>
            <a:endParaRPr lang="de-DE" altLang="de-DE" sz="4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806805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6,12</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12564"/>
            <a:ext cx="8496944" cy="2308324"/>
          </a:xfrm>
        </p:spPr>
        <p:txBody>
          <a:bodyPr wrap="square">
            <a:spAutoFit/>
          </a:bodyPr>
          <a:lstStyle/>
          <a:p>
            <a:pPr algn="l"/>
            <a:r>
              <a:rPr lang="de-CH" altLang="de-DE" sz="4800" dirty="0">
                <a:solidFill>
                  <a:schemeClr val="bg2">
                    <a:lumMod val="90000"/>
                    <a:lumOff val="10000"/>
                  </a:schemeClr>
                </a:solidFill>
                <a:effectLst/>
                <a:latin typeface="Univers LT Std 47 Cn Lt" pitchFamily="34" charset="0"/>
              </a:rPr>
              <a:t>Da erschien ihm der Engel des HERRN und sprach zu ihm: „Der HERR mit dir, du streitbarer Held!“</a:t>
            </a:r>
            <a:endParaRPr lang="de-DE" altLang="de-DE" sz="4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16381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6,13</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188640"/>
            <a:ext cx="8928992"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„Verzeihung, mein Herr! Aber wenn wirklich Gott mit uns ist, wie konnte uns dann so viel Unglück treffen? Unsere Väter haben uns doch immer wieder erzählt: ‘Der Herr hat uns aus Ägypten hierher geführt.’ Wo sind denn nun alle seine Wundertaten geblieben? Nein, der Herr hat uns im Stich gelassen und uns den </a:t>
            </a:r>
            <a:r>
              <a:rPr lang="de-CH" altLang="de-DE" sz="3600" dirty="0" err="1">
                <a:solidFill>
                  <a:schemeClr val="bg2">
                    <a:lumMod val="90000"/>
                    <a:lumOff val="10000"/>
                  </a:schemeClr>
                </a:solidFill>
                <a:effectLst/>
                <a:latin typeface="Univers LT Std 47 Cn Lt" pitchFamily="34" charset="0"/>
              </a:rPr>
              <a:t>Midianitern</a:t>
            </a:r>
            <a:r>
              <a:rPr lang="de-CH" altLang="de-DE" sz="3600" dirty="0">
                <a:solidFill>
                  <a:schemeClr val="bg2">
                    <a:lumMod val="90000"/>
                    <a:lumOff val="10000"/>
                  </a:schemeClr>
                </a:solidFill>
                <a:effectLst/>
                <a:latin typeface="Univers LT Std 47 Cn Lt" pitchFamily="34" charset="0"/>
              </a:rPr>
              <a:t> ausgeliefert!“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82779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6,14</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496944" cy="2585323"/>
          </a:xfrm>
        </p:spPr>
        <p:txBody>
          <a:bodyPr wrap="square">
            <a:spAutoFit/>
          </a:bodyPr>
          <a:lstStyle/>
          <a:p>
            <a:pPr algn="l"/>
            <a:r>
              <a:rPr lang="de-CH" altLang="de-DE" dirty="0">
                <a:solidFill>
                  <a:schemeClr val="bg2">
                    <a:lumMod val="90000"/>
                    <a:lumOff val="10000"/>
                  </a:schemeClr>
                </a:solidFill>
                <a:effectLst/>
                <a:latin typeface="Univers LT Std 47 Cn Lt" pitchFamily="34" charset="0"/>
              </a:rPr>
              <a:t>„Du bist stark und mutig. Geh und rette Israel aus der </a:t>
            </a:r>
            <a:r>
              <a:rPr lang="de-CH" altLang="de-DE" dirty="0" smtClean="0">
                <a:solidFill>
                  <a:schemeClr val="bg2">
                    <a:lumMod val="90000"/>
                    <a:lumOff val="10000"/>
                  </a:schemeClr>
                </a:solidFill>
                <a:effectLst/>
                <a:latin typeface="Univers LT Std 47 Cn Lt" pitchFamily="34" charset="0"/>
              </a:rPr>
              <a:t>Hand</a:t>
            </a:r>
            <a:br>
              <a:rPr lang="de-CH" altLang="de-DE" dirty="0" smtClean="0">
                <a:solidFill>
                  <a:schemeClr val="bg2">
                    <a:lumMod val="90000"/>
                    <a:lumOff val="10000"/>
                  </a:schemeClr>
                </a:solidFill>
                <a:effectLst/>
                <a:latin typeface="Univers LT Std 47 Cn Lt" pitchFamily="34" charset="0"/>
              </a:rPr>
            </a:br>
            <a:r>
              <a:rPr lang="de-CH" altLang="de-DE" dirty="0" smtClean="0">
                <a:solidFill>
                  <a:schemeClr val="bg2">
                    <a:lumMod val="90000"/>
                    <a:lumOff val="10000"/>
                  </a:schemeClr>
                </a:solidFill>
                <a:effectLst/>
                <a:latin typeface="Univers LT Std 47 Cn Lt" pitchFamily="34" charset="0"/>
              </a:rPr>
              <a:t>der </a:t>
            </a:r>
            <a:r>
              <a:rPr lang="de-CH" altLang="de-DE" dirty="0" err="1">
                <a:solidFill>
                  <a:schemeClr val="bg2">
                    <a:lumMod val="90000"/>
                    <a:lumOff val="10000"/>
                  </a:schemeClr>
                </a:solidFill>
                <a:effectLst/>
                <a:latin typeface="Univers LT Std 47 Cn Lt" pitchFamily="34" charset="0"/>
              </a:rPr>
              <a:t>Midianiter</a:t>
            </a:r>
            <a:r>
              <a:rPr lang="de-CH" altLang="de-DE" dirty="0">
                <a:solidFill>
                  <a:schemeClr val="bg2">
                    <a:lumMod val="90000"/>
                    <a:lumOff val="10000"/>
                  </a:schemeClr>
                </a:solidFill>
                <a:effectLst/>
                <a:latin typeface="Univers LT Std 47 Cn Lt" pitchFamily="34" charset="0"/>
              </a:rPr>
              <a:t>. Ich sende dich!“</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322652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6,15</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54375"/>
            <a:ext cx="8784976" cy="2554545"/>
          </a:xfrm>
        </p:spPr>
        <p:txBody>
          <a:bodyPr wrap="square">
            <a:spAutoFit/>
          </a:bodyPr>
          <a:lstStyle/>
          <a:p>
            <a:pPr algn="l"/>
            <a:r>
              <a:rPr lang="de-CH" altLang="de-DE" sz="4000" dirty="0">
                <a:solidFill>
                  <a:schemeClr val="bg2">
                    <a:lumMod val="90000"/>
                    <a:lumOff val="10000"/>
                  </a:schemeClr>
                </a:solidFill>
                <a:effectLst/>
                <a:latin typeface="Univers LT Std 47 Cn Lt" pitchFamily="34" charset="0"/>
              </a:rPr>
              <a:t>„Aber mein Herr, wie soll ich Israel befreien? Meine Sippe ist die kleinste im ganzen Stamm </a:t>
            </a:r>
            <a:r>
              <a:rPr lang="de-CH" altLang="de-DE" sz="4000" dirty="0" err="1">
                <a:solidFill>
                  <a:schemeClr val="bg2">
                    <a:lumMod val="90000"/>
                    <a:lumOff val="10000"/>
                  </a:schemeClr>
                </a:solidFill>
                <a:effectLst/>
                <a:latin typeface="Univers LT Std 47 Cn Lt" pitchFamily="34" charset="0"/>
              </a:rPr>
              <a:t>Manasse</a:t>
            </a:r>
            <a:r>
              <a:rPr lang="de-CH" altLang="de-DE" sz="4000" dirty="0">
                <a:solidFill>
                  <a:schemeClr val="bg2">
                    <a:lumMod val="90000"/>
                    <a:lumOff val="10000"/>
                  </a:schemeClr>
                </a:solidFill>
                <a:effectLst/>
                <a:latin typeface="Univers LT Std 47 Cn Lt" pitchFamily="34" charset="0"/>
              </a:rPr>
              <a:t> und ich bin der Jüngste in meiner Familie.“</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84922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Hesekiel 22,30</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16632"/>
            <a:ext cx="8496944" cy="3477875"/>
          </a:xfrm>
        </p:spPr>
        <p:txBody>
          <a:bodyPr wrap="square">
            <a:spAutoFit/>
          </a:bodyPr>
          <a:lstStyle/>
          <a:p>
            <a:pPr algn="l"/>
            <a:r>
              <a:rPr lang="de-CH" altLang="de-DE" sz="4400" dirty="0">
                <a:solidFill>
                  <a:schemeClr val="bg2">
                    <a:lumMod val="90000"/>
                    <a:lumOff val="10000"/>
                  </a:schemeClr>
                </a:solidFill>
                <a:effectLst/>
                <a:latin typeface="Univers LT Std 47 Cn Lt" pitchFamily="34" charset="0"/>
              </a:rPr>
              <a:t>„Ich suchte überall nach einem, der in die Bresche springen und die Mauer um mein Volk vor dem Einsturz bewahren würde, damit ich es nicht vernichten müsste; aber ich fand keinen.“</a:t>
            </a:r>
            <a:endParaRPr lang="de-DE" altLang="de-DE" sz="44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047366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6,16</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16632"/>
            <a:ext cx="8496944" cy="2585323"/>
          </a:xfrm>
        </p:spPr>
        <p:txBody>
          <a:bodyPr wrap="square">
            <a:spAutoFit/>
          </a:bodyPr>
          <a:lstStyle/>
          <a:p>
            <a:pPr algn="l"/>
            <a:r>
              <a:rPr lang="de-CH" altLang="de-DE" dirty="0">
                <a:solidFill>
                  <a:schemeClr val="bg2">
                    <a:lumMod val="90000"/>
                    <a:lumOff val="10000"/>
                  </a:schemeClr>
                </a:solidFill>
                <a:effectLst/>
                <a:latin typeface="Univers LT Std 47 Cn Lt" pitchFamily="34" charset="0"/>
              </a:rPr>
              <a:t>„Ich werde dir beistehen und du wirst die </a:t>
            </a:r>
            <a:r>
              <a:rPr lang="de-CH" altLang="de-DE" dirty="0" err="1">
                <a:solidFill>
                  <a:schemeClr val="bg2">
                    <a:lumMod val="90000"/>
                    <a:lumOff val="10000"/>
                  </a:schemeClr>
                </a:solidFill>
                <a:effectLst/>
                <a:latin typeface="Univers LT Std 47 Cn Lt" pitchFamily="34" charset="0"/>
              </a:rPr>
              <a:t>Midianiter</a:t>
            </a:r>
            <a:r>
              <a:rPr lang="de-CH" altLang="de-DE" dirty="0">
                <a:solidFill>
                  <a:schemeClr val="bg2">
                    <a:lumMod val="90000"/>
                    <a:lumOff val="10000"/>
                  </a:schemeClr>
                </a:solidFill>
                <a:effectLst/>
                <a:latin typeface="Univers LT Std 47 Cn Lt" pitchFamily="34" charset="0"/>
              </a:rPr>
              <a:t> auf einen Schlag vernichten.“</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77736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6,19</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56696"/>
            <a:ext cx="8496944"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„Er kochte ein Ziegenböckchen und backte ungesäuertes Brot aus einem ganzen Backtrog voll Mehl. Dann legte er das Fleisch in einen Korb, goss die Brühe in einen Topf, brachte alles zu dem Platz unter der Eiche und bot es dem Engel des HERRN an.“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689476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6,22</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496944" cy="2308324"/>
          </a:xfrm>
        </p:spPr>
        <p:txBody>
          <a:bodyPr wrap="square">
            <a:spAutoFit/>
          </a:bodyPr>
          <a:lstStyle/>
          <a:p>
            <a:pPr algn="l"/>
            <a:r>
              <a:rPr lang="de-CH" altLang="de-DE" sz="4800" dirty="0">
                <a:solidFill>
                  <a:schemeClr val="bg2">
                    <a:lumMod val="90000"/>
                    <a:lumOff val="10000"/>
                  </a:schemeClr>
                </a:solidFill>
                <a:effectLst/>
                <a:latin typeface="Univers LT Std 47 Cn Lt" pitchFamily="34" charset="0"/>
              </a:rPr>
              <a:t>„Ich habe deinen Engel </a:t>
            </a:r>
            <a:r>
              <a:rPr lang="de-CH" altLang="de-DE" sz="4800" dirty="0" smtClean="0">
                <a:solidFill>
                  <a:schemeClr val="bg2">
                    <a:lumMod val="90000"/>
                    <a:lumOff val="10000"/>
                  </a:schemeClr>
                </a:solidFill>
                <a:effectLst/>
                <a:latin typeface="Univers LT Std 47 Cn Lt" pitchFamily="34" charset="0"/>
              </a:rPr>
              <a:t>gesehen,</a:t>
            </a:r>
            <a:br>
              <a:rPr lang="de-CH" altLang="de-DE" sz="4800" dirty="0" smtClean="0">
                <a:solidFill>
                  <a:schemeClr val="bg2">
                    <a:lumMod val="90000"/>
                    <a:lumOff val="10000"/>
                  </a:schemeClr>
                </a:solidFill>
                <a:effectLst/>
                <a:latin typeface="Univers LT Std 47 Cn Lt" pitchFamily="34" charset="0"/>
              </a:rPr>
            </a:br>
            <a:r>
              <a:rPr lang="de-CH" altLang="de-DE" sz="4800" dirty="0" smtClean="0">
                <a:solidFill>
                  <a:schemeClr val="bg2">
                    <a:lumMod val="90000"/>
                    <a:lumOff val="10000"/>
                  </a:schemeClr>
                </a:solidFill>
                <a:effectLst/>
                <a:latin typeface="Univers LT Std 47 Cn Lt" pitchFamily="34" charset="0"/>
              </a:rPr>
              <a:t>ich </a:t>
            </a:r>
            <a:r>
              <a:rPr lang="de-CH" altLang="de-DE" sz="4800" dirty="0">
                <a:solidFill>
                  <a:schemeClr val="bg2">
                    <a:lumMod val="90000"/>
                    <a:lumOff val="10000"/>
                  </a:schemeClr>
                </a:solidFill>
                <a:effectLst/>
                <a:latin typeface="Univers LT Std 47 Cn Lt" pitchFamily="34" charset="0"/>
              </a:rPr>
              <a:t>habe ihm gegenübergestanden. Ich muss sterben!“</a:t>
            </a:r>
            <a:endParaRPr lang="de-DE" altLang="de-DE" sz="4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07256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6,23</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496944" cy="2585323"/>
          </a:xfrm>
        </p:spPr>
        <p:txBody>
          <a:bodyPr wrap="square">
            <a:spAutoFit/>
          </a:bodyPr>
          <a:lstStyle/>
          <a:p>
            <a:pPr algn="l"/>
            <a:r>
              <a:rPr lang="de-CH" altLang="de-DE" dirty="0">
                <a:solidFill>
                  <a:schemeClr val="bg2">
                    <a:lumMod val="90000"/>
                    <a:lumOff val="10000"/>
                  </a:schemeClr>
                </a:solidFill>
                <a:effectLst/>
                <a:latin typeface="Univers LT Std 47 Cn Lt" pitchFamily="34" charset="0"/>
              </a:rPr>
              <a:t>„Zwischen uns ist </a:t>
            </a:r>
            <a:r>
              <a:rPr lang="de-CH" altLang="de-DE" dirty="0" smtClean="0">
                <a:solidFill>
                  <a:schemeClr val="bg2">
                    <a:lumMod val="90000"/>
                    <a:lumOff val="10000"/>
                  </a:schemeClr>
                </a:solidFill>
                <a:effectLst/>
                <a:latin typeface="Univers LT Std 47 Cn Lt" pitchFamily="34" charset="0"/>
              </a:rPr>
              <a:t>Frieden!</a:t>
            </a:r>
            <a:br>
              <a:rPr lang="de-CH" altLang="de-DE" dirty="0" smtClean="0">
                <a:solidFill>
                  <a:schemeClr val="bg2">
                    <a:lumMod val="90000"/>
                    <a:lumOff val="10000"/>
                  </a:schemeClr>
                </a:solidFill>
                <a:effectLst/>
                <a:latin typeface="Univers LT Std 47 Cn Lt" pitchFamily="34" charset="0"/>
              </a:rPr>
            </a:br>
            <a:r>
              <a:rPr lang="de-CH" altLang="de-DE" dirty="0" smtClean="0">
                <a:solidFill>
                  <a:schemeClr val="bg2">
                    <a:lumMod val="90000"/>
                    <a:lumOff val="10000"/>
                  </a:schemeClr>
                </a:solidFill>
                <a:effectLst/>
                <a:latin typeface="Univers LT Std 47 Cn Lt" pitchFamily="34" charset="0"/>
              </a:rPr>
              <a:t>Hab </a:t>
            </a:r>
            <a:r>
              <a:rPr lang="de-CH" altLang="de-DE" dirty="0">
                <a:solidFill>
                  <a:schemeClr val="bg2">
                    <a:lumMod val="90000"/>
                    <a:lumOff val="10000"/>
                  </a:schemeClr>
                </a:solidFill>
                <a:effectLst/>
                <a:latin typeface="Univers LT Std 47 Cn Lt" pitchFamily="34" charset="0"/>
              </a:rPr>
              <a:t>keine Angst, du </a:t>
            </a:r>
            <a:r>
              <a:rPr lang="de-CH" altLang="de-DE" dirty="0" smtClean="0">
                <a:solidFill>
                  <a:schemeClr val="bg2">
                    <a:lumMod val="90000"/>
                    <a:lumOff val="10000"/>
                  </a:schemeClr>
                </a:solidFill>
                <a:effectLst/>
                <a:latin typeface="Univers LT Std 47 Cn Lt" pitchFamily="34" charset="0"/>
              </a:rPr>
              <a:t>musst</a:t>
            </a:r>
            <a:br>
              <a:rPr lang="de-CH" altLang="de-DE" dirty="0" smtClean="0">
                <a:solidFill>
                  <a:schemeClr val="bg2">
                    <a:lumMod val="90000"/>
                    <a:lumOff val="10000"/>
                  </a:schemeClr>
                </a:solidFill>
                <a:effectLst/>
                <a:latin typeface="Univers LT Std 47 Cn Lt" pitchFamily="34" charset="0"/>
              </a:rPr>
            </a:br>
            <a:r>
              <a:rPr lang="de-CH" altLang="de-DE" dirty="0" smtClean="0">
                <a:solidFill>
                  <a:schemeClr val="bg2">
                    <a:lumMod val="90000"/>
                    <a:lumOff val="10000"/>
                  </a:schemeClr>
                </a:solidFill>
                <a:effectLst/>
                <a:latin typeface="Univers LT Std 47 Cn Lt" pitchFamily="34" charset="0"/>
              </a:rPr>
              <a:t>nicht </a:t>
            </a:r>
            <a:r>
              <a:rPr lang="de-CH" altLang="de-DE" dirty="0">
                <a:solidFill>
                  <a:schemeClr val="bg2">
                    <a:lumMod val="90000"/>
                    <a:lumOff val="10000"/>
                  </a:schemeClr>
                </a:solidFill>
                <a:effectLst/>
                <a:latin typeface="Univers LT Std 47 Cn Lt" pitchFamily="34" charset="0"/>
              </a:rPr>
              <a:t>sterben.“</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00825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1.Korinther-Brief 1,26</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06754"/>
            <a:ext cx="8352928"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„Seht euch doch einmal in euren eigenen Reihen um, Geschwister: Was für Leute hat Gott sich ausgesucht, als er euch berief? Es sind nicht viele Kluge und Gebildete darunter, wenn man nach menschlichen Massstäben urteilt, nicht viele Mächtige, nicht viele von vornehmer Herkunft.“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677434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49261"/>
            <a:ext cx="8568952" cy="1446550"/>
          </a:xfrm>
        </p:spPr>
        <p:txBody>
          <a:bodyPr wrap="square">
            <a:spAutoFit/>
          </a:bodyPr>
          <a:lstStyle/>
          <a:p>
            <a:pPr algn="l"/>
            <a:r>
              <a:rPr lang="de-DE" altLang="de-DE" sz="8800" dirty="0" smtClean="0">
                <a:solidFill>
                  <a:schemeClr val="bg2">
                    <a:lumMod val="90000"/>
                    <a:lumOff val="10000"/>
                  </a:schemeClr>
                </a:solidFill>
                <a:effectLst/>
                <a:latin typeface="Univers LT Std 47 Cn Lt" pitchFamily="34" charset="0"/>
              </a:rPr>
              <a:t>Schlussgedanke</a:t>
            </a:r>
            <a:endParaRPr lang="de-DE" altLang="de-DE" sz="8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6,6</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44624"/>
            <a:ext cx="8496944" cy="2308324"/>
          </a:xfrm>
        </p:spPr>
        <p:txBody>
          <a:bodyPr wrap="square">
            <a:spAutoFit/>
          </a:bodyPr>
          <a:lstStyle/>
          <a:p>
            <a:pPr algn="l"/>
            <a:r>
              <a:rPr lang="de-CH" altLang="de-DE" sz="7200" dirty="0">
                <a:solidFill>
                  <a:schemeClr val="bg2">
                    <a:lumMod val="90000"/>
                    <a:lumOff val="10000"/>
                  </a:schemeClr>
                </a:solidFill>
                <a:effectLst/>
                <a:latin typeface="Univers LT Std 47 Cn Lt" pitchFamily="34" charset="0"/>
              </a:rPr>
              <a:t>„In ihrer Not schrien sie zum HERRN um Hilfe.“</a:t>
            </a:r>
            <a:endParaRPr lang="de-DE" altLang="de-DE" sz="7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449155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Römer-Brief 10,9</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116632"/>
            <a:ext cx="8424936" cy="2554545"/>
          </a:xfrm>
        </p:spPr>
        <p:txBody>
          <a:bodyPr wrap="square">
            <a:spAutoFit/>
          </a:bodyPr>
          <a:lstStyle/>
          <a:p>
            <a:pPr algn="l"/>
            <a:r>
              <a:rPr lang="de-CH" altLang="de-DE" sz="4000" dirty="0">
                <a:solidFill>
                  <a:schemeClr val="bg2">
                    <a:lumMod val="90000"/>
                    <a:lumOff val="10000"/>
                  </a:schemeClr>
                </a:solidFill>
                <a:effectLst/>
                <a:latin typeface="Univers LT Std 47 Cn Lt" pitchFamily="34" charset="0"/>
              </a:rPr>
              <a:t>„Wenn du also mit deinem Mund bekennst, dass Jesus der Herr ist, und mit deinem Herzen glaubst, dass Gott ihn von den Toten auferweckt hat, wirst du gerettet werden.“</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33548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Römer-Brief 10,13</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188640"/>
            <a:ext cx="8928992" cy="1754326"/>
          </a:xfrm>
        </p:spPr>
        <p:txBody>
          <a:bodyPr wrap="square">
            <a:spAutoFit/>
          </a:bodyPr>
          <a:lstStyle/>
          <a:p>
            <a:pPr algn="l"/>
            <a:r>
              <a:rPr lang="de-CH" altLang="de-DE">
                <a:solidFill>
                  <a:schemeClr val="bg2">
                    <a:lumMod val="90000"/>
                    <a:lumOff val="10000"/>
                  </a:schemeClr>
                </a:solidFill>
                <a:effectLst/>
                <a:latin typeface="Univers LT Std 47 Cn Lt" pitchFamily="34" charset="0"/>
              </a:rPr>
              <a:t>„Jeder, der den Namen des Herrn anruft, wird gerettet werden.“</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301544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356463"/>
            <a:ext cx="8597552" cy="1200329"/>
          </a:xfrm>
        </p:spPr>
        <p:txBody>
          <a:bodyPr wrap="square">
            <a:spAutoFit/>
          </a:bodyPr>
          <a:lstStyle/>
          <a:p>
            <a:pPr algn="r"/>
            <a:r>
              <a:rPr lang="de-DE" altLang="de-DE" sz="7200" dirty="0" smtClean="0">
                <a:solidFill>
                  <a:schemeClr val="bg2">
                    <a:lumMod val="90000"/>
                    <a:lumOff val="10000"/>
                  </a:schemeClr>
                </a:solidFill>
                <a:effectLst/>
                <a:latin typeface="Univers LT Std 47 Cn Lt" pitchFamily="34" charset="0"/>
              </a:rPr>
              <a:t>Gott sucht echte Helden!</a:t>
            </a:r>
            <a:endParaRPr lang="de-DE" altLang="de-DE" sz="72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2416307" y="4077072"/>
            <a:ext cx="6400800" cy="461665"/>
          </a:xfrm>
        </p:spPr>
        <p:txBody>
          <a:bodyPr>
            <a:spAutoFit/>
          </a:bodyPr>
          <a:lstStyle/>
          <a:p>
            <a:pPr algn="r"/>
            <a:r>
              <a:rPr lang="de-DE" altLang="de-DE" sz="2400" dirty="0" smtClean="0">
                <a:solidFill>
                  <a:schemeClr val="bg2">
                    <a:lumMod val="90000"/>
                    <a:lumOff val="10000"/>
                  </a:schemeClr>
                </a:solidFill>
                <a:effectLst/>
                <a:latin typeface="Univers LT Std 47 Cn Lt" pitchFamily="34" charset="0"/>
              </a:rPr>
              <a:t>Die neue Predigtreihe</a:t>
            </a:r>
            <a:endParaRPr lang="de-DE" altLang="de-DE" sz="2400" dirty="0">
              <a:solidFill>
                <a:schemeClr val="bg2">
                  <a:lumMod val="90000"/>
                  <a:lumOff val="10000"/>
                </a:schemeClr>
              </a:solidFill>
              <a:effectLst/>
              <a:latin typeface="Univers LT Std 47 Cn Lt" pitchFamily="34" charset="0"/>
            </a:endParaRPr>
          </a:p>
        </p:txBody>
      </p:sp>
      <p:sp>
        <p:nvSpPr>
          <p:cNvPr id="6" name="Rectangle 3"/>
          <p:cNvSpPr txBox="1">
            <a:spLocks noChangeArrowheads="1"/>
          </p:cNvSpPr>
          <p:nvPr/>
        </p:nvSpPr>
        <p:spPr bwMode="auto">
          <a:xfrm>
            <a:off x="2384979" y="1844824"/>
            <a:ext cx="64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kern="0" dirty="0" smtClean="0">
                <a:solidFill>
                  <a:schemeClr val="bg2">
                    <a:lumMod val="90000"/>
                    <a:lumOff val="10000"/>
                  </a:schemeClr>
                </a:solidFill>
                <a:effectLst/>
                <a:latin typeface="Univers LT Std 47 Cn Lt" pitchFamily="34" charset="0"/>
              </a:rPr>
              <a:t>am Beispiel von Gideon</a:t>
            </a:r>
            <a:endParaRPr lang="de-DE" altLang="de-DE" kern="0" dirty="0">
              <a:solidFill>
                <a:schemeClr val="bg2">
                  <a:lumMod val="90000"/>
                  <a:lumOff val="10000"/>
                </a:schemeClr>
              </a:solidFill>
              <a:effectLst/>
              <a:latin typeface="Univers LT Std 47 Cn Lt" pitchFamily="34" charset="0"/>
            </a:endParaRPr>
          </a:p>
        </p:txBody>
      </p:sp>
      <p:pic>
        <p:nvPicPr>
          <p:cNvPr id="1026" name="Picture 2" descr="F:\Daten\Lehre\Predigt\Predigtreihen\Gott sucht echte Helden\Gott sucht echte Held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16832"/>
            <a:ext cx="4399777"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6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8777064" cy="2308324"/>
          </a:xfrm>
        </p:spPr>
        <p:txBody>
          <a:bodyPr wrap="square">
            <a:spAutoFit/>
          </a:bodyPr>
          <a:lstStyle/>
          <a:p>
            <a:pPr algn="l"/>
            <a:r>
              <a:rPr lang="de-DE" altLang="de-DE" sz="7200" dirty="0" smtClean="0">
                <a:solidFill>
                  <a:schemeClr val="bg2">
                    <a:lumMod val="90000"/>
                    <a:lumOff val="10000"/>
                  </a:schemeClr>
                </a:solidFill>
                <a:effectLst/>
                <a:latin typeface="Univers LT Std 47 Cn Lt" pitchFamily="34" charset="0"/>
              </a:rPr>
              <a:t>Echte Helden sind bescheiden</a:t>
            </a:r>
            <a:endParaRPr lang="de-DE" altLang="de-DE" sz="72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2483768" y="4077072"/>
            <a:ext cx="6400800" cy="461665"/>
          </a:xfrm>
        </p:spPr>
        <p:txBody>
          <a:bodyPr>
            <a:spAutoFit/>
          </a:bodyPr>
          <a:lstStyle/>
          <a:p>
            <a:pPr algn="r"/>
            <a:r>
              <a:rPr lang="de-DE" altLang="de-DE" sz="2400" dirty="0" smtClean="0">
                <a:solidFill>
                  <a:schemeClr val="bg2">
                    <a:lumMod val="90000"/>
                    <a:lumOff val="10000"/>
                  </a:schemeClr>
                </a:solidFill>
                <a:effectLst/>
                <a:latin typeface="Univers LT Std 47 Cn Lt" pitchFamily="34" charset="0"/>
              </a:rPr>
              <a:t>Reihe: Gott sucht echte Helden! (1/6)</a:t>
            </a:r>
            <a:endParaRPr lang="de-DE" altLang="de-DE" sz="2400" dirty="0">
              <a:solidFill>
                <a:schemeClr val="bg2">
                  <a:lumMod val="90000"/>
                  <a:lumOff val="10000"/>
                </a:schemeClr>
              </a:solidFill>
              <a:effectLst/>
              <a:latin typeface="Univers LT Std 47 Cn Lt" pitchFamily="34" charset="0"/>
            </a:endParaRPr>
          </a:p>
        </p:txBody>
      </p:sp>
      <p:sp>
        <p:nvSpPr>
          <p:cNvPr id="6" name="Rectangle 3"/>
          <p:cNvSpPr txBox="1">
            <a:spLocks noChangeArrowheads="1"/>
          </p:cNvSpPr>
          <p:nvPr/>
        </p:nvSpPr>
        <p:spPr bwMode="auto">
          <a:xfrm>
            <a:off x="255608" y="2996952"/>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4800" kern="0" dirty="0" smtClean="0">
                <a:solidFill>
                  <a:schemeClr val="bg2">
                    <a:lumMod val="90000"/>
                    <a:lumOff val="10000"/>
                  </a:schemeClr>
                </a:solidFill>
                <a:effectLst/>
                <a:latin typeface="Univers LT Std 47 Cn Lt" pitchFamily="34" charset="0"/>
              </a:rPr>
              <a:t>Richter 6,1-24</a:t>
            </a:r>
            <a:endParaRPr lang="de-DE" altLang="de-DE" sz="48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86830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666562"/>
            <a:ext cx="8928992" cy="1754326"/>
          </a:xfrm>
        </p:spPr>
        <p:txBody>
          <a:bodyPr wrap="square">
            <a:spAutoFit/>
          </a:bodyPr>
          <a:lstStyle/>
          <a:p>
            <a:pPr algn="l"/>
            <a:r>
              <a:rPr lang="de-DE" altLang="de-DE" dirty="0" smtClean="0">
                <a:solidFill>
                  <a:schemeClr val="bg2">
                    <a:lumMod val="90000"/>
                    <a:lumOff val="10000"/>
                  </a:schemeClr>
                </a:solidFill>
                <a:effectLst/>
                <a:latin typeface="Univers LT Std 47 Cn Lt" pitchFamily="34" charset="0"/>
              </a:rPr>
              <a:t>I. Selbstverschuldet in eine hoffnungslose Lage geraten</a:t>
            </a:r>
            <a:endParaRPr lang="de-DE" altLang="de-DE"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01478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2,11</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„So kam es, dass die Leute von Israel taten, was dem HERRN missfällt: Sie verliessen den Gott ihrer Vorfahren, der sie aus Ägypten herausgeführt hatte, und liefen fremden Göttern nach. Sie fingen an, die Götter ihrer Nachbarvölker anzubeten, und beleidigten damit den HERRN.“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8363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6,1</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24177"/>
            <a:ext cx="8496944" cy="2800767"/>
          </a:xfrm>
        </p:spPr>
        <p:txBody>
          <a:bodyPr wrap="square">
            <a:spAutoFit/>
          </a:bodyPr>
          <a:lstStyle/>
          <a:p>
            <a:pPr algn="l"/>
            <a:r>
              <a:rPr lang="de-CH" altLang="de-DE" sz="4400" dirty="0">
                <a:solidFill>
                  <a:schemeClr val="bg2">
                    <a:lumMod val="90000"/>
                    <a:lumOff val="10000"/>
                  </a:schemeClr>
                </a:solidFill>
                <a:effectLst/>
                <a:latin typeface="Univers LT Std 47 Cn Lt" pitchFamily="34" charset="0"/>
              </a:rPr>
              <a:t>„Von neuem taten die Leute von Israel, was dem Herrn missfällt. Deshalb gab er sie sieben Jahre lang in die Gewalt der </a:t>
            </a:r>
            <a:r>
              <a:rPr lang="de-CH" altLang="de-DE" sz="4400" dirty="0" err="1">
                <a:solidFill>
                  <a:schemeClr val="bg2">
                    <a:lumMod val="90000"/>
                    <a:lumOff val="10000"/>
                  </a:schemeClr>
                </a:solidFill>
                <a:effectLst/>
                <a:latin typeface="Univers LT Std 47 Cn Lt" pitchFamily="34" charset="0"/>
              </a:rPr>
              <a:t>Midianiter</a:t>
            </a:r>
            <a:r>
              <a:rPr lang="de-CH" altLang="de-DE" sz="4400" dirty="0">
                <a:solidFill>
                  <a:schemeClr val="bg2">
                    <a:lumMod val="90000"/>
                    <a:lumOff val="10000"/>
                  </a:schemeClr>
                </a:solidFill>
                <a:effectLst/>
                <a:latin typeface="Univers LT Std 47 Cn Lt" pitchFamily="34" charset="0"/>
              </a:rPr>
              <a:t>.“</a:t>
            </a:r>
            <a:endParaRPr lang="de-DE" altLang="de-DE" sz="44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77552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6,6</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44624"/>
            <a:ext cx="8496944" cy="2308324"/>
          </a:xfrm>
        </p:spPr>
        <p:txBody>
          <a:bodyPr wrap="square">
            <a:spAutoFit/>
          </a:bodyPr>
          <a:lstStyle/>
          <a:p>
            <a:pPr algn="l"/>
            <a:r>
              <a:rPr lang="de-CH" altLang="de-DE" sz="7200" dirty="0">
                <a:solidFill>
                  <a:schemeClr val="bg2">
                    <a:lumMod val="90000"/>
                    <a:lumOff val="10000"/>
                  </a:schemeClr>
                </a:solidFill>
                <a:effectLst/>
                <a:latin typeface="Univers LT Std 47 Cn Lt" pitchFamily="34" charset="0"/>
              </a:rPr>
              <a:t>„In ihrer Not schrien sie zum HERRN um Hilfe.“</a:t>
            </a:r>
            <a:endParaRPr lang="de-DE" altLang="de-DE" sz="7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062583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4077072"/>
            <a:ext cx="6400800" cy="584775"/>
          </a:xfrm>
        </p:spPr>
        <p:txBody>
          <a:bodyPr>
            <a:spAutoFit/>
          </a:bodyPr>
          <a:lstStyle/>
          <a:p>
            <a:pPr algn="r"/>
            <a:r>
              <a:rPr lang="de-DE" altLang="de-DE" dirty="0" smtClean="0">
                <a:solidFill>
                  <a:schemeClr val="bg2">
                    <a:lumMod val="90000"/>
                    <a:lumOff val="10000"/>
                  </a:schemeClr>
                </a:solidFill>
                <a:effectLst/>
                <a:latin typeface="Univers LT Std 47 Cn Lt" pitchFamily="34" charset="0"/>
              </a:rPr>
              <a:t>Richter 6,8-9</a:t>
            </a:r>
            <a:endParaRPr lang="de-DE" altLang="de-DE"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79512" y="156696"/>
            <a:ext cx="8496944"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habe euch aus der Sklaverei in Ägypten befreit und euch hierher geführt. Ich habe euch vor den Ägyptern gerettet und ebenso aus der Hand aller Völker, die euch unterdrückten. Ich habe diese Völker vor euch her aus ihrem Land vertrieben und es euch gegeben.“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30858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754</Words>
  <Application>Microsoft Office PowerPoint</Application>
  <PresentationFormat>Bildschirmpräsentation (4:3)</PresentationFormat>
  <Paragraphs>84</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Designvorlage 'Berggipfel'</vt:lpstr>
      <vt:lpstr>Echte Helden sind bescheiden</vt:lpstr>
      <vt:lpstr>„Ich suchte überall nach einem, der in die Bresche springen und die Mauer um mein Volk vor dem Einsturz bewahren würde, damit ich es nicht vernichten müsste; aber ich fand keinen.“</vt:lpstr>
      <vt:lpstr>Gott sucht echte Helden!</vt:lpstr>
      <vt:lpstr>Echte Helden sind bescheiden</vt:lpstr>
      <vt:lpstr>I. Selbstverschuldet in eine hoffnungslose Lage geraten</vt:lpstr>
      <vt:lpstr>„So kam es, dass die Leute von Israel taten, was dem HERRN missfällt: Sie verliessen den Gott ihrer Vorfahren, der sie aus Ägypten herausgeführt hatte, und liefen fremden Göttern nach. Sie fingen an, die Götter ihrer Nachbarvölker anzubeten, und beleidigten damit den HERRN.“</vt:lpstr>
      <vt:lpstr>„Von neuem taten die Leute von Israel, was dem Herrn missfällt. Deshalb gab er sie sieben Jahre lang in die Gewalt der Midianiter.“</vt:lpstr>
      <vt:lpstr>„In ihrer Not schrien sie zum HERRN um Hilfe.“</vt:lpstr>
      <vt:lpstr>„Ich habe euch aus der Sklaverei in Ägypten befreit und euch hierher geführt. Ich habe euch vor den Ägyptern gerettet und ebenso aus der Hand aller Völker, die euch unterdrückten. Ich habe diese Völker vor euch her aus ihrem Land vertrieben und es euch gegeben.“</vt:lpstr>
      <vt:lpstr>„Und ich habe zu euch gesagt: Ich bin der Herr, euer Gott; verehrt nicht die Götter der Amoriter, in deren Land ihr lebt! Aber ihr habt nicht auf mich gehört.“</vt:lpstr>
      <vt:lpstr>„Die Frau, die du mir an die Seite gestellt hast, gab mir davon; da habe ich gegessen.“</vt:lpstr>
      <vt:lpstr>„Wenn der Heilige Geist kommt, wird er der Welt zeigen, dass sie im Unrecht ist; er wird den Menschen die Augen öffnen für die Sünde, für die Gerechtigkeit und für das Gericht.“ </vt:lpstr>
      <vt:lpstr>„Er wird ihnen zeigen, worin ihre Sünde besteht: darin, dass sie nicht an mich glauben.“</vt:lpstr>
      <vt:lpstr>„In meiner Not schreie ich zum HERRN um Hilfe.“</vt:lpstr>
      <vt:lpstr>II. Gott hilft trotzdem mit einem speziellen Mann</vt:lpstr>
      <vt:lpstr>Da erschien ihm der Engel des HERRN und sprach zu ihm: „Der HERR mit dir, du streitbarer Held!“</vt:lpstr>
      <vt:lpstr>„Verzeihung, mein Herr! Aber wenn wirklich Gott mit uns ist, wie konnte uns dann so viel Unglück treffen? Unsere Väter haben uns doch immer wieder erzählt: ‘Der Herr hat uns aus Ägypten hierher geführt.’ Wo sind denn nun alle seine Wundertaten geblieben? Nein, der Herr hat uns im Stich gelassen und uns den Midianitern ausgeliefert!“</vt:lpstr>
      <vt:lpstr>„Du bist stark und mutig. Geh und rette Israel aus der Hand der Midianiter. Ich sende dich!“</vt:lpstr>
      <vt:lpstr>„Aber mein Herr, wie soll ich Israel befreien? Meine Sippe ist die kleinste im ganzen Stamm Manasse und ich bin der Jüngste in meiner Familie.“</vt:lpstr>
      <vt:lpstr>„Ich werde dir beistehen und du wirst die Midianiter auf einen Schlag vernichten.“</vt:lpstr>
      <vt:lpstr>„Er kochte ein Ziegenböckchen und backte ungesäuertes Brot aus einem ganzen Backtrog voll Mehl. Dann legte er das Fleisch in einen Korb, goss die Brühe in einen Topf, brachte alles zu dem Platz unter der Eiche und bot es dem Engel des HERRN an.“</vt:lpstr>
      <vt:lpstr>„Ich habe deinen Engel gesehen, ich habe ihm gegenübergestanden. Ich muss sterben!“</vt:lpstr>
      <vt:lpstr>„Zwischen uns ist Frieden! Hab keine Angst, du musst nicht sterben.“</vt:lpstr>
      <vt:lpstr>„Seht euch doch einmal in euren eigenen Reihen um, Geschwister: Was für Leute hat Gott sich ausgesucht, als er euch berief? Es sind nicht viele Kluge und Gebildete darunter, wenn man nach menschlichen Massstäben urteilt, nicht viele Mächtige, nicht viele von vornehmer Herkunft.“</vt:lpstr>
      <vt:lpstr>Schlussgedanke</vt:lpstr>
      <vt:lpstr>„In ihrer Not schrien sie zum HERRN um Hilfe.“</vt:lpstr>
      <vt:lpstr>„Wenn du also mit deinem Mund bekennst, dass Jesus der Herr ist, und mit deinem Herzen glaubst, dass Gott ihn von den Toten auferweckt hat, wirst du gerettet werden.“</vt:lpstr>
      <vt:lpstr>„Jeder, der den Namen des Herrn anruft, wird gerettet werden.“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sucht echte Helden! - Teil 1/6 - Echte Helden sind bescheiden</dc:title>
  <dc:creator>Jürg Birnstiel</dc:creator>
  <cp:lastModifiedBy>Me</cp:lastModifiedBy>
  <cp:revision>299</cp:revision>
  <dcterms:created xsi:type="dcterms:W3CDTF">2013-11-12T15:20:47Z</dcterms:created>
  <dcterms:modified xsi:type="dcterms:W3CDTF">2014-11-10T15:11:44Z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