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6"/>
  </p:notesMasterIdLst>
  <p:handoutMasterIdLst>
    <p:handoutMasterId r:id="rId37"/>
  </p:handoutMasterIdLst>
  <p:sldIdLst>
    <p:sldId id="1028" r:id="rId2"/>
    <p:sldId id="1036" r:id="rId3"/>
    <p:sldId id="1037" r:id="rId4"/>
    <p:sldId id="1038" r:id="rId5"/>
    <p:sldId id="1039" r:id="rId6"/>
    <p:sldId id="896" r:id="rId7"/>
    <p:sldId id="1040" r:id="rId8"/>
    <p:sldId id="1041" r:id="rId9"/>
    <p:sldId id="1042" r:id="rId10"/>
    <p:sldId id="1043" r:id="rId11"/>
    <p:sldId id="1044" r:id="rId12"/>
    <p:sldId id="1045" r:id="rId13"/>
    <p:sldId id="1046" r:id="rId14"/>
    <p:sldId id="962" r:id="rId15"/>
    <p:sldId id="1047" r:id="rId16"/>
    <p:sldId id="1048" r:id="rId17"/>
    <p:sldId id="1049" r:id="rId18"/>
    <p:sldId id="1050" r:id="rId19"/>
    <p:sldId id="1051" r:id="rId20"/>
    <p:sldId id="1052" r:id="rId21"/>
    <p:sldId id="1053" r:id="rId22"/>
    <p:sldId id="1054" r:id="rId23"/>
    <p:sldId id="1055" r:id="rId24"/>
    <p:sldId id="1056" r:id="rId25"/>
    <p:sldId id="1057" r:id="rId26"/>
    <p:sldId id="1058" r:id="rId27"/>
    <p:sldId id="990" r:id="rId28"/>
    <p:sldId id="1059" r:id="rId29"/>
    <p:sldId id="1060" r:id="rId30"/>
    <p:sldId id="1061" r:id="rId31"/>
    <p:sldId id="259" r:id="rId32"/>
    <p:sldId id="1064" r:id="rId33"/>
    <p:sldId id="1062" r:id="rId34"/>
    <p:sldId id="1063" r:id="rId35"/>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10" d="100"/>
          <a:sy n="110" d="100"/>
        </p:scale>
        <p:origin x="-60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92599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4537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41783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1775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8017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24763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6944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92880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1550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81346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76510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3059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75911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9185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74806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4296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8859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37001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57720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9205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12263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19251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42998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62641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5736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4194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2657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35644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9223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0676F54-DAF1-46BF-B385-E927593D1C9C}" type="slidenum">
              <a:rPr kumimoji="0" lang="de-DE" altLang="de-D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9930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764704"/>
            <a:ext cx="11233248"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Das ewige Leben kommt zu mir</a:t>
            </a:r>
          </a:p>
        </p:txBody>
      </p:sp>
      <p:sp>
        <p:nvSpPr>
          <p:cNvPr id="409603" name="Rectangle 3"/>
          <p:cNvSpPr>
            <a:spLocks noGrp="1" noChangeArrowheads="1"/>
          </p:cNvSpPr>
          <p:nvPr>
            <p:ph type="subTitle" idx="1"/>
          </p:nvPr>
        </p:nvSpPr>
        <p:spPr>
          <a:xfrm>
            <a:off x="4079776" y="551723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Serie: Grundlegendes zum christlichen Leben (2/6)</a:t>
            </a:r>
          </a:p>
        </p:txBody>
      </p:sp>
      <p:sp>
        <p:nvSpPr>
          <p:cNvPr id="4" name="Rectangle 3"/>
          <p:cNvSpPr txBox="1">
            <a:spLocks noChangeArrowheads="1"/>
          </p:cNvSpPr>
          <p:nvPr/>
        </p:nvSpPr>
        <p:spPr bwMode="auto">
          <a:xfrm>
            <a:off x="5070051" y="2564904"/>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1. </a:t>
            </a:r>
            <a:r>
              <a:rPr lang="de-DE" altLang="de-DE" sz="3600">
                <a:effectLst/>
                <a:latin typeface="Source Sans Pro" panose="020B0503030403020204" pitchFamily="34" charset="0"/>
                <a:ea typeface="Source Sans Pro" panose="020B0503030403020204" pitchFamily="34" charset="0"/>
                <a:cs typeface="+mj-cs"/>
              </a:rPr>
              <a:t>Johannes-Brief 1,3-4</a:t>
            </a:r>
            <a:endParaRPr lang="de-DE" altLang="de-DE" sz="3600" dirty="0">
              <a:effectLst/>
              <a:latin typeface="Source Sans Pro" panose="020B0503030403020204" pitchFamily="34" charset="0"/>
              <a:ea typeface="Source Sans Pro" panose="020B0503030403020204" pitchFamily="34" charset="0"/>
              <a:cs typeface="+mj-cs"/>
            </a:endParaRP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78822"/>
            <a:ext cx="1059929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Christus nicht auferstanden ist, ist es sinnlos, dass wir das Evangelium verkünden, und sinnlos, dass ihr daran glaubt.“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Korinther-Brief 15,14</a:t>
            </a:r>
          </a:p>
        </p:txBody>
      </p:sp>
    </p:spTree>
    <p:extLst>
      <p:ext uri="{BB962C8B-B14F-4D97-AF65-F5344CB8AC3E}">
        <p14:creationId xmlns:p14="http://schemas.microsoft.com/office/powerpoint/2010/main" val="204625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49238" y="260648"/>
            <a:ext cx="1117535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„Ich bete aber nicht nur für sie (meine Jünger), sondern auch für die Menschen, die auf ihr Wort hin an mich glauben werden.“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Johannes-Evangelium 17,20</a:t>
            </a:r>
          </a:p>
        </p:txBody>
      </p:sp>
    </p:spTree>
    <p:extLst>
      <p:ext uri="{BB962C8B-B14F-4D97-AF65-F5344CB8AC3E}">
        <p14:creationId xmlns:p14="http://schemas.microsoft.com/office/powerpoint/2010/main" val="275215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9951218"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„Sie (die zu Christus kamen) blieben aber beständig in der Lehre der Apostel.“</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Apostelgeschichte 2,42</a:t>
            </a:r>
          </a:p>
        </p:txBody>
      </p:sp>
    </p:spTree>
    <p:extLst>
      <p:ext uri="{BB962C8B-B14F-4D97-AF65-F5344CB8AC3E}">
        <p14:creationId xmlns:p14="http://schemas.microsoft.com/office/powerpoint/2010/main" val="127087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103133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„Dieses Rettungswerk hat damit angefangen, dass der Herr (Jesus) es verkündet hat,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und es ist uns bestätigt worden von denen,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die ihn gehört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335699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Hebräer 2,3</a:t>
            </a:r>
          </a:p>
        </p:txBody>
      </p:sp>
    </p:spTree>
    <p:extLst>
      <p:ext uri="{BB962C8B-B14F-4D97-AF65-F5344CB8AC3E}">
        <p14:creationId xmlns:p14="http://schemas.microsoft.com/office/powerpoint/2010/main" val="17833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620688"/>
            <a:ext cx="11377264"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Die einzigartige Gemeinschaft</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01540"/>
            <a:ext cx="973519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„Was wir so gesehen und gehört haben, das verkünden wir euch, damit ihr in Gemeinschaft mit uns verbunden seid.“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296733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1,3</a:t>
            </a:r>
          </a:p>
        </p:txBody>
      </p:sp>
    </p:spTree>
    <p:extLst>
      <p:ext uri="{BB962C8B-B14F-4D97-AF65-F5344CB8AC3E}">
        <p14:creationId xmlns:p14="http://schemas.microsoft.com/office/powerpoint/2010/main" val="321431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743306"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jemand zu Christus gehört, ist er eine neue Schöpfung. Das Alte ist vergangen; etwas ganz Neues hat begonnen!“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7809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2. Korinther-Brief 5,17</a:t>
            </a:r>
          </a:p>
        </p:txBody>
      </p:sp>
    </p:spTree>
    <p:extLst>
      <p:ext uri="{BB962C8B-B14F-4D97-AF65-F5344CB8AC3E}">
        <p14:creationId xmlns:p14="http://schemas.microsoft.com/office/powerpoint/2010/main" val="1718828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729192"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„Wir alle sind – wie viele und wie unterschiedlich wir auch sein mögen – durch unsere Verbindung mit Christus ein Leib, und wie die Glieder unseres Körpers sind wir einer auf den anderen angewiesen.“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36450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Römer-Brief 12,5</a:t>
            </a:r>
          </a:p>
        </p:txBody>
      </p:sp>
    </p:spTree>
    <p:extLst>
      <p:ext uri="{BB962C8B-B14F-4D97-AF65-F5344CB8AC3E}">
        <p14:creationId xmlns:p14="http://schemas.microsoft.com/office/powerpoint/2010/main" val="132444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27348" y="404664"/>
            <a:ext cx="11737304"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„Nichtjuden, Sklaven oder Freie – sind mit demselben Geist getauft worden und haben von derselben Quelle, dem Geist Gottes, zu trinken bekommen, und dadurch sind wir alle zu einem Leib geworden.“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Korinther-Brief 12,13</a:t>
            </a:r>
          </a:p>
        </p:txBody>
      </p:sp>
    </p:spTree>
    <p:extLst>
      <p:ext uri="{BB962C8B-B14F-4D97-AF65-F5344CB8AC3E}">
        <p14:creationId xmlns:p14="http://schemas.microsoft.com/office/powerpoint/2010/main" val="104910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78822"/>
            <a:ext cx="936104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„An geheimen Zeichen und Merkmalen erkennen sie einander und lieben sich schon, fast ehe sie sich noch kennen.“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2924944"/>
            <a:ext cx="41764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M. </a:t>
            </a:r>
            <a:r>
              <a:rPr kumimoji="0" lang="de-DE" altLang="de-DE" sz="2400" b="0" i="0" u="none" strike="noStrike" kern="1200" cap="none" spc="0" normalizeH="0" baseline="0" noProof="0" dirty="0" err="1">
                <a:ln>
                  <a:noFill/>
                </a:ln>
                <a:solidFill>
                  <a:srgbClr val="FFFFFF"/>
                </a:solidFill>
                <a:effectLst/>
                <a:uLnTx/>
                <a:uFillTx/>
                <a:latin typeface="Source Sans Pro" panose="020B0503030403020204" pitchFamily="34" charset="0"/>
                <a:ea typeface="Source Sans Pro" panose="020B0503030403020204" pitchFamily="34" charset="0"/>
                <a:cs typeface="+mn-cs"/>
              </a:rPr>
              <a:t>Minucius</a:t>
            </a: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 Felix: Octavius, 9,2.</a:t>
            </a:r>
          </a:p>
        </p:txBody>
      </p:sp>
    </p:spTree>
    <p:extLst>
      <p:ext uri="{BB962C8B-B14F-4D97-AF65-F5344CB8AC3E}">
        <p14:creationId xmlns:p14="http://schemas.microsoft.com/office/powerpoint/2010/main" val="225128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153128"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Was von allem Anfang an da war, was wir gehört haben, was wir mit eigenen Augen gesehen haben, was wir angeschaut haben und betastet haben mit unseren Händen, nämlich das Wort des Lebens – davon reden wir.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46531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1,1</a:t>
            </a:r>
          </a:p>
        </p:txBody>
      </p:sp>
    </p:spTree>
    <p:extLst>
      <p:ext uri="{BB962C8B-B14F-4D97-AF65-F5344CB8AC3E}">
        <p14:creationId xmlns:p14="http://schemas.microsoft.com/office/powerpoint/2010/main" val="2397210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11665296"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„Unterschiedslos vollziehen sie miteinander eine Art Ritual der Lüste; sie nennen einander Brüder und Schwestern, so dass die bei ihnen übliche Unzucht durch den Gebrauch eines so heiligen Wortes sogar zum Inzest wird.“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3573016"/>
            <a:ext cx="41764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M. </a:t>
            </a:r>
            <a:r>
              <a:rPr kumimoji="0" lang="de-DE" altLang="de-DE" sz="2400" b="0" i="0" u="none" strike="noStrike" kern="1200" cap="none" spc="0" normalizeH="0" baseline="0" noProof="0" dirty="0" err="1">
                <a:ln>
                  <a:noFill/>
                </a:ln>
                <a:solidFill>
                  <a:srgbClr val="FFFFFF"/>
                </a:solidFill>
                <a:effectLst/>
                <a:uLnTx/>
                <a:uFillTx/>
                <a:latin typeface="Source Sans Pro" panose="020B0503030403020204" pitchFamily="34" charset="0"/>
                <a:ea typeface="Source Sans Pro" panose="020B0503030403020204" pitchFamily="34" charset="0"/>
                <a:cs typeface="+mn-cs"/>
              </a:rPr>
              <a:t>Minucius</a:t>
            </a: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 Felix: Octavius, 9,2.</a:t>
            </a:r>
          </a:p>
        </p:txBody>
      </p:sp>
    </p:spTree>
    <p:extLst>
      <p:ext uri="{BB962C8B-B14F-4D97-AF65-F5344CB8AC3E}">
        <p14:creationId xmlns:p14="http://schemas.microsoft.com/office/powerpoint/2010/main" val="675666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78822"/>
            <a:ext cx="1029714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„Dass ihr mit uns Gemeinschaft habt; und unsere Gemeinschaft ist mit dem Vater und mit seinem Sohn Jesus Christus.“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7809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1,3</a:t>
            </a:r>
          </a:p>
        </p:txBody>
      </p:sp>
    </p:spTree>
    <p:extLst>
      <p:ext uri="{BB962C8B-B14F-4D97-AF65-F5344CB8AC3E}">
        <p14:creationId xmlns:p14="http://schemas.microsoft.com/office/powerpoint/2010/main" val="2447789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15312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Weil ihr nun also seine Söhne und Töchter seid, hat Gott den Geist seines Sohnes in eure Herzen gesandt, den Geist, der in uns betet und »Abba, Vater!«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Galater-Brief 4,6</a:t>
            </a:r>
          </a:p>
        </p:txBody>
      </p:sp>
    </p:spTree>
    <p:extLst>
      <p:ext uri="{BB962C8B-B14F-4D97-AF65-F5344CB8AC3E}">
        <p14:creationId xmlns:p14="http://schemas.microsoft.com/office/powerpoint/2010/main" val="2699561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87422"/>
            <a:ext cx="1065718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„An jenem Tag werdet ihr erkennen, dass ich in meinem Vater bin und dass ihr in mir seid und ich in euch bin.“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Johannes-Evangelium 14,20</a:t>
            </a:r>
          </a:p>
        </p:txBody>
      </p:sp>
    </p:spTree>
    <p:extLst>
      <p:ext uri="{BB962C8B-B14F-4D97-AF65-F5344CB8AC3E}">
        <p14:creationId xmlns:p14="http://schemas.microsoft.com/office/powerpoint/2010/main" val="3820666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27348" y="260648"/>
            <a:ext cx="11737304"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„Ihr seid ja von neuem geboren, und dieses neue Leben hat seinen Ursprung nicht in einem vergänglichen Samen, sondern in einem unvergänglichen, in dem lebendigen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Wort Gottes, das für immer Bestand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Petrus-Brief 1,23</a:t>
            </a:r>
          </a:p>
        </p:txBody>
      </p:sp>
    </p:spTree>
    <p:extLst>
      <p:ext uri="{BB962C8B-B14F-4D97-AF65-F5344CB8AC3E}">
        <p14:creationId xmlns:p14="http://schemas.microsoft.com/office/powerpoint/2010/main" val="466686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76672"/>
            <a:ext cx="10225136"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„Dieses Wort ist nichts anderes als das Evangelium, das euch verkündet wurde.“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Petrus-Brief 1,25</a:t>
            </a:r>
          </a:p>
        </p:txBody>
      </p:sp>
    </p:spTree>
    <p:extLst>
      <p:ext uri="{BB962C8B-B14F-4D97-AF65-F5344CB8AC3E}">
        <p14:creationId xmlns:p14="http://schemas.microsoft.com/office/powerpoint/2010/main" val="99474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619794" cy="193899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„Ich bin das Brot des Lebens. Wer zu mir kommt, wird nie mehr hungrig sein, und wer an mich glaubt, wird nie mehr Durst haben.“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Johannes-Evangelium 6,35</a:t>
            </a:r>
          </a:p>
        </p:txBody>
      </p:sp>
    </p:spTree>
    <p:extLst>
      <p:ext uri="{BB962C8B-B14F-4D97-AF65-F5344CB8AC3E}">
        <p14:creationId xmlns:p14="http://schemas.microsoft.com/office/powerpoint/2010/main" val="2620647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650304"/>
            <a:ext cx="1044116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Die </a:t>
            </a:r>
            <a:r>
              <a:rPr lang="de-DE" altLang="de-DE" sz="6000" dirty="0" err="1">
                <a:solidFill>
                  <a:schemeClr val="tx1"/>
                </a:solidFill>
                <a:effectLst/>
                <a:latin typeface="Source Sans Pro Black" panose="020B0803030403020204" pitchFamily="34" charset="0"/>
                <a:ea typeface="Source Sans Pro Black" panose="020B0803030403020204" pitchFamily="34" charset="0"/>
              </a:rPr>
              <a:t>grossartige</a:t>
            </a:r>
            <a:r>
              <a:rPr lang="de-DE" altLang="de-DE" sz="6000" dirty="0">
                <a:solidFill>
                  <a:schemeClr val="tx1"/>
                </a:solidFill>
                <a:effectLst/>
                <a:latin typeface="Source Sans Pro Black" panose="020B0803030403020204" pitchFamily="34" charset="0"/>
                <a:ea typeface="Source Sans Pro Black" panose="020B0803030403020204" pitchFamily="34" charset="0"/>
              </a:rPr>
              <a:t> Freude</a:t>
            </a:r>
          </a:p>
        </p:txBody>
      </p:sp>
    </p:spTree>
    <p:extLst>
      <p:ext uri="{BB962C8B-B14F-4D97-AF65-F5344CB8AC3E}">
        <p14:creationId xmlns:p14="http://schemas.microsoft.com/office/powerpoint/2010/main" val="3615467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01634" y="764704"/>
            <a:ext cx="9145016" cy="769441"/>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„Das erfüllt uns mit </a:t>
            </a:r>
            <a:r>
              <a:rPr lang="de-DE" altLang="de-DE" sz="4400" dirty="0" err="1">
                <a:solidFill>
                  <a:schemeClr val="tx1"/>
                </a:solidFill>
                <a:effectLst/>
                <a:latin typeface="Source Sans Pro" panose="020B0503030403020204" pitchFamily="34" charset="0"/>
                <a:ea typeface="Source Sans Pro" panose="020B0503030403020204" pitchFamily="34" charset="0"/>
              </a:rPr>
              <a:t>grosser</a:t>
            </a:r>
            <a:r>
              <a:rPr lang="de-DE" altLang="de-DE" sz="4400" dirty="0">
                <a:solidFill>
                  <a:schemeClr val="tx1"/>
                </a:solidFill>
                <a:effectLst/>
                <a:latin typeface="Source Sans Pro" panose="020B0503030403020204" pitchFamily="34" charset="0"/>
                <a:ea typeface="Source Sans Pro" panose="020B0503030403020204" pitchFamily="34" charset="0"/>
              </a:rPr>
              <a:t> Freude.“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960096" y="198884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1,4</a:t>
            </a:r>
          </a:p>
        </p:txBody>
      </p:sp>
    </p:spTree>
    <p:extLst>
      <p:ext uri="{BB962C8B-B14F-4D97-AF65-F5344CB8AC3E}">
        <p14:creationId xmlns:p14="http://schemas.microsoft.com/office/powerpoint/2010/main" val="363724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548680"/>
            <a:ext cx="10369152"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„Genauso freuen sich die Engel Gottes über einen einzigen Sünder, der umkehrt.“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Lukas-Evangelium 15,10</a:t>
            </a:r>
          </a:p>
        </p:txBody>
      </p:sp>
    </p:spTree>
    <p:extLst>
      <p:ext uri="{BB962C8B-B14F-4D97-AF65-F5344CB8AC3E}">
        <p14:creationId xmlns:p14="http://schemas.microsoft.com/office/powerpoint/2010/main" val="108344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21910"/>
            <a:ext cx="10513168"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Denn das Leben ist offenbar geworden, und wir haben es gesehen; wir sind Zeugen dafür und verkünden euch das unvergängliche Leben, das beim Vater war und sich uns offenbart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79978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1,2</a:t>
            </a:r>
          </a:p>
        </p:txBody>
      </p:sp>
    </p:spTree>
    <p:extLst>
      <p:ext uri="{BB962C8B-B14F-4D97-AF65-F5344CB8AC3E}">
        <p14:creationId xmlns:p14="http://schemas.microsoft.com/office/powerpoint/2010/main" val="634234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548680"/>
            <a:ext cx="9937104"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schreiben euch diesen Brief, damit unsere Freude vollkommen wird.“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76120" y="23488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1,4</a:t>
            </a:r>
          </a:p>
        </p:txBody>
      </p:sp>
    </p:spTree>
    <p:extLst>
      <p:ext uri="{BB962C8B-B14F-4D97-AF65-F5344CB8AC3E}">
        <p14:creationId xmlns:p14="http://schemas.microsoft.com/office/powerpoint/2010/main" val="3243549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58901"/>
            <a:ext cx="11521280" cy="3170099"/>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„Sie können sich aber nur zu Jesus bekennen, wenn sie vorher zum Glauben gekommen sind. Und sie können nur zum Glauben kommen, wenn sie die Botschaft gehört haben. Die Botschaft aber können sie nur hören, wenn sie ihnen verkündet worden 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9330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Römer-Brief 10,14</a:t>
            </a:r>
          </a:p>
        </p:txBody>
      </p:sp>
    </p:spTree>
    <p:extLst>
      <p:ext uri="{BB962C8B-B14F-4D97-AF65-F5344CB8AC3E}">
        <p14:creationId xmlns:p14="http://schemas.microsoft.com/office/powerpoint/2010/main" val="223495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51316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„Der Glaube kommt also aus dem Hören der Botschaft; die Botschaft aber gründet in dem Auftrag, den Christus gegeben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Römer-Brief 10,17</a:t>
            </a:r>
          </a:p>
        </p:txBody>
      </p:sp>
    </p:spTree>
    <p:extLst>
      <p:ext uri="{BB962C8B-B14F-4D97-AF65-F5344CB8AC3E}">
        <p14:creationId xmlns:p14="http://schemas.microsoft.com/office/powerpoint/2010/main" val="2483508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78822"/>
            <a:ext cx="10585176"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„Der Glaube kommt also aus dem Hören der Botschaft; die Botschaft aber gründet in dem Auftrag, den Christus gegeben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27809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a:t>
            </a:r>
            <a:r>
              <a:rPr kumimoji="0" lang="de-DE" altLang="de-DE" sz="24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mn-cs"/>
              </a:rPr>
              <a:t>Johannes-Brief 1,1+3</a:t>
            </a:r>
            <a:endPar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130736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8640960"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Was wir so gesehen und gehört haben, das verkünden wir euch, damit ihr in Gemeinschaft mit uns verbunden seid. Und die Gemeinschaft, die uns miteinander verbindet, ist zugleich Gemeinschaft mit dem Vater und mit Jesus Christus, seinem Sohn.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5879976" y="501317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1,3</a:t>
            </a:r>
          </a:p>
        </p:txBody>
      </p:sp>
    </p:spTree>
    <p:extLst>
      <p:ext uri="{BB962C8B-B14F-4D97-AF65-F5344CB8AC3E}">
        <p14:creationId xmlns:p14="http://schemas.microsoft.com/office/powerpoint/2010/main" val="36749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97230"/>
            <a:ext cx="9937104"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Das erfüllt uns mit </a:t>
            </a:r>
            <a:r>
              <a:rPr lang="de-DE" altLang="de-DE" sz="4400" dirty="0" err="1">
                <a:solidFill>
                  <a:schemeClr val="tx1"/>
                </a:solidFill>
                <a:effectLst/>
                <a:latin typeface="Source Sans Pro" panose="020B0503030403020204" pitchFamily="34" charset="0"/>
                <a:ea typeface="Source Sans Pro" panose="020B0503030403020204" pitchFamily="34" charset="0"/>
              </a:rPr>
              <a:t>grosser</a:t>
            </a:r>
            <a:r>
              <a:rPr lang="de-DE" altLang="de-DE" sz="4400" dirty="0">
                <a:solidFill>
                  <a:schemeClr val="tx1"/>
                </a:solidFill>
                <a:effectLst/>
                <a:latin typeface="Source Sans Pro" panose="020B0503030403020204" pitchFamily="34" charset="0"/>
                <a:ea typeface="Source Sans Pro" panose="020B0503030403020204" pitchFamily="34" charset="0"/>
              </a:rPr>
              <a:t> Freude.</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Und wir schreiben euch diesen Brief, damit unsere Freude vollkommen wird.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962345"/>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1,4</a:t>
            </a:r>
          </a:p>
        </p:txBody>
      </p:sp>
    </p:spTree>
    <p:extLst>
      <p:ext uri="{BB962C8B-B14F-4D97-AF65-F5344CB8AC3E}">
        <p14:creationId xmlns:p14="http://schemas.microsoft.com/office/powerpoint/2010/main" val="403285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27348" y="764704"/>
            <a:ext cx="11737304" cy="830997"/>
          </a:xfrm>
        </p:spPr>
        <p:txBody>
          <a:bodyPr wrap="square">
            <a:spAutoFit/>
          </a:bodyPr>
          <a:lstStyle/>
          <a:p>
            <a:pPr algn="l"/>
            <a:r>
              <a:rPr lang="de-DE" altLang="de-DE" sz="4800" dirty="0">
                <a:solidFill>
                  <a:schemeClr val="tx1"/>
                </a:solidFill>
                <a:effectLst/>
                <a:latin typeface="Source Sans Pro Black" panose="020B0803030403020204" pitchFamily="34" charset="0"/>
                <a:ea typeface="Source Sans Pro Black" panose="020B0803030403020204" pitchFamily="34" charset="0"/>
              </a:rPr>
              <a:t>I. Die </a:t>
            </a:r>
            <a:r>
              <a:rPr lang="de-DE" altLang="de-DE" sz="4800" dirty="0" err="1">
                <a:solidFill>
                  <a:schemeClr val="tx1"/>
                </a:solidFill>
                <a:effectLst/>
                <a:latin typeface="Source Sans Pro Black" panose="020B0803030403020204" pitchFamily="34" charset="0"/>
                <a:ea typeface="Source Sans Pro Black" panose="020B0803030403020204" pitchFamily="34" charset="0"/>
              </a:rPr>
              <a:t>aussergewöhnliche</a:t>
            </a:r>
            <a:r>
              <a:rPr lang="de-DE" altLang="de-DE" sz="4800" dirty="0">
                <a:solidFill>
                  <a:schemeClr val="tx1"/>
                </a:solidFill>
                <a:effectLst/>
                <a:latin typeface="Source Sans Pro Black" panose="020B0803030403020204" pitchFamily="34" charset="0"/>
                <a:ea typeface="Source Sans Pro Black" panose="020B0803030403020204" pitchFamily="34" charset="0"/>
              </a:rPr>
              <a:t> Überlieferung</a:t>
            </a:r>
          </a:p>
        </p:txBody>
      </p:sp>
    </p:spTree>
    <p:extLst>
      <p:ext uri="{BB962C8B-B14F-4D97-AF65-F5344CB8AC3E}">
        <p14:creationId xmlns:p14="http://schemas.microsoft.com/office/powerpoint/2010/main" val="337966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53386"/>
            <a:ext cx="1072919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sind Zeugen dafür und verkünden euch das unvergängliche Leben, das beim Vater war und sich uns offenbart hat.“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27809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1. Johannes-Brief 1,2</a:t>
            </a:r>
          </a:p>
        </p:txBody>
      </p:sp>
    </p:spTree>
    <p:extLst>
      <p:ext uri="{BB962C8B-B14F-4D97-AF65-F5344CB8AC3E}">
        <p14:creationId xmlns:p14="http://schemas.microsoft.com/office/powerpoint/2010/main" val="121977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00911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nämlich jemand kommt und euch einen anderen Jesus verkündet als den, den wir verkündet haben, dann lasst ihr euch das nur allzu gern gefallen.“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888088" y="36450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2. Korinther-Brief 11,4</a:t>
            </a:r>
          </a:p>
        </p:txBody>
      </p:sp>
    </p:spTree>
    <p:extLst>
      <p:ext uri="{BB962C8B-B14F-4D97-AF65-F5344CB8AC3E}">
        <p14:creationId xmlns:p14="http://schemas.microsoft.com/office/powerpoint/2010/main" val="296846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8732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„Der Heilige Geist wird auf euch herabkommt, ihr werdet mit seiner Kraft ausgerüstet werden, und das wird euch dazu befähigen, meine Zeugen zu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62242" y="348335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
                <a:srgbClr val="E3E3FF"/>
              </a:buClr>
              <a:buSzTx/>
              <a:buFontTx/>
              <a:buNone/>
              <a:tabLst/>
              <a:defRPr/>
            </a:pPr>
            <a:r>
              <a:rPr kumimoji="0" lang="de-DE" altLang="de-DE" sz="24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Apostelgeschichte 1,8</a:t>
            </a:r>
          </a:p>
        </p:txBody>
      </p:sp>
    </p:spTree>
    <p:extLst>
      <p:ext uri="{BB962C8B-B14F-4D97-AF65-F5344CB8AC3E}">
        <p14:creationId xmlns:p14="http://schemas.microsoft.com/office/powerpoint/2010/main" val="4082785084"/>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936</Words>
  <Application>Microsoft Office PowerPoint</Application>
  <PresentationFormat>Benutzerdefiniert</PresentationFormat>
  <Paragraphs>99</Paragraphs>
  <Slides>34</Slides>
  <Notes>34</Notes>
  <HiddenSlides>0</HiddenSlides>
  <MMClips>0</MMClips>
  <ScaleCrop>false</ScaleCrop>
  <HeadingPairs>
    <vt:vector size="4" baseType="variant">
      <vt:variant>
        <vt:lpstr>Design</vt:lpstr>
      </vt:variant>
      <vt:variant>
        <vt:i4>1</vt:i4>
      </vt:variant>
      <vt:variant>
        <vt:lpstr>Folientitel</vt:lpstr>
      </vt:variant>
      <vt:variant>
        <vt:i4>34</vt:i4>
      </vt:variant>
    </vt:vector>
  </HeadingPairs>
  <TitlesOfParts>
    <vt:vector size="35" baseType="lpstr">
      <vt:lpstr>Designvorlage 'Berggipfel'</vt:lpstr>
      <vt:lpstr>Das ewige Leben kommt zu mir</vt:lpstr>
      <vt:lpstr>Was von allem Anfang an da war, was wir gehört haben, was wir mit eigenen Augen gesehen haben, was wir angeschaut haben und betastet haben mit unseren Händen, nämlich das Wort des Lebens – davon reden wir.</vt:lpstr>
      <vt:lpstr>Denn das Leben ist offenbar geworden, und wir haben es gesehen; wir sind Zeugen dafür und verkünden euch das unvergängliche Leben, das beim Vater war und sich uns offenbart hat.</vt:lpstr>
      <vt:lpstr>Was wir so gesehen und gehört haben, das verkünden wir euch, damit ihr in Gemeinschaft mit uns verbunden seid. Und die Gemeinschaft, die uns miteinander verbindet, ist zugleich Gemeinschaft mit dem Vater und mit Jesus Christus, seinem Sohn.</vt:lpstr>
      <vt:lpstr>Das erfüllt uns mit grosser Freude. Und wir schreiben euch diesen Brief, damit unsere Freude vollkommen wird.</vt:lpstr>
      <vt:lpstr>I. Die aussergewöhnliche Überlieferung</vt:lpstr>
      <vt:lpstr>„Wir sind Zeugen dafür und verkünden euch das unvergängliche Leben, das beim Vater war und sich uns offenbart hat.“</vt:lpstr>
      <vt:lpstr>„Wenn nämlich jemand kommt und euch einen anderen Jesus verkündet als den, den wir verkündet haben, dann lasst ihr euch das nur allzu gern gefallen.“</vt:lpstr>
      <vt:lpstr>„Der Heilige Geist wird auf euch herabkommt, ihr werdet mit seiner Kraft ausgerüstet werden, und das wird euch dazu befähigen, meine Zeugen zu sein.“</vt:lpstr>
      <vt:lpstr>„Wenn Christus nicht auferstanden ist, ist es sinnlos, dass wir das Evangelium verkünden, und sinnlos, dass ihr daran glaubt.“</vt:lpstr>
      <vt:lpstr>„Ich bete aber nicht nur für sie (meine Jünger), sondern auch für die Menschen, die auf ihr Wort hin an mich glauben werden.“</vt:lpstr>
      <vt:lpstr>„Sie (die zu Christus kamen) blieben aber beständig in der Lehre der Apostel.“</vt:lpstr>
      <vt:lpstr>„Dieses Rettungswerk hat damit angefangen, dass der Herr (Jesus) es verkündet hat, und es ist uns bestätigt worden von denen, die ihn gehört haben.“</vt:lpstr>
      <vt:lpstr>II. Die einzigartige Gemeinschaft</vt:lpstr>
      <vt:lpstr>„Was wir so gesehen und gehört haben, das verkünden wir euch, damit ihr in Gemeinschaft mit uns verbunden seid.“</vt:lpstr>
      <vt:lpstr>„Wenn jemand zu Christus gehört, ist er eine neue Schöpfung. Das Alte ist vergangen; etwas ganz Neues hat begonnen!“</vt:lpstr>
      <vt:lpstr>„Wir alle sind – wie viele und wie unterschiedlich wir auch sein mögen – durch unsere Verbindung mit Christus ein Leib, und wie die Glieder unseres Körpers sind wir einer auf den anderen angewiesen.“</vt:lpstr>
      <vt:lpstr>„Nichtjuden, Sklaven oder Freie – sind mit demselben Geist getauft worden und haben von derselben Quelle, dem Geist Gottes, zu trinken bekommen, und dadurch sind wir alle zu einem Leib geworden.“</vt:lpstr>
      <vt:lpstr>„An geheimen Zeichen und Merkmalen erkennen sie einander und lieben sich schon, fast ehe sie sich noch kennen.“</vt:lpstr>
      <vt:lpstr>„Unterschiedslos vollziehen sie miteinander eine Art Ritual der Lüste; sie nennen einander Brüder und Schwestern, so dass die bei ihnen übliche Unzucht durch den Gebrauch eines so heiligen Wortes sogar zum Inzest wird.“</vt:lpstr>
      <vt:lpstr>„Dass ihr mit uns Gemeinschaft habt; und unsere Gemeinschaft ist mit dem Vater und mit seinem Sohn Jesus Christus.“</vt:lpstr>
      <vt:lpstr>Weil ihr nun also seine Söhne und Töchter seid, hat Gott den Geist seines Sohnes in eure Herzen gesandt, den Geist, der in uns betet und »Abba, Vater!«</vt:lpstr>
      <vt:lpstr>„An jenem Tag werdet ihr erkennen, dass ich in meinem Vater bin und dass ihr in mir seid und ich in euch bin.“</vt:lpstr>
      <vt:lpstr>„Ihr seid ja von neuem geboren, und dieses neue Leben hat seinen Ursprung nicht in einem vergänglichen Samen, sondern in einem unvergänglichen, in dem lebendigen Wort Gottes, das für immer Bestand hat.“</vt:lpstr>
      <vt:lpstr>„Dieses Wort ist nichts anderes als das Evangelium, das euch verkündet wurde.“</vt:lpstr>
      <vt:lpstr>„Ich bin das Brot des Lebens. Wer zu mir kommt, wird nie mehr hungrig sein, und wer an mich glaubt, wird nie mehr Durst haben.“</vt:lpstr>
      <vt:lpstr>III. Die grossartige Freude</vt:lpstr>
      <vt:lpstr>„Das erfüllt uns mit grosser Freude.“</vt:lpstr>
      <vt:lpstr>„Genauso freuen sich die Engel Gottes über einen einzigen Sünder, der umkehrt.“</vt:lpstr>
      <vt:lpstr>„Wir schreiben euch diesen Brief, damit unsere Freude vollkommen wird.“</vt:lpstr>
      <vt:lpstr>Schlussgedanke</vt:lpstr>
      <vt:lpstr>„Sie können sich aber nur zu Jesus bekennen, wenn sie vorher zum Glauben gekommen sind. Und sie können nur zum Glauben kommen, wenn sie die Botschaft gehört haben. Die Botschaft aber können sie nur hören, wenn sie ihnen verkündet worden ist.“</vt:lpstr>
      <vt:lpstr>„Der Glaube kommt also aus dem Hören der Botschaft; die Botschaft aber gründet in dem Auftrag, den Christus gegeben hat.“</vt:lpstr>
      <vt:lpstr>„Der Glaube kommt also aus dem Hören der Botschaft; die Botschaft aber gründet in dem Auftrag, den Christus gegeben hat.“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Grundlegendes zum christlichen Leben - Teil 2/6 - Das ewige Leben kommt zu mir - Folien</dc:title>
  <dc:creator>Jürg Birnstiel</dc:creator>
  <cp:lastModifiedBy>Me</cp:lastModifiedBy>
  <cp:revision>767</cp:revision>
  <dcterms:created xsi:type="dcterms:W3CDTF">2013-11-12T15:20:47Z</dcterms:created>
  <dcterms:modified xsi:type="dcterms:W3CDTF">2022-04-14T18:19:50Z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