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9"/>
  </p:notesMasterIdLst>
  <p:handoutMasterIdLst>
    <p:handoutMasterId r:id="rId20"/>
  </p:handoutMasterIdLst>
  <p:sldIdLst>
    <p:sldId id="735" r:id="rId2"/>
    <p:sldId id="1077" r:id="rId3"/>
    <p:sldId id="1103" r:id="rId4"/>
    <p:sldId id="1104" r:id="rId5"/>
    <p:sldId id="1105" r:id="rId6"/>
    <p:sldId id="1106" r:id="rId7"/>
    <p:sldId id="962" r:id="rId8"/>
    <p:sldId id="1107" r:id="rId9"/>
    <p:sldId id="1108" r:id="rId10"/>
    <p:sldId id="1111" r:id="rId11"/>
    <p:sldId id="1109" r:id="rId12"/>
    <p:sldId id="1110" r:id="rId13"/>
    <p:sldId id="1112" r:id="rId14"/>
    <p:sldId id="1115" r:id="rId15"/>
    <p:sldId id="1113" r:id="rId16"/>
    <p:sldId id="259" r:id="rId17"/>
    <p:sldId id="1114" r:id="rId18"/>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78" d="100"/>
          <a:sy n="78" d="100"/>
        </p:scale>
        <p:origin x="-108"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411575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327104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2319796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3837516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2856739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3232300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3320074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7780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87368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4037086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646596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3995914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3263959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8000" b="-8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88640"/>
            <a:ext cx="11089232" cy="2554545"/>
          </a:xfrm>
        </p:spPr>
        <p:txBody>
          <a:bodyPr wrap="square">
            <a:spAutoFit/>
          </a:bodyPr>
          <a:lstStyle/>
          <a:p>
            <a:pPr algn="l"/>
            <a:r>
              <a:rPr lang="de-CH" altLang="de-DE" sz="8000" dirty="0">
                <a:solidFill>
                  <a:schemeClr val="tx2">
                    <a:lumMod val="10000"/>
                  </a:schemeClr>
                </a:solidFill>
                <a:effectLst/>
                <a:latin typeface="Univers LT Std 47 Cn Lt" pitchFamily="34" charset="0"/>
              </a:rPr>
              <a:t>Wie unterscheide ich Schuld von Schuldgefühlen?</a:t>
            </a:r>
            <a:endParaRPr lang="de-DE" altLang="de-DE" sz="8000" dirty="0">
              <a:solidFill>
                <a:schemeClr val="tx2">
                  <a:lumMod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312712" y="3167390"/>
            <a:ext cx="8426019" cy="523220"/>
          </a:xfrm>
        </p:spPr>
        <p:txBody>
          <a:bodyPr wrap="square">
            <a:spAutoFit/>
          </a:bodyPr>
          <a:lstStyle/>
          <a:p>
            <a:pPr algn="r"/>
            <a:r>
              <a:rPr lang="de-DE" altLang="de-DE" sz="2800" dirty="0">
                <a:solidFill>
                  <a:schemeClr val="tx2">
                    <a:lumMod val="10000"/>
                  </a:schemeClr>
                </a:solidFill>
                <a:effectLst/>
                <a:latin typeface="Univers LT Std 47 Cn Lt" pitchFamily="34" charset="0"/>
              </a:rPr>
              <a:t>Serie: </a:t>
            </a:r>
            <a:r>
              <a:rPr lang="de-CH" altLang="de-DE" sz="2800" dirty="0">
                <a:solidFill>
                  <a:schemeClr val="tx2">
                    <a:lumMod val="10000"/>
                  </a:schemeClr>
                </a:solidFill>
                <a:effectLst/>
                <a:latin typeface="Univers LT Std 47 Cn Lt" pitchFamily="34" charset="0"/>
              </a:rPr>
              <a:t>Im Glauben reifer und erwachsener werden! (3/5)</a:t>
            </a:r>
            <a:endParaRPr lang="de-DE" altLang="de-DE" sz="28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Johannes-Evangelium 16,2</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476672"/>
            <a:ext cx="9937104" cy="1323439"/>
          </a:xfrm>
        </p:spPr>
        <p:txBody>
          <a:bodyPr wrap="square">
            <a:spAutoFit/>
          </a:bodyPr>
          <a:lstStyle/>
          <a:p>
            <a:pPr algn="l"/>
            <a:r>
              <a:rPr lang="de-CH" altLang="de-DE" sz="4000">
                <a:solidFill>
                  <a:schemeClr val="tx2">
                    <a:lumMod val="10000"/>
                  </a:schemeClr>
                </a:solidFill>
                <a:effectLst/>
                <a:latin typeface="Univers LT Std 47 Cn Lt" pitchFamily="34" charset="0"/>
              </a:rPr>
              <a:t>„Es </a:t>
            </a:r>
            <a:r>
              <a:rPr lang="de-CH" altLang="de-DE" sz="4000" dirty="0">
                <a:solidFill>
                  <a:schemeClr val="tx2">
                    <a:lumMod val="10000"/>
                  </a:schemeClr>
                </a:solidFill>
                <a:effectLst/>
                <a:latin typeface="Univers LT Std 47 Cn Lt" pitchFamily="34" charset="0"/>
              </a:rPr>
              <a:t>kommt eine Zeit, wo jeder, der euch tötet, meint, Gott damit einen Dienst zu erweisen.“</a:t>
            </a:r>
            <a:endParaRPr lang="de-DE" altLang="de-DE" sz="4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793473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Prediger 8,11</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390143"/>
            <a:ext cx="9937104" cy="1938992"/>
          </a:xfrm>
        </p:spPr>
        <p:txBody>
          <a:bodyPr wrap="square">
            <a:spAutoFit/>
          </a:bodyPr>
          <a:lstStyle/>
          <a:p>
            <a:pPr algn="l"/>
            <a:r>
              <a:rPr lang="de-CH" altLang="de-DE" sz="4000" dirty="0">
                <a:solidFill>
                  <a:schemeClr val="tx2">
                    <a:lumMod val="10000"/>
                  </a:schemeClr>
                </a:solidFill>
                <a:effectLst/>
                <a:latin typeface="Univers LT Std 47 Cn Lt" pitchFamily="34" charset="0"/>
              </a:rPr>
              <a:t>„Weil das Urteil über böses Tun nicht sogleich ergeht, wird das Herz der Menschen voll Begier, Böses zu tun.“</a:t>
            </a:r>
            <a:endParaRPr lang="de-DE" altLang="de-DE" sz="4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4273212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Römer-Brief 1,32</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6893"/>
            <a:ext cx="11017224" cy="3170099"/>
          </a:xfrm>
        </p:spPr>
        <p:txBody>
          <a:bodyPr wrap="square">
            <a:spAutoFit/>
          </a:bodyPr>
          <a:lstStyle/>
          <a:p>
            <a:pPr algn="l"/>
            <a:r>
              <a:rPr lang="de-CH" altLang="de-DE" sz="4000" dirty="0">
                <a:solidFill>
                  <a:schemeClr val="tx2">
                    <a:lumMod val="10000"/>
                  </a:schemeClr>
                </a:solidFill>
                <a:effectLst/>
                <a:latin typeface="Univers LT Std 47 Cn Lt" pitchFamily="34" charset="0"/>
              </a:rPr>
              <a:t>„Obwohl sie genau wissen, dass die, die so handeln, nach Gottes gerechtem Urteil den Tod verdienen, lassen sie sich nicht von ihrem Tun abbringen, im Gegenteil, sie finden es sogar noch gut, wenn andere genauso verkehrt handeln wie sie.“</a:t>
            </a:r>
            <a:endParaRPr lang="de-DE" altLang="de-DE" sz="4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857917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Römer-Brief 3,22-23</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8640"/>
            <a:ext cx="9073008" cy="2554545"/>
          </a:xfrm>
        </p:spPr>
        <p:txBody>
          <a:bodyPr wrap="square">
            <a:spAutoFit/>
          </a:bodyPr>
          <a:lstStyle/>
          <a:p>
            <a:pPr algn="l"/>
            <a:r>
              <a:rPr lang="de-CH" altLang="de-DE" sz="4000" dirty="0">
                <a:solidFill>
                  <a:schemeClr val="tx2">
                    <a:lumMod val="10000"/>
                  </a:schemeClr>
                </a:solidFill>
                <a:effectLst/>
                <a:latin typeface="Univers LT Std 47 Cn Lt" pitchFamily="34" charset="0"/>
              </a:rPr>
              <a:t>„Es macht keinen Unterschied, ob jemand Jude oder Nichtjude ist, denn alle haben gesündigt, und in ihrem Leben kommt Gottes Herrlichkeit nicht mehr zum Ausdruck.“</a:t>
            </a:r>
            <a:endParaRPr lang="de-DE" altLang="de-DE" sz="4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572589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Apostelgeschichte 2,40</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665401"/>
            <a:ext cx="9937104" cy="1323439"/>
          </a:xfrm>
        </p:spPr>
        <p:txBody>
          <a:bodyPr wrap="square">
            <a:spAutoFit/>
          </a:bodyPr>
          <a:lstStyle/>
          <a:p>
            <a:pPr algn="l"/>
            <a:r>
              <a:rPr lang="de-CH" altLang="de-DE" sz="4000" dirty="0">
                <a:solidFill>
                  <a:schemeClr val="tx2">
                    <a:lumMod val="10000"/>
                  </a:schemeClr>
                </a:solidFill>
                <a:effectLst/>
                <a:latin typeface="Univers LT Std 47 Cn Lt" pitchFamily="34" charset="0"/>
              </a:rPr>
              <a:t>„Lasst euch retten vor dem Strafgericht, das über diese verdorbene Generation hereinbrechen wird!“</a:t>
            </a:r>
            <a:endParaRPr lang="de-DE" altLang="de-DE" sz="4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437761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2.Korinther-Brief 5,20-21</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6893"/>
            <a:ext cx="10009112" cy="3170099"/>
          </a:xfrm>
        </p:spPr>
        <p:txBody>
          <a:bodyPr wrap="square">
            <a:spAutoFit/>
          </a:bodyPr>
          <a:lstStyle/>
          <a:p>
            <a:pPr algn="l"/>
            <a:r>
              <a:rPr lang="de-CH" altLang="de-DE" sz="4000" dirty="0">
                <a:solidFill>
                  <a:schemeClr val="tx2">
                    <a:lumMod val="10000"/>
                  </a:schemeClr>
                </a:solidFill>
                <a:effectLst/>
                <a:latin typeface="Univers LT Std 47 Cn Lt" pitchFamily="34" charset="0"/>
              </a:rPr>
              <a:t>„Nehmt die Versöhnung an, die Gott euch anbietet! Jesus, der ohne jede Sünde war, hat Gott für uns zur Sünde gemacht, damit wir durch die Verbindung mit Jesus die Gerechtigkeit bekommen, mit der wir vor Gott bestehen können.“</a:t>
            </a:r>
            <a:endParaRPr lang="de-DE" altLang="de-DE" sz="4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939411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2">
                    <a:lumMod val="10000"/>
                  </a:schemeClr>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2.Timotheus-Brief 3,16-17</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8640"/>
            <a:ext cx="10369152" cy="2554545"/>
          </a:xfrm>
        </p:spPr>
        <p:txBody>
          <a:bodyPr wrap="square">
            <a:spAutoFit/>
          </a:bodyPr>
          <a:lstStyle/>
          <a:p>
            <a:pPr algn="l"/>
            <a:r>
              <a:rPr lang="de-CH" altLang="de-DE" sz="4000" dirty="0">
                <a:solidFill>
                  <a:schemeClr val="tx2">
                    <a:lumMod val="10000"/>
                  </a:schemeClr>
                </a:solidFill>
                <a:effectLst/>
                <a:latin typeface="Univers LT Std 47 Cn Lt" pitchFamily="34" charset="0"/>
              </a:rPr>
              <a:t>„Alle Schrift, von Gott eingegeben, ist nütze zur Lehre, zur Zurechtweisung, zur Besserung, zur Erziehung in der Gerechtigkeit, dass der Mensch Gottes vollkommen sei, zu allem guten Werk geschickt.“</a:t>
            </a:r>
            <a:endParaRPr lang="de-DE" altLang="de-DE" sz="4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6827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266165"/>
            <a:ext cx="9865096" cy="1200329"/>
          </a:xfrm>
        </p:spPr>
        <p:txBody>
          <a:bodyPr wrap="square">
            <a:spAutoFit/>
          </a:bodyPr>
          <a:lstStyle/>
          <a:p>
            <a:pPr algn="l"/>
            <a:r>
              <a:rPr lang="de-DE" altLang="de-DE" sz="7200" dirty="0">
                <a:solidFill>
                  <a:schemeClr val="tx2">
                    <a:lumMod val="10000"/>
                  </a:schemeClr>
                </a:solidFill>
                <a:effectLst/>
                <a:latin typeface="Univers LT Std 47 Cn Lt" pitchFamily="34" charset="0"/>
              </a:rPr>
              <a:t>I. </a:t>
            </a:r>
            <a:r>
              <a:rPr lang="de-CH" altLang="de-DE" sz="7200" dirty="0">
                <a:solidFill>
                  <a:schemeClr val="tx2">
                    <a:lumMod val="10000"/>
                  </a:schemeClr>
                </a:solidFill>
                <a:effectLst/>
                <a:latin typeface="Univers LT Std 47 Cn Lt" pitchFamily="34" charset="0"/>
              </a:rPr>
              <a:t>Schuldgefühle ohne Schuld</a:t>
            </a:r>
            <a:endParaRPr lang="de-DE" altLang="de-DE" sz="7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Römer-Brief 12,18</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548680"/>
            <a:ext cx="10657184" cy="1569660"/>
          </a:xfrm>
        </p:spPr>
        <p:txBody>
          <a:bodyPr wrap="square">
            <a:spAutoFit/>
          </a:bodyPr>
          <a:lstStyle/>
          <a:p>
            <a:pPr algn="l"/>
            <a:r>
              <a:rPr lang="de-CH" altLang="de-DE" sz="4800" dirty="0">
                <a:solidFill>
                  <a:schemeClr val="tx2">
                    <a:lumMod val="10000"/>
                  </a:schemeClr>
                </a:solidFill>
                <a:effectLst/>
                <a:latin typeface="Univers LT Std 47 Cn Lt" pitchFamily="34" charset="0"/>
              </a:rPr>
              <a:t>«Wenn es möglich ist und soweit es an euch liegt, lebt mit allen Menschen in Frieden.»</a:t>
            </a:r>
            <a:endParaRPr lang="de-DE" altLang="de-DE" sz="48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77558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Psalm 51,6</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47328" y="44624"/>
            <a:ext cx="11665296" cy="2800767"/>
          </a:xfrm>
        </p:spPr>
        <p:txBody>
          <a:bodyPr wrap="square">
            <a:spAutoFit/>
          </a:bodyPr>
          <a:lstStyle/>
          <a:p>
            <a:pPr algn="l"/>
            <a:r>
              <a:rPr lang="de-CH" altLang="de-DE" sz="4400" dirty="0">
                <a:solidFill>
                  <a:schemeClr val="tx2">
                    <a:lumMod val="10000"/>
                  </a:schemeClr>
                </a:solidFill>
                <a:effectLst/>
                <a:latin typeface="Univers LT Std 47 Cn Lt" pitchFamily="34" charset="0"/>
              </a:rPr>
              <a:t>„Gegen dich allein habe ich gesündigt, ja, ich habe getan, was in deinen Augen böse ist. Das bekenne ich, damit umso deutlicher wird: Du bist im Recht mit deinem Urteil, dein Richterspruch ist wahr und angemessen.“</a:t>
            </a:r>
            <a:endParaRPr lang="de-DE" altLang="de-DE" sz="44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334936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1.Johannes-Brief 2,1</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82367"/>
            <a:ext cx="10225136" cy="2554545"/>
          </a:xfrm>
        </p:spPr>
        <p:txBody>
          <a:bodyPr wrap="square">
            <a:spAutoFit/>
          </a:bodyPr>
          <a:lstStyle/>
          <a:p>
            <a:pPr algn="l"/>
            <a:r>
              <a:rPr lang="de-CH" altLang="de-DE" sz="4000" dirty="0">
                <a:solidFill>
                  <a:schemeClr val="tx2">
                    <a:lumMod val="10000"/>
                  </a:schemeClr>
                </a:solidFill>
                <a:effectLst/>
                <a:latin typeface="Univers LT Std 47 Cn Lt" pitchFamily="34" charset="0"/>
              </a:rPr>
              <a:t>„Meine lieben Kinder, ich schreibe euch diese Dinge, damit ihr nicht sündigt. Und wenn jemand doch eine Sünde begeht, haben wir einen Anwalt, der beim Vater für uns eintritt: Jesus Christus, den Gerechten.“</a:t>
            </a:r>
            <a:endParaRPr lang="de-DE" altLang="de-DE" sz="4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39355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1.Johannes-Brief 1,9</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82367"/>
            <a:ext cx="9937104" cy="2554545"/>
          </a:xfrm>
        </p:spPr>
        <p:txBody>
          <a:bodyPr wrap="square">
            <a:spAutoFit/>
          </a:bodyPr>
          <a:lstStyle/>
          <a:p>
            <a:pPr algn="l"/>
            <a:r>
              <a:rPr lang="de-CH" altLang="de-DE" sz="4000" dirty="0">
                <a:solidFill>
                  <a:schemeClr val="tx2">
                    <a:lumMod val="10000"/>
                  </a:schemeClr>
                </a:solidFill>
                <a:effectLst/>
                <a:latin typeface="Univers LT Std 47 Cn Lt" pitchFamily="34" charset="0"/>
              </a:rPr>
              <a:t>„Wenn wir unsere Sünden bekennen, erweist Gott sich als treu und gerecht: Er vergibt uns unsere Sünden und reinigt uns von allem Unrecht,</a:t>
            </a:r>
            <a:br>
              <a:rPr lang="de-CH" altLang="de-DE" sz="4000" dirty="0">
                <a:solidFill>
                  <a:schemeClr val="tx2">
                    <a:lumMod val="10000"/>
                  </a:schemeClr>
                </a:solidFill>
                <a:effectLst/>
                <a:latin typeface="Univers LT Std 47 Cn Lt" pitchFamily="34" charset="0"/>
              </a:rPr>
            </a:br>
            <a:r>
              <a:rPr lang="de-CH" altLang="de-DE" sz="4000" dirty="0">
                <a:solidFill>
                  <a:schemeClr val="tx2">
                    <a:lumMod val="10000"/>
                  </a:schemeClr>
                </a:solidFill>
                <a:effectLst/>
                <a:latin typeface="Univers LT Std 47 Cn Lt" pitchFamily="34" charset="0"/>
              </a:rPr>
              <a:t>das wir begangen haben.“</a:t>
            </a:r>
            <a:endParaRPr lang="de-DE" altLang="de-DE" sz="4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810337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6463"/>
            <a:ext cx="11305256" cy="1200329"/>
          </a:xfrm>
        </p:spPr>
        <p:txBody>
          <a:bodyPr wrap="square">
            <a:spAutoFit/>
          </a:bodyPr>
          <a:lstStyle/>
          <a:p>
            <a:pPr algn="l"/>
            <a:r>
              <a:rPr lang="de-DE" altLang="de-DE" sz="7200" dirty="0">
                <a:solidFill>
                  <a:schemeClr val="tx2">
                    <a:lumMod val="10000"/>
                  </a:schemeClr>
                </a:solidFill>
                <a:effectLst/>
                <a:latin typeface="Univers LT Std 47 Cn Lt" pitchFamily="34" charset="0"/>
              </a:rPr>
              <a:t>II. </a:t>
            </a:r>
            <a:r>
              <a:rPr lang="de-CH" altLang="de-DE" sz="7200" dirty="0">
                <a:solidFill>
                  <a:schemeClr val="tx2">
                    <a:lumMod val="10000"/>
                  </a:schemeClr>
                </a:solidFill>
                <a:effectLst/>
                <a:latin typeface="Univers LT Std 47 Cn Lt" pitchFamily="34" charset="0"/>
              </a:rPr>
              <a:t>Schuld ohne Schuldgefühle</a:t>
            </a:r>
            <a:endParaRPr lang="de-DE" altLang="de-DE" sz="7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Lukas-Evangelium 18,11-12</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47328" y="44624"/>
            <a:ext cx="11665296" cy="3170099"/>
          </a:xfrm>
        </p:spPr>
        <p:txBody>
          <a:bodyPr wrap="square">
            <a:spAutoFit/>
          </a:bodyPr>
          <a:lstStyle/>
          <a:p>
            <a:pPr algn="l"/>
            <a:r>
              <a:rPr lang="de-CH" altLang="de-DE" sz="4000" dirty="0">
                <a:solidFill>
                  <a:schemeClr val="tx2">
                    <a:lumMod val="10000"/>
                  </a:schemeClr>
                </a:solidFill>
                <a:effectLst/>
                <a:latin typeface="Univers LT Std 47 Cn Lt" pitchFamily="34" charset="0"/>
              </a:rPr>
              <a:t>„Ich danke dir, Gott, dass ich nicht so bin wie die übrigen Menschen – ich bin kein Räuber, kein Betrüger und kein Ehebrecher, und ich bin auch nicht wie jener Zolleinnehmer dort. Ich faste zwei Tage in der Woche und gebe den Zehnten von allen meinen Einkünften.“</a:t>
            </a:r>
            <a:endParaRPr lang="de-DE" altLang="de-DE" sz="4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963800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Matthäus-Evangelium 23,23</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8640"/>
            <a:ext cx="11665296" cy="2554545"/>
          </a:xfrm>
        </p:spPr>
        <p:txBody>
          <a:bodyPr wrap="square">
            <a:spAutoFit/>
          </a:bodyPr>
          <a:lstStyle/>
          <a:p>
            <a:pPr algn="l"/>
            <a:r>
              <a:rPr lang="de-CH" altLang="de-DE" sz="4000" dirty="0">
                <a:solidFill>
                  <a:schemeClr val="tx2">
                    <a:lumMod val="10000"/>
                  </a:schemeClr>
                </a:solidFill>
                <a:effectLst/>
                <a:latin typeface="Univers LT Std 47 Cn Lt" pitchFamily="34" charset="0"/>
              </a:rPr>
              <a:t>„Ihr gebt den zehnten Teil von Kräutern wie Minze, Dill und Kümmel und lasst dabei die viel wichtigeren Forderungen</a:t>
            </a:r>
            <a:br>
              <a:rPr lang="de-CH" altLang="de-DE" sz="4000" dirty="0">
                <a:solidFill>
                  <a:schemeClr val="tx2">
                    <a:lumMod val="10000"/>
                  </a:schemeClr>
                </a:solidFill>
                <a:effectLst/>
                <a:latin typeface="Univers LT Std 47 Cn Lt" pitchFamily="34" charset="0"/>
              </a:rPr>
            </a:br>
            <a:r>
              <a:rPr lang="de-CH" altLang="de-DE" sz="4000" dirty="0">
                <a:solidFill>
                  <a:schemeClr val="tx2">
                    <a:lumMod val="10000"/>
                  </a:schemeClr>
                </a:solidFill>
                <a:effectLst/>
                <a:latin typeface="Univers LT Std 47 Cn Lt" pitchFamily="34" charset="0"/>
              </a:rPr>
              <a:t>des Gesetzes ausser Acht: Gerechtigkeit, Barmherzigkeit</a:t>
            </a:r>
            <a:br>
              <a:rPr lang="de-CH" altLang="de-DE" sz="4000" dirty="0">
                <a:solidFill>
                  <a:schemeClr val="tx2">
                    <a:lumMod val="10000"/>
                  </a:schemeClr>
                </a:solidFill>
                <a:effectLst/>
                <a:latin typeface="Univers LT Std 47 Cn Lt" pitchFamily="34" charset="0"/>
              </a:rPr>
            </a:br>
            <a:r>
              <a:rPr lang="de-CH" altLang="de-DE" sz="4000" dirty="0">
                <a:solidFill>
                  <a:schemeClr val="tx2">
                    <a:lumMod val="10000"/>
                  </a:schemeClr>
                </a:solidFill>
                <a:effectLst/>
                <a:latin typeface="Univers LT Std 47 Cn Lt" pitchFamily="34" charset="0"/>
              </a:rPr>
              <a:t>und Treue.“</a:t>
            </a:r>
            <a:endParaRPr lang="de-DE" altLang="de-DE" sz="4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605928481"/>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504</Words>
  <Application>Microsoft Office PowerPoint</Application>
  <PresentationFormat>Benutzerdefiniert</PresentationFormat>
  <Paragraphs>48</Paragraphs>
  <Slides>17</Slides>
  <Notes>17</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Designvorlage 'Berggipfel'</vt:lpstr>
      <vt:lpstr>Wie unterscheide ich Schuld von Schuldgefühlen?</vt:lpstr>
      <vt:lpstr>I. Schuldgefühle ohne Schuld</vt:lpstr>
      <vt:lpstr>«Wenn es möglich ist und soweit es an euch liegt, lebt mit allen Menschen in Frieden.»</vt:lpstr>
      <vt:lpstr>„Gegen dich allein habe ich gesündigt, ja, ich habe getan, was in deinen Augen böse ist. Das bekenne ich, damit umso deutlicher wird: Du bist im Recht mit deinem Urteil, dein Richterspruch ist wahr und angemessen.“</vt:lpstr>
      <vt:lpstr>„Meine lieben Kinder, ich schreibe euch diese Dinge, damit ihr nicht sündigt. Und wenn jemand doch eine Sünde begeht, haben wir einen Anwalt, der beim Vater für uns eintritt: Jesus Christus, den Gerechten.“</vt:lpstr>
      <vt:lpstr>„Wenn wir unsere Sünden bekennen, erweist Gott sich als treu und gerecht: Er vergibt uns unsere Sünden und reinigt uns von allem Unrecht, das wir begangen haben.“</vt:lpstr>
      <vt:lpstr>II. Schuld ohne Schuldgefühle</vt:lpstr>
      <vt:lpstr>„Ich danke dir, Gott, dass ich nicht so bin wie die übrigen Menschen – ich bin kein Räuber, kein Betrüger und kein Ehebrecher, und ich bin auch nicht wie jener Zolleinnehmer dort. Ich faste zwei Tage in der Woche und gebe den Zehnten von allen meinen Einkünften.“</vt:lpstr>
      <vt:lpstr>„Ihr gebt den zehnten Teil von Kräutern wie Minze, Dill und Kümmel und lasst dabei die viel wichtigeren Forderungen des Gesetzes ausser Acht: Gerechtigkeit, Barmherzigkeit und Treue.“</vt:lpstr>
      <vt:lpstr>„Es kommt eine Zeit, wo jeder, der euch tötet, meint, Gott damit einen Dienst zu erweisen.“</vt:lpstr>
      <vt:lpstr>„Weil das Urteil über böses Tun nicht sogleich ergeht, wird das Herz der Menschen voll Begier, Böses zu tun.“</vt:lpstr>
      <vt:lpstr>„Obwohl sie genau wissen, dass die, die so handeln, nach Gottes gerechtem Urteil den Tod verdienen, lassen sie sich nicht von ihrem Tun abbringen, im Gegenteil, sie finden es sogar noch gut, wenn andere genauso verkehrt handeln wie sie.“</vt:lpstr>
      <vt:lpstr>„Es macht keinen Unterschied, ob jemand Jude oder Nichtjude ist, denn alle haben gesündigt, und in ihrem Leben kommt Gottes Herrlichkeit nicht mehr zum Ausdruck.“</vt:lpstr>
      <vt:lpstr>„Lasst euch retten vor dem Strafgericht, das über diese verdorbene Generation hereinbrechen wird!“</vt:lpstr>
      <vt:lpstr>„Nehmt die Versöhnung an, die Gott euch anbietet! Jesus, der ohne jede Sünde war, hat Gott für uns zur Sünde gemacht, damit wir durch die Verbindung mit Jesus die Gerechtigkeit bekommen, mit der wir vor Gott bestehen können.“</vt:lpstr>
      <vt:lpstr>Schlussgedanke</vt:lpstr>
      <vt:lpstr>„Alle Schrift, von Gott eingegeben, ist nütze zur Lehre, zur Zurechtweisung, zur Besserung, zur Erziehung in der Gerechtigkeit, dass der Mensch Gottes vollkommen sei, zu allem guten Werk geschickt.“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Glauben reifen und erwachsener werden - Teil 3/5 - Wie unterscheide ich Schuld von Schuldgefühlen? - Folien</dc:title>
  <dc:creator>Jürg Birnstiel</dc:creator>
  <cp:lastModifiedBy>Me</cp:lastModifiedBy>
  <cp:revision>832</cp:revision>
  <dcterms:created xsi:type="dcterms:W3CDTF">2013-11-12T15:20:47Z</dcterms:created>
  <dcterms:modified xsi:type="dcterms:W3CDTF">2019-04-12T14:49:35Z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