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4" r:id="rId3"/>
    <p:sldId id="260" r:id="rId4"/>
    <p:sldId id="261" r:id="rId5"/>
    <p:sldId id="262" r:id="rId6"/>
    <p:sldId id="263" r:id="rId7"/>
    <p:sldId id="264" r:id="rId8"/>
    <p:sldId id="265" r:id="rId9"/>
    <p:sldId id="267" r:id="rId10"/>
    <p:sldId id="266" r:id="rId11"/>
    <p:sldId id="268" r:id="rId12"/>
    <p:sldId id="257" r:id="rId13"/>
    <p:sldId id="269" r:id="rId14"/>
    <p:sldId id="270" r:id="rId15"/>
    <p:sldId id="271" r:id="rId16"/>
    <p:sldId id="272" r:id="rId17"/>
    <p:sldId id="293" r:id="rId18"/>
    <p:sldId id="258" r:id="rId19"/>
    <p:sldId id="273" r:id="rId20"/>
    <p:sldId id="274" r:id="rId21"/>
    <p:sldId id="275" r:id="rId22"/>
    <p:sldId id="276" r:id="rId23"/>
    <p:sldId id="277" r:id="rId24"/>
    <p:sldId id="278" r:id="rId25"/>
    <p:sldId id="279" r:id="rId26"/>
    <p:sldId id="280" r:id="rId27"/>
    <p:sldId id="259" r:id="rId28"/>
    <p:sldId id="281" r:id="rId29"/>
    <p:sldId id="282" r:id="rId30"/>
    <p:sldId id="283" r:id="rId31"/>
    <p:sldId id="284" r:id="rId32"/>
    <p:sldId id="285" r:id="rId33"/>
    <p:sldId id="286" r:id="rId34"/>
    <p:sldId id="288" r:id="rId35"/>
    <p:sldId id="290" r:id="rId36"/>
    <p:sldId id="291" r:id="rId37"/>
    <p:sldId id="292" r:id="rId3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4" autoAdjust="0"/>
    <p:restoredTop sz="94660"/>
  </p:normalViewPr>
  <p:slideViewPr>
    <p:cSldViewPr snapToGrid="0">
      <p:cViewPr>
        <p:scale>
          <a:sx n="75" d="100"/>
          <a:sy n="75" d="100"/>
        </p:scale>
        <p:origin x="-1944" y="-12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Mastertitelformat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5/10/2018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5/10/2018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p:txBody>
          <a:bodyPr/>
          <a:lstStyle/>
          <a:p>
            <a:r>
              <a:rPr lang="de-CH" dirty="0"/>
              <a:t>Jesus ist auferstanden!</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p:txBody>
          <a:bodyPr/>
          <a:lstStyle/>
          <a:p>
            <a:r>
              <a:rPr lang="de-CH" dirty="0">
                <a:solidFill>
                  <a:schemeClr val="tx1"/>
                </a:solidFill>
              </a:rPr>
              <a:t>Gedanken zu Ostern</a:t>
            </a:r>
          </a:p>
          <a:p>
            <a:r>
              <a:rPr lang="de-CH" dirty="0">
                <a:solidFill>
                  <a:schemeClr val="tx1"/>
                </a:solidFill>
              </a:rPr>
              <a:t>Johannes-Evangelium 20,24-29</a:t>
            </a:r>
          </a:p>
        </p:txBody>
      </p:sp>
    </p:spTree>
    <p:extLst>
      <p:ext uri="{BB962C8B-B14F-4D97-AF65-F5344CB8AC3E}">
        <p14:creationId xmlns:p14="http://schemas.microsoft.com/office/powerpoint/2010/main" val="3463354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91030" y="104382"/>
            <a:ext cx="8865506" cy="3139321"/>
          </a:xfrm>
        </p:spPr>
        <p:txBody>
          <a:bodyPr wrap="square">
            <a:spAutoFit/>
          </a:bodyPr>
          <a:lstStyle/>
          <a:p>
            <a:r>
              <a:rPr lang="de-CH" sz="6600" cap="none" dirty="0">
                <a:latin typeface="Century Gothic" panose="020B0502020202020204" pitchFamily="34" charset="0"/>
              </a:rPr>
              <a:t>Thomas sagte zu ihm: „Mein Herr und</a:t>
            </a:r>
            <a:br>
              <a:rPr lang="de-CH" sz="6600" cap="none" dirty="0">
                <a:latin typeface="Century Gothic" panose="020B0502020202020204" pitchFamily="34" charset="0"/>
              </a:rPr>
            </a:br>
            <a:r>
              <a:rPr lang="de-CH" sz="6600" cap="none" dirty="0">
                <a:latin typeface="Century Gothic" panose="020B0502020202020204" pitchFamily="34" charset="0"/>
              </a:rPr>
              <a:t>mein Gott!“</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20,28</a:t>
            </a:r>
          </a:p>
        </p:txBody>
      </p:sp>
    </p:spTree>
    <p:extLst>
      <p:ext uri="{BB962C8B-B14F-4D97-AF65-F5344CB8AC3E}">
        <p14:creationId xmlns:p14="http://schemas.microsoft.com/office/powerpoint/2010/main" val="24693982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51273" y="148469"/>
            <a:ext cx="9827614" cy="2554545"/>
          </a:xfrm>
        </p:spPr>
        <p:txBody>
          <a:bodyPr wrap="square">
            <a:spAutoFit/>
          </a:bodyPr>
          <a:lstStyle/>
          <a:p>
            <a:r>
              <a:rPr lang="de-CH" sz="4000" cap="none" dirty="0">
                <a:latin typeface="Century Gothic" panose="020B0502020202020204" pitchFamily="34" charset="0"/>
              </a:rPr>
              <a:t>Jesus erwiderte: „Jetzt, wo du mich gesehen hast, glaubst du. Glücklich</a:t>
            </a:r>
            <a:br>
              <a:rPr lang="de-CH" sz="4000" cap="none" dirty="0">
                <a:latin typeface="Century Gothic" panose="020B0502020202020204" pitchFamily="34" charset="0"/>
              </a:rPr>
            </a:br>
            <a:r>
              <a:rPr lang="de-CH" sz="4000" cap="none" dirty="0">
                <a:latin typeface="Century Gothic" panose="020B0502020202020204" pitchFamily="34" charset="0"/>
              </a:rPr>
              <a:t>zu nennen sind die, die nicht sehen und trotzdem glauben.“</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20,29</a:t>
            </a:r>
          </a:p>
        </p:txBody>
      </p:sp>
    </p:spTree>
    <p:extLst>
      <p:ext uri="{BB962C8B-B14F-4D97-AF65-F5344CB8AC3E}">
        <p14:creationId xmlns:p14="http://schemas.microsoft.com/office/powerpoint/2010/main" val="384347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94354" y="446314"/>
            <a:ext cx="10440989" cy="1240972"/>
          </a:xfrm>
        </p:spPr>
        <p:txBody>
          <a:bodyPr/>
          <a:lstStyle/>
          <a:p>
            <a:r>
              <a:rPr lang="de-CH" dirty="0"/>
              <a:t>I. Das kann nicht wahr sein!</a:t>
            </a:r>
          </a:p>
        </p:txBody>
      </p:sp>
    </p:spTree>
    <p:extLst>
      <p:ext uri="{BB962C8B-B14F-4D97-AF65-F5344CB8AC3E}">
        <p14:creationId xmlns:p14="http://schemas.microsoft.com/office/powerpoint/2010/main" val="40861222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51273" y="1379575"/>
            <a:ext cx="9827614" cy="1323439"/>
          </a:xfrm>
        </p:spPr>
        <p:txBody>
          <a:bodyPr wrap="square">
            <a:spAutoFit/>
          </a:bodyPr>
          <a:lstStyle/>
          <a:p>
            <a:r>
              <a:rPr lang="de-CH" sz="4000" cap="none" dirty="0">
                <a:latin typeface="Century Gothic" panose="020B0502020202020204" pitchFamily="34" charset="0"/>
              </a:rPr>
              <a:t>„Lasst uns mitgehen, um mit ihm zu sterben.“</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11,16</a:t>
            </a:r>
          </a:p>
        </p:txBody>
      </p:sp>
    </p:spTree>
    <p:extLst>
      <p:ext uri="{BB962C8B-B14F-4D97-AF65-F5344CB8AC3E}">
        <p14:creationId xmlns:p14="http://schemas.microsoft.com/office/powerpoint/2010/main" val="3631904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03565" y="251836"/>
            <a:ext cx="9827614" cy="2554545"/>
          </a:xfrm>
        </p:spPr>
        <p:txBody>
          <a:bodyPr wrap="square">
            <a:spAutoFit/>
          </a:bodyPr>
          <a:lstStyle/>
          <a:p>
            <a:r>
              <a:rPr lang="de-CH" sz="4000" cap="none" dirty="0">
                <a:latin typeface="Century Gothic" panose="020B0502020202020204" pitchFamily="34" charset="0"/>
              </a:rPr>
              <a:t>„Die Jünger hatten solche Angst vor den Juden, dass sie die Türen des Raumes, in dem sie beisammen</a:t>
            </a:r>
            <a:br>
              <a:rPr lang="de-CH" sz="4000" cap="none" dirty="0">
                <a:latin typeface="Century Gothic" panose="020B0502020202020204" pitchFamily="34" charset="0"/>
              </a:rPr>
            </a:br>
            <a:r>
              <a:rPr lang="de-CH" sz="4000" cap="none" dirty="0">
                <a:latin typeface="Century Gothic" panose="020B0502020202020204" pitchFamily="34" charset="0"/>
              </a:rPr>
              <a:t>waren, verschlossen hielten.“</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20,19</a:t>
            </a:r>
          </a:p>
        </p:txBody>
      </p:sp>
    </p:spTree>
    <p:extLst>
      <p:ext uri="{BB962C8B-B14F-4D97-AF65-F5344CB8AC3E}">
        <p14:creationId xmlns:p14="http://schemas.microsoft.com/office/powerpoint/2010/main" val="24376432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03565" y="110057"/>
            <a:ext cx="9827614" cy="3785652"/>
          </a:xfrm>
        </p:spPr>
        <p:txBody>
          <a:bodyPr wrap="square">
            <a:spAutoFit/>
          </a:bodyPr>
          <a:lstStyle/>
          <a:p>
            <a:r>
              <a:rPr lang="de-CH" sz="4000" cap="none" dirty="0">
                <a:latin typeface="Century Gothic" panose="020B0502020202020204" pitchFamily="34" charset="0"/>
              </a:rPr>
              <a:t>„Erst muss ich seine von den Nägeln durchbohrten Hände sehen; ich muss meinen Finger auf die durchbohrten Stellen und meine Hand in seine durchbohrte Seite legen. Vorher glaube ich es nicht.“</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20,25</a:t>
            </a:r>
          </a:p>
        </p:txBody>
      </p:sp>
    </p:spTree>
    <p:extLst>
      <p:ext uri="{BB962C8B-B14F-4D97-AF65-F5344CB8AC3E}">
        <p14:creationId xmlns:p14="http://schemas.microsoft.com/office/powerpoint/2010/main" val="20559139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03565" y="1249051"/>
            <a:ext cx="9827614" cy="1938992"/>
          </a:xfrm>
        </p:spPr>
        <p:txBody>
          <a:bodyPr wrap="square">
            <a:spAutoFit/>
          </a:bodyPr>
          <a:lstStyle/>
          <a:p>
            <a:r>
              <a:rPr lang="de-CH" sz="4000" cap="none" dirty="0">
                <a:latin typeface="Century Gothic" panose="020B0502020202020204" pitchFamily="34" charset="0"/>
              </a:rPr>
              <a:t>„Wir leben noch in der Zeit des Glaubens, noch nicht in der</a:t>
            </a:r>
            <a:br>
              <a:rPr lang="de-CH" sz="4000" cap="none" dirty="0">
                <a:latin typeface="Century Gothic" panose="020B0502020202020204" pitchFamily="34" charset="0"/>
              </a:rPr>
            </a:br>
            <a:r>
              <a:rPr lang="de-CH" sz="4000" cap="none" dirty="0">
                <a:latin typeface="Century Gothic" panose="020B0502020202020204" pitchFamily="34" charset="0"/>
              </a:rPr>
              <a:t>Zeit des Schauens.“</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2.Korinther-Brief 5,7</a:t>
            </a:r>
          </a:p>
        </p:txBody>
      </p:sp>
    </p:spTree>
    <p:extLst>
      <p:ext uri="{BB962C8B-B14F-4D97-AF65-F5344CB8AC3E}">
        <p14:creationId xmlns:p14="http://schemas.microsoft.com/office/powerpoint/2010/main" val="2200307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35370" y="509580"/>
            <a:ext cx="10105909" cy="1938992"/>
          </a:xfrm>
        </p:spPr>
        <p:txBody>
          <a:bodyPr wrap="square">
            <a:spAutoFit/>
          </a:bodyPr>
          <a:lstStyle/>
          <a:p>
            <a:r>
              <a:rPr lang="de-CH" sz="4000" cap="none" dirty="0">
                <a:latin typeface="Century Gothic" panose="020B0502020202020204" pitchFamily="34" charset="0"/>
              </a:rPr>
              <a:t>„Gott beweist uns seine Liebe dadurch, dass Christus für uns starb, als wir noch Sünder waren.“</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Römer-Brief 5,8</a:t>
            </a:r>
          </a:p>
        </p:txBody>
      </p:sp>
    </p:spTree>
    <p:extLst>
      <p:ext uri="{BB962C8B-B14F-4D97-AF65-F5344CB8AC3E}">
        <p14:creationId xmlns:p14="http://schemas.microsoft.com/office/powerpoint/2010/main" val="29356361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94354" y="446314"/>
            <a:ext cx="10440989" cy="1240972"/>
          </a:xfrm>
        </p:spPr>
        <p:txBody>
          <a:bodyPr/>
          <a:lstStyle/>
          <a:p>
            <a:r>
              <a:rPr lang="de-CH" dirty="0"/>
              <a:t>II. Erst jetzt glaubst du!</a:t>
            </a:r>
          </a:p>
        </p:txBody>
      </p:sp>
    </p:spTree>
    <p:extLst>
      <p:ext uri="{BB962C8B-B14F-4D97-AF65-F5344CB8AC3E}">
        <p14:creationId xmlns:p14="http://schemas.microsoft.com/office/powerpoint/2010/main" val="10356790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03565" y="1249051"/>
            <a:ext cx="7895447" cy="1938992"/>
          </a:xfrm>
        </p:spPr>
        <p:txBody>
          <a:bodyPr wrap="square">
            <a:spAutoFit/>
          </a:bodyPr>
          <a:lstStyle/>
          <a:p>
            <a:r>
              <a:rPr lang="de-CH" sz="4000" cap="none" dirty="0">
                <a:latin typeface="Century Gothic" panose="020B0502020202020204" pitchFamily="34" charset="0"/>
              </a:rPr>
              <a:t>„Die Apostel hielten das alles für leeres Gerede und glaubten ihnen nicht.“</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Lukas-Evangelium 24,11</a:t>
            </a:r>
          </a:p>
        </p:txBody>
      </p:sp>
    </p:spTree>
    <p:extLst>
      <p:ext uri="{BB962C8B-B14F-4D97-AF65-F5344CB8AC3E}">
        <p14:creationId xmlns:p14="http://schemas.microsoft.com/office/powerpoint/2010/main" val="2991909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19868" y="180727"/>
            <a:ext cx="9398042" cy="3170099"/>
          </a:xfrm>
        </p:spPr>
        <p:txBody>
          <a:bodyPr wrap="square">
            <a:spAutoFit/>
          </a:bodyPr>
          <a:lstStyle/>
          <a:p>
            <a:r>
              <a:rPr lang="de-CH" sz="4000" cap="none" dirty="0">
                <a:latin typeface="Century Gothic" panose="020B0502020202020204" pitchFamily="34" charset="0"/>
              </a:rPr>
              <a:t>„Ich bin der Erste und der Letzte und der Lebendige. Ich war tot, aber jetzt lebe ich in alle Ewigkeit, und ich habe die Schlüssel zum Tod und</a:t>
            </a:r>
            <a:br>
              <a:rPr lang="de-CH" sz="4000" cap="none" dirty="0">
                <a:latin typeface="Century Gothic" panose="020B0502020202020204" pitchFamily="34" charset="0"/>
              </a:rPr>
            </a:br>
            <a:r>
              <a:rPr lang="de-CH" sz="4000" cap="none" dirty="0">
                <a:latin typeface="Century Gothic" panose="020B0502020202020204" pitchFamily="34" charset="0"/>
              </a:rPr>
              <a:t>zum Totenreich.“</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Offenbarung 1,17-18</a:t>
            </a:r>
          </a:p>
        </p:txBody>
      </p:sp>
    </p:spTree>
    <p:extLst>
      <p:ext uri="{BB962C8B-B14F-4D97-AF65-F5344CB8AC3E}">
        <p14:creationId xmlns:p14="http://schemas.microsoft.com/office/powerpoint/2010/main" val="3966449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35370" y="379057"/>
            <a:ext cx="8547454" cy="2554545"/>
          </a:xfrm>
        </p:spPr>
        <p:txBody>
          <a:bodyPr wrap="square">
            <a:spAutoFit/>
          </a:bodyPr>
          <a:lstStyle/>
          <a:p>
            <a:r>
              <a:rPr lang="de-CH" sz="4000" cap="none" dirty="0">
                <a:latin typeface="Century Gothic" panose="020B0502020202020204" pitchFamily="34" charset="0"/>
              </a:rPr>
              <a:t>„Maria aus </a:t>
            </a:r>
            <a:r>
              <a:rPr lang="de-CH" sz="4000" cap="none" dirty="0" err="1">
                <a:latin typeface="Century Gothic" panose="020B0502020202020204" pitchFamily="34" charset="0"/>
              </a:rPr>
              <a:t>Magdala</a:t>
            </a:r>
            <a:r>
              <a:rPr lang="de-CH" sz="4000" cap="none" dirty="0">
                <a:latin typeface="Century Gothic" panose="020B0502020202020204" pitchFamily="34" charset="0"/>
              </a:rPr>
              <a:t> berichtete den Jüngern, dass Jesus lebe und dass sie ihn gesehen habe; doch sie glaubten ihr nicht.“</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Markus-Evangelium 16,10-11</a:t>
            </a:r>
          </a:p>
        </p:txBody>
      </p:sp>
    </p:spTree>
    <p:extLst>
      <p:ext uri="{BB962C8B-B14F-4D97-AF65-F5344CB8AC3E}">
        <p14:creationId xmlns:p14="http://schemas.microsoft.com/office/powerpoint/2010/main" val="8255897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91029" y="624177"/>
            <a:ext cx="9803760" cy="1200329"/>
          </a:xfrm>
        </p:spPr>
        <p:txBody>
          <a:bodyPr wrap="square">
            <a:spAutoFit/>
          </a:bodyPr>
          <a:lstStyle/>
          <a:p>
            <a:r>
              <a:rPr lang="de-CH" sz="7200" cap="none" dirty="0">
                <a:latin typeface="Century Gothic" panose="020B0502020202020204" pitchFamily="34" charset="0"/>
              </a:rPr>
              <a:t>„Friede sei mit euch!“</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20,26</a:t>
            </a:r>
          </a:p>
        </p:txBody>
      </p:sp>
    </p:spTree>
    <p:extLst>
      <p:ext uri="{BB962C8B-B14F-4D97-AF65-F5344CB8AC3E}">
        <p14:creationId xmlns:p14="http://schemas.microsoft.com/office/powerpoint/2010/main" val="40102289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79710" y="180727"/>
            <a:ext cx="11075969" cy="3170099"/>
          </a:xfrm>
        </p:spPr>
        <p:txBody>
          <a:bodyPr wrap="square">
            <a:spAutoFit/>
          </a:bodyPr>
          <a:lstStyle/>
          <a:p>
            <a:r>
              <a:rPr lang="de-CH" sz="4000" cap="none" dirty="0">
                <a:latin typeface="Century Gothic" panose="020B0502020202020204" pitchFamily="34" charset="0"/>
              </a:rPr>
              <a:t>„Denn ich weiss wohl, was ich für Gedanken über euch habe, spricht der HERR: Gedanken des Friedens und nicht</a:t>
            </a:r>
            <a:br>
              <a:rPr lang="de-CH" sz="4000" cap="none" dirty="0">
                <a:latin typeface="Century Gothic" panose="020B0502020202020204" pitchFamily="34" charset="0"/>
              </a:rPr>
            </a:br>
            <a:r>
              <a:rPr lang="de-CH" sz="4000" cap="none" dirty="0">
                <a:latin typeface="Century Gothic" panose="020B0502020202020204" pitchFamily="34" charset="0"/>
              </a:rPr>
              <a:t>des Leides, dass ich euch gebe</a:t>
            </a:r>
            <a:br>
              <a:rPr lang="de-CH" sz="4000" cap="none" dirty="0">
                <a:latin typeface="Century Gothic" panose="020B0502020202020204" pitchFamily="34" charset="0"/>
              </a:rPr>
            </a:br>
            <a:r>
              <a:rPr lang="de-CH" sz="4000" cap="none" dirty="0">
                <a:latin typeface="Century Gothic" panose="020B0502020202020204" pitchFamily="34" charset="0"/>
              </a:rPr>
              <a:t>das Ende, des ihr wartet.“</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Jeremia 29,11</a:t>
            </a:r>
          </a:p>
        </p:txBody>
      </p:sp>
    </p:spTree>
    <p:extLst>
      <p:ext uri="{BB962C8B-B14F-4D97-AF65-F5344CB8AC3E}">
        <p14:creationId xmlns:p14="http://schemas.microsoft.com/office/powerpoint/2010/main" val="19531933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79710" y="180727"/>
            <a:ext cx="8873459" cy="3170099"/>
          </a:xfrm>
        </p:spPr>
        <p:txBody>
          <a:bodyPr wrap="square">
            <a:spAutoFit/>
          </a:bodyPr>
          <a:lstStyle/>
          <a:p>
            <a:r>
              <a:rPr lang="de-CH" sz="4000" cap="none" dirty="0">
                <a:latin typeface="Century Gothic" panose="020B0502020202020204" pitchFamily="34" charset="0"/>
              </a:rPr>
              <a:t>„Leg deinen Finger auf diese Stelle hier und sieh dir meine Hände an! Reich deine Hand her und leg sie in meine Seite! Und sei nicht mehr ungläubig, sondern glaube!“</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20,27</a:t>
            </a:r>
          </a:p>
        </p:txBody>
      </p:sp>
    </p:spTree>
    <p:extLst>
      <p:ext uri="{BB962C8B-B14F-4D97-AF65-F5344CB8AC3E}">
        <p14:creationId xmlns:p14="http://schemas.microsoft.com/office/powerpoint/2010/main" val="199661555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95613" y="451034"/>
            <a:ext cx="10431914" cy="1015663"/>
          </a:xfrm>
        </p:spPr>
        <p:txBody>
          <a:bodyPr wrap="square">
            <a:spAutoFit/>
          </a:bodyPr>
          <a:lstStyle/>
          <a:p>
            <a:r>
              <a:rPr lang="de-CH" sz="6000" cap="none" dirty="0">
                <a:latin typeface="Century Gothic" panose="020B0502020202020204" pitchFamily="34" charset="0"/>
              </a:rPr>
              <a:t>„Mein Herr und mein Gott!“</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20,28</a:t>
            </a:r>
          </a:p>
        </p:txBody>
      </p:sp>
    </p:spTree>
    <p:extLst>
      <p:ext uri="{BB962C8B-B14F-4D97-AF65-F5344CB8AC3E}">
        <p14:creationId xmlns:p14="http://schemas.microsoft.com/office/powerpoint/2010/main" val="167719268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79709" y="180727"/>
            <a:ext cx="9708346" cy="3170099"/>
          </a:xfrm>
        </p:spPr>
        <p:txBody>
          <a:bodyPr wrap="square">
            <a:spAutoFit/>
          </a:bodyPr>
          <a:lstStyle/>
          <a:p>
            <a:r>
              <a:rPr lang="de-CH" sz="4000" cap="none" dirty="0">
                <a:latin typeface="Century Gothic" panose="020B0502020202020204" pitchFamily="34" charset="0"/>
              </a:rPr>
              <a:t>„Wenn du mit deinem Mund bekennst, dass Jesus der Herr ist, und mit deinem Herzen glaubst, dass Gott ihn von den Toten auferweckt hat, wirst du gerettet werden.“</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Römer-Brief 10,9</a:t>
            </a:r>
          </a:p>
        </p:txBody>
      </p:sp>
    </p:spTree>
    <p:extLst>
      <p:ext uri="{BB962C8B-B14F-4D97-AF65-F5344CB8AC3E}">
        <p14:creationId xmlns:p14="http://schemas.microsoft.com/office/powerpoint/2010/main" val="3405706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79513" y="139821"/>
            <a:ext cx="10996457" cy="5016758"/>
          </a:xfrm>
        </p:spPr>
        <p:txBody>
          <a:bodyPr wrap="square">
            <a:spAutoFit/>
          </a:bodyPr>
          <a:lstStyle/>
          <a:p>
            <a:r>
              <a:rPr lang="de-CH" sz="4000" cap="none" dirty="0">
                <a:latin typeface="Century Gothic" panose="020B0502020202020204" pitchFamily="34" charset="0"/>
              </a:rPr>
              <a:t>„Befiehl bitte, dass das Grab bis zum dritten Tag bewacht wird! Sonst könnten seine Jünger kommen und den Leichnam</a:t>
            </a:r>
            <a:br>
              <a:rPr lang="de-CH" sz="4000" cap="none" dirty="0">
                <a:latin typeface="Century Gothic" panose="020B0502020202020204" pitchFamily="34" charset="0"/>
              </a:rPr>
            </a:br>
            <a:r>
              <a:rPr lang="de-CH" sz="4000" cap="none" dirty="0">
                <a:latin typeface="Century Gothic" panose="020B0502020202020204" pitchFamily="34" charset="0"/>
              </a:rPr>
              <a:t>stehlen und dann dem Volk</a:t>
            </a:r>
            <a:br>
              <a:rPr lang="de-CH" sz="4000" cap="none" dirty="0">
                <a:latin typeface="Century Gothic" panose="020B0502020202020204" pitchFamily="34" charset="0"/>
              </a:rPr>
            </a:br>
            <a:r>
              <a:rPr lang="de-CH" sz="4000" cap="none" dirty="0">
                <a:latin typeface="Century Gothic" panose="020B0502020202020204" pitchFamily="34" charset="0"/>
              </a:rPr>
              <a:t>gegenüber behaupten, er</a:t>
            </a:r>
            <a:br>
              <a:rPr lang="de-CH" sz="4000" cap="none" dirty="0">
                <a:latin typeface="Century Gothic" panose="020B0502020202020204" pitchFamily="34" charset="0"/>
              </a:rPr>
            </a:br>
            <a:r>
              <a:rPr lang="de-CH" sz="4000" cap="none" dirty="0">
                <a:latin typeface="Century Gothic" panose="020B0502020202020204" pitchFamily="34" charset="0"/>
              </a:rPr>
              <a:t>sei von den Toten auferstanden.</a:t>
            </a:r>
            <a:br>
              <a:rPr lang="de-CH" sz="4000" cap="none" dirty="0">
                <a:latin typeface="Century Gothic" panose="020B0502020202020204" pitchFamily="34" charset="0"/>
              </a:rPr>
            </a:br>
            <a:r>
              <a:rPr lang="de-CH" sz="4000" cap="none" dirty="0">
                <a:latin typeface="Century Gothic" panose="020B0502020202020204" pitchFamily="34" charset="0"/>
              </a:rPr>
              <a:t>Dieser zweite Betrug wäre</a:t>
            </a:r>
            <a:br>
              <a:rPr lang="de-CH" sz="4000" cap="none" dirty="0">
                <a:latin typeface="Century Gothic" panose="020B0502020202020204" pitchFamily="34" charset="0"/>
              </a:rPr>
            </a:br>
            <a:r>
              <a:rPr lang="de-CH" sz="4000" cap="none" dirty="0">
                <a:latin typeface="Century Gothic" panose="020B0502020202020204" pitchFamily="34" charset="0"/>
              </a:rPr>
              <a:t>noch schlimmer als der erste.“</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Matthäus-Evangelium 27,64</a:t>
            </a:r>
          </a:p>
        </p:txBody>
      </p:sp>
    </p:spTree>
    <p:extLst>
      <p:ext uri="{BB962C8B-B14F-4D97-AF65-F5344CB8AC3E}">
        <p14:creationId xmlns:p14="http://schemas.microsoft.com/office/powerpoint/2010/main" val="414039166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94354" y="446314"/>
            <a:ext cx="10440989" cy="1534886"/>
          </a:xfrm>
        </p:spPr>
        <p:txBody>
          <a:bodyPr>
            <a:normAutofit fontScale="90000"/>
          </a:bodyPr>
          <a:lstStyle/>
          <a:p>
            <a:r>
              <a:rPr lang="de-CH" dirty="0"/>
              <a:t>III. Glücklich –</a:t>
            </a:r>
            <a:br>
              <a:rPr lang="de-CH" dirty="0"/>
            </a:br>
            <a:r>
              <a:rPr lang="de-CH" dirty="0"/>
              <a:t>     wer trotzdem glaubt</a:t>
            </a:r>
          </a:p>
        </p:txBody>
      </p:sp>
    </p:spTree>
    <p:extLst>
      <p:ext uri="{BB962C8B-B14F-4D97-AF65-F5344CB8AC3E}">
        <p14:creationId xmlns:p14="http://schemas.microsoft.com/office/powerpoint/2010/main" val="423177284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75125" y="1494649"/>
            <a:ext cx="9708346" cy="1323439"/>
          </a:xfrm>
        </p:spPr>
        <p:txBody>
          <a:bodyPr wrap="square">
            <a:spAutoFit/>
          </a:bodyPr>
          <a:lstStyle/>
          <a:p>
            <a:r>
              <a:rPr lang="de-CH" sz="4000" cap="none" dirty="0">
                <a:latin typeface="Century Gothic" panose="020B0502020202020204" pitchFamily="34" charset="0"/>
              </a:rPr>
              <a:t>„Jetzt, wo du mich gesehen hast, glaubst du.“</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20,29</a:t>
            </a:r>
          </a:p>
        </p:txBody>
      </p:sp>
    </p:spTree>
    <p:extLst>
      <p:ext uri="{BB962C8B-B14F-4D97-AF65-F5344CB8AC3E}">
        <p14:creationId xmlns:p14="http://schemas.microsoft.com/office/powerpoint/2010/main" val="423554503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0" y="0"/>
            <a:ext cx="10734261" cy="3785652"/>
          </a:xfrm>
        </p:spPr>
        <p:txBody>
          <a:bodyPr wrap="square">
            <a:spAutoFit/>
          </a:bodyPr>
          <a:lstStyle/>
          <a:p>
            <a:r>
              <a:rPr lang="de-CH" sz="4000" cap="none" dirty="0">
                <a:latin typeface="Century Gothic" panose="020B0502020202020204" pitchFamily="34" charset="0"/>
              </a:rPr>
              <a:t>„Jesus erschien den Elf, während sie bei Tisch waren. Er hielt ihnen ihren Unglauben und ihre Uneinsichtigkeit vor und wies sie zurecht, weil sie denen nicht hatten glauben wollen, die ihn nach seiner Auferstehung gesehen hatten.“</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Markus-Evangelium 16,14</a:t>
            </a:r>
          </a:p>
        </p:txBody>
      </p:sp>
    </p:spTree>
    <p:extLst>
      <p:ext uri="{BB962C8B-B14F-4D97-AF65-F5344CB8AC3E}">
        <p14:creationId xmlns:p14="http://schemas.microsoft.com/office/powerpoint/2010/main" val="36601991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19868" y="180727"/>
            <a:ext cx="9398042" cy="3170099"/>
          </a:xfrm>
        </p:spPr>
        <p:txBody>
          <a:bodyPr wrap="square">
            <a:spAutoFit/>
          </a:bodyPr>
          <a:lstStyle/>
          <a:p>
            <a:r>
              <a:rPr lang="de-CH" sz="4000" cap="none" dirty="0">
                <a:latin typeface="Century Gothic" panose="020B0502020202020204" pitchFamily="34" charset="0"/>
              </a:rPr>
              <a:t>„Ist Christus nicht auferstanden, ist euer Glaube eine Illusion; die Schuld, die ihr durch eure Sünden auf euch geladen habt, liegt dann immer noch auf euch.“</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1.Korinther-Brief 15,17</a:t>
            </a:r>
          </a:p>
        </p:txBody>
      </p:sp>
    </p:spTree>
    <p:extLst>
      <p:ext uri="{BB962C8B-B14F-4D97-AF65-F5344CB8AC3E}">
        <p14:creationId xmlns:p14="http://schemas.microsoft.com/office/powerpoint/2010/main" val="24691310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0" y="0"/>
            <a:ext cx="10734261" cy="3785652"/>
          </a:xfrm>
        </p:spPr>
        <p:txBody>
          <a:bodyPr wrap="square">
            <a:spAutoFit/>
          </a:bodyPr>
          <a:lstStyle/>
          <a:p>
            <a:r>
              <a:rPr lang="de-CH" sz="4000" cap="none" dirty="0">
                <a:latin typeface="Century Gothic" panose="020B0502020202020204" pitchFamily="34" charset="0"/>
              </a:rPr>
              <a:t>„Jesus erschien den Elf, während sie bei Tisch waren. Er hielt ihnen ihren Unglauben und ihre Uneinsichtigkeit vor und wies sie zurecht, weil sie denen nicht hatten glauben wollen, die ihn nach seiner Auferstehung gesehen hatten.“</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20,29</a:t>
            </a:r>
          </a:p>
        </p:txBody>
      </p:sp>
    </p:spTree>
    <p:extLst>
      <p:ext uri="{BB962C8B-B14F-4D97-AF65-F5344CB8AC3E}">
        <p14:creationId xmlns:p14="http://schemas.microsoft.com/office/powerpoint/2010/main" val="7900058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0" y="0"/>
            <a:ext cx="10503673" cy="3785652"/>
          </a:xfrm>
        </p:spPr>
        <p:txBody>
          <a:bodyPr wrap="square">
            <a:spAutoFit/>
          </a:bodyPr>
          <a:lstStyle/>
          <a:p>
            <a:r>
              <a:rPr lang="de-CH" sz="4000" cap="none" dirty="0">
                <a:latin typeface="Century Gothic" panose="020B0502020202020204" pitchFamily="34" charset="0"/>
              </a:rPr>
              <a:t>„Jesus liebt ihr, obwohl ihr ihn nie gesehen habt. Auf ihn setzt ihr euer Vertrauen, obwohl ihr ihn jetzt noch nicht sehen könnt. Und darum jubelt ihr mit unaussprechlicher und</a:t>
            </a:r>
            <a:br>
              <a:rPr lang="de-CH" sz="4000" cap="none" dirty="0">
                <a:latin typeface="Century Gothic" panose="020B0502020202020204" pitchFamily="34" charset="0"/>
              </a:rPr>
            </a:br>
            <a:r>
              <a:rPr lang="de-CH" sz="4000" cap="none" dirty="0">
                <a:latin typeface="Century Gothic" panose="020B0502020202020204" pitchFamily="34" charset="0"/>
              </a:rPr>
              <a:t>herrlicher Freude.“</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1.Petrus-Brief 1,8</a:t>
            </a:r>
          </a:p>
        </p:txBody>
      </p:sp>
    </p:spTree>
    <p:extLst>
      <p:ext uri="{BB962C8B-B14F-4D97-AF65-F5344CB8AC3E}">
        <p14:creationId xmlns:p14="http://schemas.microsoft.com/office/powerpoint/2010/main" val="259291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19270" y="577057"/>
            <a:ext cx="10503673" cy="1938992"/>
          </a:xfrm>
        </p:spPr>
        <p:txBody>
          <a:bodyPr wrap="square">
            <a:spAutoFit/>
          </a:bodyPr>
          <a:lstStyle/>
          <a:p>
            <a:r>
              <a:rPr lang="de-CH" sz="4000" cap="none" dirty="0">
                <a:latin typeface="Century Gothic" panose="020B0502020202020204" pitchFamily="34" charset="0"/>
              </a:rPr>
              <a:t>„Denn ihr wisst, dass euer Vertrauen, euer Glaube, euch die endgültige Rettung bringen wird.“</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1.Petrus-Brief 1,9</a:t>
            </a:r>
          </a:p>
        </p:txBody>
      </p:sp>
    </p:spTree>
    <p:extLst>
      <p:ext uri="{BB962C8B-B14F-4D97-AF65-F5344CB8AC3E}">
        <p14:creationId xmlns:p14="http://schemas.microsoft.com/office/powerpoint/2010/main" val="209250720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214685" y="282859"/>
            <a:ext cx="10503673" cy="1938992"/>
          </a:xfrm>
        </p:spPr>
        <p:txBody>
          <a:bodyPr wrap="square">
            <a:spAutoFit/>
          </a:bodyPr>
          <a:lstStyle/>
          <a:p>
            <a:r>
              <a:rPr lang="de-CH" sz="4000" cap="none" dirty="0">
                <a:latin typeface="Century Gothic" panose="020B0502020202020204" pitchFamily="34" charset="0"/>
              </a:rPr>
              <a:t>„Ich bete nicht nur für meine Jünger, sondern auch für die Menschen, die auf ihr Wort hin an mich glauben werden.“</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17,20</a:t>
            </a:r>
          </a:p>
        </p:txBody>
      </p:sp>
    </p:spTree>
    <p:extLst>
      <p:ext uri="{BB962C8B-B14F-4D97-AF65-F5344CB8AC3E}">
        <p14:creationId xmlns:p14="http://schemas.microsoft.com/office/powerpoint/2010/main" val="4472678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43124" y="93377"/>
            <a:ext cx="9398442" cy="3170099"/>
          </a:xfrm>
        </p:spPr>
        <p:txBody>
          <a:bodyPr wrap="square">
            <a:spAutoFit/>
          </a:bodyPr>
          <a:lstStyle/>
          <a:p>
            <a:r>
              <a:rPr lang="de-CH" sz="4000" cap="none" dirty="0">
                <a:latin typeface="Century Gothic" panose="020B0502020202020204" pitchFamily="34" charset="0"/>
              </a:rPr>
              <a:t>„Es war der Herr selbst, durch den diese Botschaft zunächst verkündet wurde, und diejenigen, die sie an uns weitergaben, hatten ihn persönlich gehört; ihr Zeugnis war zuverlässig.“</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Hebräer-Brief 2,3</a:t>
            </a:r>
          </a:p>
        </p:txBody>
      </p:sp>
    </p:spTree>
    <p:extLst>
      <p:ext uri="{BB962C8B-B14F-4D97-AF65-F5344CB8AC3E}">
        <p14:creationId xmlns:p14="http://schemas.microsoft.com/office/powerpoint/2010/main" val="40424182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94354" y="446314"/>
            <a:ext cx="10440989" cy="1534886"/>
          </a:xfrm>
        </p:spPr>
        <p:txBody>
          <a:bodyPr>
            <a:normAutofit/>
          </a:bodyPr>
          <a:lstStyle/>
          <a:p>
            <a:r>
              <a:rPr lang="de-CH" dirty="0"/>
              <a:t>Schlussgedanke</a:t>
            </a:r>
          </a:p>
        </p:txBody>
      </p:sp>
    </p:spTree>
    <p:extLst>
      <p:ext uri="{BB962C8B-B14F-4D97-AF65-F5344CB8AC3E}">
        <p14:creationId xmlns:p14="http://schemas.microsoft.com/office/powerpoint/2010/main" val="13176507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00916" y="152340"/>
            <a:ext cx="8573957" cy="2554545"/>
          </a:xfrm>
        </p:spPr>
        <p:txBody>
          <a:bodyPr wrap="square">
            <a:spAutoFit/>
          </a:bodyPr>
          <a:lstStyle/>
          <a:p>
            <a:r>
              <a:rPr lang="de-CH" sz="4000" cap="none" dirty="0">
                <a:latin typeface="Century Gothic" panose="020B0502020202020204" pitchFamily="34" charset="0"/>
              </a:rPr>
              <a:t>„Der Tod ist auf der ganzen Linie besiegt! Tod, wo ist dein Sieg? Tod, wo ist dein tödlicher Stachel?“</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1.Korinther-Brief 15,54-55</a:t>
            </a:r>
          </a:p>
        </p:txBody>
      </p:sp>
    </p:spTree>
    <p:extLst>
      <p:ext uri="{BB962C8B-B14F-4D97-AF65-F5344CB8AC3E}">
        <p14:creationId xmlns:p14="http://schemas.microsoft.com/office/powerpoint/2010/main" val="88294071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0" y="0"/>
            <a:ext cx="10689003" cy="4401205"/>
          </a:xfrm>
        </p:spPr>
        <p:txBody>
          <a:bodyPr wrap="square">
            <a:spAutoFit/>
          </a:bodyPr>
          <a:lstStyle/>
          <a:p>
            <a:r>
              <a:rPr lang="de-CH" sz="4000" cap="none" dirty="0">
                <a:latin typeface="Century Gothic" panose="020B0502020202020204" pitchFamily="34" charset="0"/>
              </a:rPr>
              <a:t>„Gepriesen sei der Gott und Vater unseres Herrn Jesus Christus! In seinem grossen Erbarmen hat er uns neu geboren und</a:t>
            </a:r>
            <a:br>
              <a:rPr lang="de-CH" sz="4000" cap="none" dirty="0">
                <a:latin typeface="Century Gothic" panose="020B0502020202020204" pitchFamily="34" charset="0"/>
              </a:rPr>
            </a:br>
            <a:r>
              <a:rPr lang="de-CH" sz="4000" cap="none" dirty="0">
                <a:latin typeface="Century Gothic" panose="020B0502020202020204" pitchFamily="34" charset="0"/>
              </a:rPr>
              <a:t>mit einer lebendigen Hoffnung erfüllt. Diese Hoffnung gründet sich</a:t>
            </a:r>
            <a:br>
              <a:rPr lang="de-CH" sz="4000" cap="none" dirty="0">
                <a:latin typeface="Century Gothic" panose="020B0502020202020204" pitchFamily="34" charset="0"/>
              </a:rPr>
            </a:br>
            <a:r>
              <a:rPr lang="de-CH" sz="4000" cap="none" dirty="0">
                <a:latin typeface="Century Gothic" panose="020B0502020202020204" pitchFamily="34" charset="0"/>
              </a:rPr>
              <a:t>darauf, dass Jesus Christus</a:t>
            </a:r>
            <a:br>
              <a:rPr lang="de-CH" sz="4000" cap="none" dirty="0">
                <a:latin typeface="Century Gothic" panose="020B0502020202020204" pitchFamily="34" charset="0"/>
              </a:rPr>
            </a:br>
            <a:r>
              <a:rPr lang="de-CH" sz="4000" cap="none" dirty="0">
                <a:latin typeface="Century Gothic" panose="020B0502020202020204" pitchFamily="34" charset="0"/>
              </a:rPr>
              <a:t>vom Tod auferstanden ist.“</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1.Petrus-Brief 1,3</a:t>
            </a:r>
          </a:p>
        </p:txBody>
      </p:sp>
    </p:spTree>
    <p:extLst>
      <p:ext uri="{BB962C8B-B14F-4D97-AF65-F5344CB8AC3E}">
        <p14:creationId xmlns:p14="http://schemas.microsoft.com/office/powerpoint/2010/main" val="845975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19868" y="266847"/>
            <a:ext cx="9398042" cy="1938992"/>
          </a:xfrm>
        </p:spPr>
        <p:txBody>
          <a:bodyPr wrap="square">
            <a:spAutoFit/>
          </a:bodyPr>
          <a:lstStyle/>
          <a:p>
            <a:r>
              <a:rPr lang="de-CH" sz="4000" cap="none" dirty="0">
                <a:latin typeface="Century Gothic" panose="020B0502020202020204" pitchFamily="34" charset="0"/>
              </a:rPr>
              <a:t>„Und auch die, die im Glauben an Christus gestorben sind, sind dann verloren.“</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1.Korinther-Brief 15,18</a:t>
            </a:r>
          </a:p>
        </p:txBody>
      </p:sp>
    </p:spTree>
    <p:extLst>
      <p:ext uri="{BB962C8B-B14F-4D97-AF65-F5344CB8AC3E}">
        <p14:creationId xmlns:p14="http://schemas.microsoft.com/office/powerpoint/2010/main" val="4128498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19868" y="258901"/>
            <a:ext cx="8960522" cy="3170099"/>
          </a:xfrm>
        </p:spPr>
        <p:txBody>
          <a:bodyPr wrap="square">
            <a:spAutoFit/>
          </a:bodyPr>
          <a:lstStyle/>
          <a:p>
            <a:r>
              <a:rPr lang="de-CH" sz="4000" cap="none" dirty="0">
                <a:latin typeface="Century Gothic" panose="020B0502020202020204" pitchFamily="34" charset="0"/>
              </a:rPr>
              <a:t>Wenn die Toten nicht auferstehen, können wir es gleich mit denen halten, die sagen: „Kommt, wir essen und trinken, denn morgen sind wir tot!“</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1.Korinther-Brief 15,32</a:t>
            </a:r>
          </a:p>
        </p:txBody>
      </p:sp>
    </p:spTree>
    <p:extLst>
      <p:ext uri="{BB962C8B-B14F-4D97-AF65-F5344CB8AC3E}">
        <p14:creationId xmlns:p14="http://schemas.microsoft.com/office/powerpoint/2010/main" val="21442551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151673" y="222448"/>
            <a:ext cx="8531151" cy="2554545"/>
          </a:xfrm>
        </p:spPr>
        <p:txBody>
          <a:bodyPr wrap="square">
            <a:spAutoFit/>
          </a:bodyPr>
          <a:lstStyle/>
          <a:p>
            <a:r>
              <a:rPr lang="de-CH" sz="4000" cap="none" dirty="0">
                <a:latin typeface="Century Gothic" panose="020B0502020202020204" pitchFamily="34" charset="0"/>
              </a:rPr>
              <a:t>Thomas, auch </a:t>
            </a:r>
            <a:r>
              <a:rPr lang="de-CH" sz="4000" cap="none" dirty="0" err="1">
                <a:latin typeface="Century Gothic" panose="020B0502020202020204" pitchFamily="34" charset="0"/>
              </a:rPr>
              <a:t>Didymus</a:t>
            </a:r>
            <a:r>
              <a:rPr lang="de-CH" sz="4000" cap="none" dirty="0">
                <a:latin typeface="Century Gothic" panose="020B0502020202020204" pitchFamily="34" charset="0"/>
              </a:rPr>
              <a:t> genannt, einer der Zwölf, war nicht dabei gewesen, als Jesus zu den Jüngern gekommen war.</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20,24</a:t>
            </a:r>
          </a:p>
        </p:txBody>
      </p:sp>
    </p:spTree>
    <p:extLst>
      <p:ext uri="{BB962C8B-B14F-4D97-AF65-F5344CB8AC3E}">
        <p14:creationId xmlns:p14="http://schemas.microsoft.com/office/powerpoint/2010/main" val="16265273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47906" y="0"/>
            <a:ext cx="10057802" cy="5016758"/>
          </a:xfrm>
        </p:spPr>
        <p:txBody>
          <a:bodyPr wrap="square">
            <a:spAutoFit/>
          </a:bodyPr>
          <a:lstStyle/>
          <a:p>
            <a:r>
              <a:rPr lang="de-CH" sz="4000" cap="none" dirty="0">
                <a:latin typeface="Century Gothic" panose="020B0502020202020204" pitchFamily="34" charset="0"/>
              </a:rPr>
              <a:t>Die anderen erzählten ihm: „Wir haben den Herrn gesehen!“ Thomas erwiderte: „Erst muss ich seine von den Nägeln durchbohrten Hände sehen; ich muss meinen Finger auf die durchbohrten Stellen und meine Hand in seine durchbohrte Seite legen.</a:t>
            </a:r>
            <a:br>
              <a:rPr lang="de-CH" sz="4000" cap="none" dirty="0">
                <a:latin typeface="Century Gothic" panose="020B0502020202020204" pitchFamily="34" charset="0"/>
              </a:rPr>
            </a:br>
            <a:r>
              <a:rPr lang="de-CH" sz="4000" cap="none" dirty="0">
                <a:latin typeface="Century Gothic" panose="020B0502020202020204" pitchFamily="34" charset="0"/>
              </a:rPr>
              <a:t>Vorher glaube ich es nicht.“</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20,25</a:t>
            </a:r>
          </a:p>
        </p:txBody>
      </p:sp>
    </p:spTree>
    <p:extLst>
      <p:ext uri="{BB962C8B-B14F-4D97-AF65-F5344CB8AC3E}">
        <p14:creationId xmlns:p14="http://schemas.microsoft.com/office/powerpoint/2010/main" val="12634362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47907" y="51096"/>
            <a:ext cx="9827614" cy="4401205"/>
          </a:xfrm>
        </p:spPr>
        <p:txBody>
          <a:bodyPr wrap="square">
            <a:spAutoFit/>
          </a:bodyPr>
          <a:lstStyle/>
          <a:p>
            <a:r>
              <a:rPr lang="de-CH" sz="4000" cap="none" dirty="0">
                <a:latin typeface="Century Gothic" panose="020B0502020202020204" pitchFamily="34" charset="0"/>
              </a:rPr>
              <a:t>Acht Tage später waren die Jünger wieder beisammen; diesmal war auch Thomas dabei. Mit einem Mal kam Jesus, obwohl die Türen verschlossen waren, zu ihnen herein. Er trat in ihre Mitte und grüsste sie mit den</a:t>
            </a:r>
            <a:br>
              <a:rPr lang="de-CH" sz="4000" cap="none" dirty="0">
                <a:latin typeface="Century Gothic" panose="020B0502020202020204" pitchFamily="34" charset="0"/>
              </a:rPr>
            </a:br>
            <a:r>
              <a:rPr lang="de-CH" sz="4000" cap="none" dirty="0">
                <a:latin typeface="Century Gothic" panose="020B0502020202020204" pitchFamily="34" charset="0"/>
              </a:rPr>
              <a:t>Worten: „Friede sei mit euch!“</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20,26</a:t>
            </a:r>
          </a:p>
        </p:txBody>
      </p:sp>
    </p:spTree>
    <p:extLst>
      <p:ext uri="{BB962C8B-B14F-4D97-AF65-F5344CB8AC3E}">
        <p14:creationId xmlns:p14="http://schemas.microsoft.com/office/powerpoint/2010/main" val="10540508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97F641-CB1F-4BD4-967E-B2B53D7459E1}"/>
              </a:ext>
            </a:extLst>
          </p:cNvPr>
          <p:cNvSpPr>
            <a:spLocks noGrp="1"/>
          </p:cNvSpPr>
          <p:nvPr>
            <p:ph type="ctrTitle"/>
          </p:nvPr>
        </p:nvSpPr>
        <p:spPr>
          <a:xfrm>
            <a:off x="0" y="0"/>
            <a:ext cx="9549317" cy="4401205"/>
          </a:xfrm>
        </p:spPr>
        <p:txBody>
          <a:bodyPr wrap="square">
            <a:spAutoFit/>
          </a:bodyPr>
          <a:lstStyle/>
          <a:p>
            <a:r>
              <a:rPr lang="de-CH" sz="4000" cap="none" dirty="0">
                <a:latin typeface="Century Gothic" panose="020B0502020202020204" pitchFamily="34" charset="0"/>
              </a:rPr>
              <a:t>Dann wandte er sich Thomas zu. „Leg deinen Finger auf diese Stelle hier und sieh dir meine Hände an!“, forderte er ihn auf. „Reich deine Hand her und leg sie in meine Seite! Und sei nicht mehr ungläubig,</a:t>
            </a:r>
            <a:br>
              <a:rPr lang="de-CH" sz="4000" cap="none" dirty="0">
                <a:latin typeface="Century Gothic" panose="020B0502020202020204" pitchFamily="34" charset="0"/>
              </a:rPr>
            </a:br>
            <a:r>
              <a:rPr lang="de-CH" sz="4000" cap="none" dirty="0">
                <a:latin typeface="Century Gothic" panose="020B0502020202020204" pitchFamily="34" charset="0"/>
              </a:rPr>
              <a:t>sondern glaube!“</a:t>
            </a:r>
          </a:p>
        </p:txBody>
      </p:sp>
      <p:sp>
        <p:nvSpPr>
          <p:cNvPr id="3" name="Untertitel 2">
            <a:extLst>
              <a:ext uri="{FF2B5EF4-FFF2-40B4-BE49-F238E27FC236}">
                <a16:creationId xmlns="" xmlns:a16="http://schemas.microsoft.com/office/drawing/2014/main" id="{AE27DB8F-82E7-4710-A3B0-7ADB0416C3CF}"/>
              </a:ext>
            </a:extLst>
          </p:cNvPr>
          <p:cNvSpPr>
            <a:spLocks noGrp="1"/>
          </p:cNvSpPr>
          <p:nvPr>
            <p:ph type="subTitle" idx="1"/>
          </p:nvPr>
        </p:nvSpPr>
        <p:spPr>
          <a:xfrm>
            <a:off x="7379209" y="5092223"/>
            <a:ext cx="4277402" cy="1141600"/>
          </a:xfrm>
        </p:spPr>
        <p:txBody>
          <a:bodyPr/>
          <a:lstStyle/>
          <a:p>
            <a:r>
              <a:rPr lang="de-CH" dirty="0">
                <a:solidFill>
                  <a:schemeClr val="tx1"/>
                </a:solidFill>
              </a:rPr>
              <a:t>Johannes-Evangelium 20,27</a:t>
            </a:r>
          </a:p>
        </p:txBody>
      </p:sp>
    </p:spTree>
    <p:extLst>
      <p:ext uri="{BB962C8B-B14F-4D97-AF65-F5344CB8AC3E}">
        <p14:creationId xmlns:p14="http://schemas.microsoft.com/office/powerpoint/2010/main" val="2038318627"/>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905</Words>
  <Application>Microsoft Office PowerPoint</Application>
  <PresentationFormat>Benutzerdefiniert</PresentationFormat>
  <Paragraphs>71</Paragraphs>
  <Slides>37</Slides>
  <Notes>0</Notes>
  <HiddenSlides>0</HiddenSlides>
  <MMClips>0</MMClips>
  <ScaleCrop>false</ScaleCrop>
  <HeadingPairs>
    <vt:vector size="4" baseType="variant">
      <vt:variant>
        <vt:lpstr>Design</vt:lpstr>
      </vt:variant>
      <vt:variant>
        <vt:i4>1</vt:i4>
      </vt:variant>
      <vt:variant>
        <vt:lpstr>Folientitel</vt:lpstr>
      </vt:variant>
      <vt:variant>
        <vt:i4>37</vt:i4>
      </vt:variant>
    </vt:vector>
  </HeadingPairs>
  <TitlesOfParts>
    <vt:vector size="38" baseType="lpstr">
      <vt:lpstr>Segment</vt:lpstr>
      <vt:lpstr>Jesus ist auferstanden!</vt:lpstr>
      <vt:lpstr>„Ich bin der Erste und der Letzte und der Lebendige. Ich war tot, aber jetzt lebe ich in alle Ewigkeit, und ich habe die Schlüssel zum Tod und zum Totenreich.“</vt:lpstr>
      <vt:lpstr>„Ist Christus nicht auferstanden, ist euer Glaube eine Illusion; die Schuld, die ihr durch eure Sünden auf euch geladen habt, liegt dann immer noch auf euch.“</vt:lpstr>
      <vt:lpstr>„Und auch die, die im Glauben an Christus gestorben sind, sind dann verloren.“</vt:lpstr>
      <vt:lpstr>Wenn die Toten nicht auferstehen, können wir es gleich mit denen halten, die sagen: „Kommt, wir essen und trinken, denn morgen sind wir tot!“</vt:lpstr>
      <vt:lpstr>Thomas, auch Didymus genannt, einer der Zwölf, war nicht dabei gewesen, als Jesus zu den Jüngern gekommen war.</vt:lpstr>
      <vt:lpstr>Die anderen erzählten ihm: „Wir haben den Herrn gesehen!“ Thomas erwiderte: „Erst muss ich seine von den Nägeln durchbohrten Hände sehen; ich muss meinen Finger auf die durchbohrten Stellen und meine Hand in seine durchbohrte Seite legen. Vorher glaube ich es nicht.“</vt:lpstr>
      <vt:lpstr>Acht Tage später waren die Jünger wieder beisammen; diesmal war auch Thomas dabei. Mit einem Mal kam Jesus, obwohl die Türen verschlossen waren, zu ihnen herein. Er trat in ihre Mitte und grüsste sie mit den Worten: „Friede sei mit euch!“</vt:lpstr>
      <vt:lpstr>Dann wandte er sich Thomas zu. „Leg deinen Finger auf diese Stelle hier und sieh dir meine Hände an!“, forderte er ihn auf. „Reich deine Hand her und leg sie in meine Seite! Und sei nicht mehr ungläubig, sondern glaube!“</vt:lpstr>
      <vt:lpstr>Thomas sagte zu ihm: „Mein Herr und mein Gott!“</vt:lpstr>
      <vt:lpstr>Jesus erwiderte: „Jetzt, wo du mich gesehen hast, glaubst du. Glücklich zu nennen sind die, die nicht sehen und trotzdem glauben.“</vt:lpstr>
      <vt:lpstr>I. Das kann nicht wahr sein!</vt:lpstr>
      <vt:lpstr>„Lasst uns mitgehen, um mit ihm zu sterben.“</vt:lpstr>
      <vt:lpstr>„Die Jünger hatten solche Angst vor den Juden, dass sie die Türen des Raumes, in dem sie beisammen waren, verschlossen hielten.“</vt:lpstr>
      <vt:lpstr>„Erst muss ich seine von den Nägeln durchbohrten Hände sehen; ich muss meinen Finger auf die durchbohrten Stellen und meine Hand in seine durchbohrte Seite legen. Vorher glaube ich es nicht.“</vt:lpstr>
      <vt:lpstr>„Wir leben noch in der Zeit des Glaubens, noch nicht in der Zeit des Schauens.“</vt:lpstr>
      <vt:lpstr>„Gott beweist uns seine Liebe dadurch, dass Christus für uns starb, als wir noch Sünder waren.“</vt:lpstr>
      <vt:lpstr>II. Erst jetzt glaubst du!</vt:lpstr>
      <vt:lpstr>„Die Apostel hielten das alles für leeres Gerede und glaubten ihnen nicht.“</vt:lpstr>
      <vt:lpstr>„Maria aus Magdala berichtete den Jüngern, dass Jesus lebe und dass sie ihn gesehen habe; doch sie glaubten ihr nicht.“</vt:lpstr>
      <vt:lpstr>„Friede sei mit euch!“</vt:lpstr>
      <vt:lpstr>„Denn ich weiss wohl, was ich für Gedanken über euch habe, spricht der HERR: Gedanken des Friedens und nicht des Leides, dass ich euch gebe das Ende, des ihr wartet.“</vt:lpstr>
      <vt:lpstr>„Leg deinen Finger auf diese Stelle hier und sieh dir meine Hände an! Reich deine Hand her und leg sie in meine Seite! Und sei nicht mehr ungläubig, sondern glaube!“</vt:lpstr>
      <vt:lpstr>„Mein Herr und mein Gott!“</vt:lpstr>
      <vt:lpstr>„Wenn du mit deinem Mund bekennst, dass Jesus der Herr ist, und mit deinem Herzen glaubst, dass Gott ihn von den Toten auferweckt hat, wirst du gerettet werden.“</vt:lpstr>
      <vt:lpstr>„Befiehl bitte, dass das Grab bis zum dritten Tag bewacht wird! Sonst könnten seine Jünger kommen und den Leichnam stehlen und dann dem Volk gegenüber behaupten, er sei von den Toten auferstanden. Dieser zweite Betrug wäre noch schlimmer als der erste.“</vt:lpstr>
      <vt:lpstr>III. Glücklich –      wer trotzdem glaubt</vt:lpstr>
      <vt:lpstr>„Jetzt, wo du mich gesehen hast, glaubst du.“</vt:lpstr>
      <vt:lpstr>„Jesus erschien den Elf, während sie bei Tisch waren. Er hielt ihnen ihren Unglauben und ihre Uneinsichtigkeit vor und wies sie zurecht, weil sie denen nicht hatten glauben wollen, die ihn nach seiner Auferstehung gesehen hatten.“</vt:lpstr>
      <vt:lpstr>„Jesus erschien den Elf, während sie bei Tisch waren. Er hielt ihnen ihren Unglauben und ihre Uneinsichtigkeit vor und wies sie zurecht, weil sie denen nicht hatten glauben wollen, die ihn nach seiner Auferstehung gesehen hatten.“</vt:lpstr>
      <vt:lpstr>„Jesus liebt ihr, obwohl ihr ihn nie gesehen habt. Auf ihn setzt ihr euer Vertrauen, obwohl ihr ihn jetzt noch nicht sehen könnt. Und darum jubelt ihr mit unaussprechlicher und herrlicher Freude.“</vt:lpstr>
      <vt:lpstr>„Denn ihr wisst, dass euer Vertrauen, euer Glaube, euch die endgültige Rettung bringen wird.“</vt:lpstr>
      <vt:lpstr>„Ich bete nicht nur für meine Jünger, sondern auch für die Menschen, die auf ihr Wort hin an mich glauben werden.“</vt:lpstr>
      <vt:lpstr>„Es war der Herr selbst, durch den diese Botschaft zunächst verkündet wurde, und diejenigen, die sie an uns weitergaben, hatten ihn persönlich gehört; ihr Zeugnis war zuverlässig.“</vt:lpstr>
      <vt:lpstr>Schlussgedanke</vt:lpstr>
      <vt:lpstr>„Der Tod ist auf der ganzen Linie besiegt! Tod, wo ist dein Sieg? Tod, wo ist dein tödlicher Stachel?“</vt:lpstr>
      <vt:lpstr>„Gepriesen sei der Gott und Vater unseres Herrn Jesus Christus! In seinem grossen Erbarmen hat er uns neu geboren und mit einer lebendigen Hoffnung erfüllt. Diese Hoffnung gründet sich darauf, dass Jesus Christus vom Tod auferstanden 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Jesus ist auferstanden - Gedanken zu Ostern - Folien</dc:title>
  <dc:creator>Jürg Birnstiel</dc:creator>
  <cp:lastModifiedBy>Me</cp:lastModifiedBy>
  <cp:revision>25</cp:revision>
  <dcterms:created xsi:type="dcterms:W3CDTF">2018-03-21T14:33:02Z</dcterms:created>
  <dcterms:modified xsi:type="dcterms:W3CDTF">2018-05-10T20:10:44Z</dcterms:modified>
</cp:coreProperties>
</file>