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735" r:id="rId2"/>
    <p:sldId id="1080" r:id="rId3"/>
    <p:sldId id="1081" r:id="rId4"/>
    <p:sldId id="1079" r:id="rId5"/>
    <p:sldId id="1082" r:id="rId6"/>
    <p:sldId id="1083" r:id="rId7"/>
    <p:sldId id="1084" r:id="rId8"/>
    <p:sldId id="1085" r:id="rId9"/>
    <p:sldId id="1086" r:id="rId10"/>
    <p:sldId id="1077" r:id="rId11"/>
    <p:sldId id="1087" r:id="rId12"/>
    <p:sldId id="1088" r:id="rId13"/>
    <p:sldId id="1089" r:id="rId14"/>
    <p:sldId id="1090" r:id="rId15"/>
    <p:sldId id="1091" r:id="rId16"/>
    <p:sldId id="1092" r:id="rId17"/>
    <p:sldId id="962" r:id="rId18"/>
    <p:sldId id="1093" r:id="rId19"/>
    <p:sldId id="1094" r:id="rId20"/>
    <p:sldId id="1095" r:id="rId21"/>
    <p:sldId id="1096" r:id="rId22"/>
    <p:sldId id="1097" r:id="rId23"/>
    <p:sldId id="1098" r:id="rId24"/>
    <p:sldId id="1099" r:id="rId25"/>
    <p:sldId id="1078" r:id="rId26"/>
    <p:sldId id="1100" r:id="rId27"/>
    <p:sldId id="1101" r:id="rId28"/>
    <p:sldId id="1102" r:id="rId29"/>
    <p:sldId id="1103" r:id="rId30"/>
    <p:sldId id="1104" r:id="rId31"/>
    <p:sldId id="1105" r:id="rId32"/>
    <p:sldId id="1106" r:id="rId33"/>
    <p:sldId id="1107" r:id="rId34"/>
    <p:sldId id="1108" r:id="rId35"/>
    <p:sldId id="1109" r:id="rId36"/>
    <p:sldId id="1110" r:id="rId37"/>
    <p:sldId id="1111" r:id="rId38"/>
    <p:sldId id="259" r:id="rId39"/>
    <p:sldId id="1112" r:id="rId40"/>
    <p:sldId id="1113" r:id="rId4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686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7373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6643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0750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635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642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4633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7482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4963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9491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6659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4640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1352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4034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58587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9191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58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3093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4725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97405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5001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14473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11308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3289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19305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4151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80388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60186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109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85969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897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8500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8206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014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75375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916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260648"/>
            <a:ext cx="11665296" cy="2308324"/>
          </a:xfrm>
        </p:spPr>
        <p:txBody>
          <a:bodyPr wrap="square">
            <a:spAutoFit/>
          </a:bodyPr>
          <a:lstStyle/>
          <a:p>
            <a:pPr algn="l"/>
            <a:r>
              <a:rPr lang="de-CH" altLang="de-DE" sz="7200" dirty="0">
                <a:solidFill>
                  <a:schemeClr val="tx2">
                    <a:lumMod val="25000"/>
                  </a:schemeClr>
                </a:solidFill>
                <a:effectLst/>
                <a:latin typeface="Univers LT Std 47 Cn Lt" pitchFamily="34" charset="0"/>
              </a:rPr>
              <a:t>Der Heilige Geist</a:t>
            </a:r>
            <a:br>
              <a:rPr lang="de-CH" altLang="de-DE" sz="7200" dirty="0">
                <a:solidFill>
                  <a:schemeClr val="tx2">
                    <a:lumMod val="25000"/>
                  </a:schemeClr>
                </a:solidFill>
                <a:effectLst/>
                <a:latin typeface="Univers LT Std 47 Cn Lt" pitchFamily="34" charset="0"/>
              </a:rPr>
            </a:br>
            <a:r>
              <a:rPr lang="de-CH" altLang="de-DE" sz="7200" dirty="0">
                <a:solidFill>
                  <a:schemeClr val="tx2">
                    <a:lumMod val="25000"/>
                  </a:schemeClr>
                </a:solidFill>
                <a:effectLst/>
                <a:latin typeface="Univers LT Std 47 Cn Lt" pitchFamily="34" charset="0"/>
              </a:rPr>
              <a:t>will Menschen retten</a:t>
            </a:r>
            <a:endParaRPr lang="de-DE" altLang="de-DE" sz="7200" dirty="0">
              <a:solidFill>
                <a:schemeClr val="tx2">
                  <a:lumMod val="25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0" y="5373216"/>
            <a:ext cx="6641697"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solidFill>
                  <a:schemeClr val="tx2">
                    <a:lumMod val="25000"/>
                  </a:schemeClr>
                </a:solidFill>
                <a:effectLst/>
                <a:latin typeface="Univers LT Std 47 Cn Lt" pitchFamily="34" charset="0"/>
              </a:rPr>
              <a:t>Serie: </a:t>
            </a:r>
            <a:r>
              <a:rPr lang="de-CH" altLang="de-DE" sz="2800" kern="0" dirty="0">
                <a:solidFill>
                  <a:schemeClr val="tx2">
                    <a:lumMod val="25000"/>
                  </a:schemeClr>
                </a:solidFill>
                <a:effectLst/>
                <a:latin typeface="Univers LT Std 47 Cn Lt" pitchFamily="34" charset="0"/>
              </a:rPr>
              <a:t>Jesus spricht über den Heiligen Geist  (2/3)</a:t>
            </a:r>
          </a:p>
          <a:p>
            <a:pPr algn="r"/>
            <a:r>
              <a:rPr lang="de-CH" altLang="de-DE" sz="2800" kern="0" dirty="0">
                <a:solidFill>
                  <a:schemeClr val="tx2">
                    <a:lumMod val="25000"/>
                  </a:schemeClr>
                </a:solidFill>
                <a:effectLst/>
                <a:latin typeface="Univers LT Std 47 Cn Lt" pitchFamily="34" charset="0"/>
              </a:rPr>
              <a:t>Johannes-Evangelium 16,5-11</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548680"/>
            <a:ext cx="11377264" cy="1200329"/>
          </a:xfrm>
        </p:spPr>
        <p:txBody>
          <a:bodyPr wrap="square">
            <a:spAutoFit/>
          </a:bodyPr>
          <a:lstStyle/>
          <a:p>
            <a:pPr algn="l"/>
            <a:r>
              <a:rPr lang="de-DE" altLang="de-DE" sz="7200" dirty="0">
                <a:solidFill>
                  <a:schemeClr val="tx2">
                    <a:lumMod val="25000"/>
                  </a:schemeClr>
                </a:solidFill>
                <a:effectLst/>
                <a:latin typeface="Univers LT Std 47 Cn Lt" pitchFamily="34" charset="0"/>
              </a:rPr>
              <a:t>I. </a:t>
            </a:r>
            <a:r>
              <a:rPr lang="de-CH" altLang="de-DE" sz="7200" dirty="0">
                <a:solidFill>
                  <a:schemeClr val="tx2">
                    <a:lumMod val="25000"/>
                  </a:schemeClr>
                </a:solidFill>
                <a:effectLst/>
                <a:latin typeface="Univers LT Std 47 Cn Lt" pitchFamily="34" charset="0"/>
              </a:rPr>
              <a:t>Ihr müsst nicht traurig sein</a:t>
            </a:r>
            <a:endParaRPr lang="de-DE" altLang="de-DE" sz="72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16,5</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593288"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„Jetzt gehe ich zu dem, der mich gesandt hat.</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Und keiner von euch fragt mich: ›Wohin gehst du?‹“</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417550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16,6</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593288"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„Ihr seid erfüllt von tiefer Traurigkeit über das,</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was ich euch sage.“</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2188946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14,28</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7061"/>
            <a:ext cx="9937104"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„Wenn ihr mich wirklich lieben würdet, würdet ihr euch freuen, dass ich zum Vater gehe;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denn der Vater ist grösser als ich.“</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82832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11,35-36</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7061"/>
            <a:ext cx="9937104"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„Jesu Augen füllten sich mit Tränen.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»Seht, wie lieb er ihn gehabt hat!«,</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sagten die Juden.“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355891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1. Thessalonicher-Brief 4,13</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9937104"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„Es liegt uns sehr daran, Geschwister, dass ihr wisst, was mit ihnen geschehen wird, damit ihr nicht um sie trauert wie die Menschen, die keine Hoffnung haben.“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628163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16,7</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801200"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„Glaubt mir: Es ist gut für euch, dass ich weggehe. Denn wenn ich nicht von euch wegginge, käme der Helfer nicht zu euch; wenn ich aber gehe,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werde ich ihn zu euch senden.“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73970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2">
                    <a:lumMod val="25000"/>
                  </a:schemeClr>
                </a:solidFill>
                <a:effectLst/>
                <a:latin typeface="Univers LT Std 47 Cn Lt" pitchFamily="34" charset="0"/>
              </a:rPr>
              <a:t>II. </a:t>
            </a:r>
            <a:r>
              <a:rPr lang="de-CH" altLang="de-DE" sz="7200" dirty="0">
                <a:solidFill>
                  <a:schemeClr val="tx2">
                    <a:lumMod val="25000"/>
                  </a:schemeClr>
                </a:solidFill>
                <a:effectLst/>
                <a:latin typeface="Univers LT Std 47 Cn Lt" pitchFamily="34" charset="0"/>
              </a:rPr>
              <a:t>Menschen stehen im Zentrum</a:t>
            </a:r>
            <a:endParaRPr lang="de-DE" altLang="de-DE" sz="72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16,8</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801200"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„Und wenn er kommt, wird er der Welt zeigen,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dass sie im Unrecht ist; er wird den Menschen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die Augen öffnen für die Sünde, für die Gerechtigkeit und für das Gericht.“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536034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Apostelgeschichte 1,8</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801200"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„Wenn der Heilige Geist auf euch herabkommt, werdet ihr mit seiner Kraft ausgerüstet werden,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und das wird euch dazu befähigen,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meine Zeugen zu.“</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415283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16,1</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62322"/>
          </a:xfrm>
        </p:spPr>
        <p:txBody>
          <a:bodyPr wrap="square">
            <a:spAutoFit/>
          </a:bodyPr>
          <a:lstStyle/>
          <a:p>
            <a:pPr algn="l"/>
            <a:r>
              <a:rPr lang="de-CH" altLang="de-DE" sz="6000" dirty="0">
                <a:solidFill>
                  <a:schemeClr val="tx2">
                    <a:lumMod val="25000"/>
                  </a:schemeClr>
                </a:solidFill>
                <a:effectLst/>
                <a:latin typeface="Univers LT Std 47 Cn Lt" pitchFamily="34" charset="0"/>
              </a:rPr>
              <a:t>„Ich sage euch diese Dinge, damit ihr euch durch nichts vom Glauben abbringen lasst.“</a:t>
            </a:r>
            <a:endParaRPr lang="de-DE" altLang="de-DE" sz="60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40059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Apostelgeschichte 2,37</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404664"/>
            <a:ext cx="10801200"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„Die Zuhörer waren von dem, was Petrus sagte,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bis ins Innerste getroffen.“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464686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Apostelgeschichte 4,13</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1881320" cy="4154984"/>
          </a:xfrm>
        </p:spPr>
        <p:txBody>
          <a:bodyPr wrap="square">
            <a:spAutoFit/>
          </a:bodyPr>
          <a:lstStyle/>
          <a:p>
            <a:pPr algn="l"/>
            <a:r>
              <a:rPr lang="de-CH" altLang="de-DE" sz="4400" dirty="0">
                <a:solidFill>
                  <a:schemeClr val="tx2">
                    <a:lumMod val="25000"/>
                  </a:schemeClr>
                </a:solidFill>
                <a:effectLst/>
                <a:latin typeface="Univers LT Std 47 Cn Lt" pitchFamily="34" charset="0"/>
              </a:rPr>
              <a:t>„Die Unerschrockenheit, mit der Petrus und Johannes sich verteidigten, machte grossen Eindruck auf die Mitglieder des Hohen Rates, zumal es sich bei</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den beiden offensichtlich um einfache Leute ohne besondere Ausbildung in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der Heiligen Schrift handelte.“</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923700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1. Korinther-Brief 2,4</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55340" y="213786"/>
            <a:ext cx="11881320"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„Was meine Verkündigung kennzeichnete,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waren nicht Überredungskunst und kluge Worte;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es war das machtvolle Wirken von Gottes Geist.“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916322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Apostelgeschichte 16,14</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6109"/>
            <a:ext cx="8676964"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„Während sie uns zuhörte, öffnete ihr</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der Herr das Herz, so dass sie das,</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was Paulus sagte, bereitwillig aufnahm.“</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99745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Grafik 3" descr="Ein Bild, das Zeichnung enthält.&#10;&#10;Automatisch generierte Beschreibung">
            <a:extLst>
              <a:ext uri="{FF2B5EF4-FFF2-40B4-BE49-F238E27FC236}">
                <a16:creationId xmlns:a16="http://schemas.microsoft.com/office/drawing/2014/main" xmlns="" id="{5E0D19C5-8393-426B-A0F2-C16CE3BC95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9496" y="0"/>
            <a:ext cx="1786402" cy="6858000"/>
          </a:xfrm>
          <a:prstGeom prst="rect">
            <a:avLst/>
          </a:prstGeom>
        </p:spPr>
      </p:pic>
      <p:pic>
        <p:nvPicPr>
          <p:cNvPr id="6" name="Grafik 5" descr="Ein Bild, das Text enthält.&#10;&#10;Automatisch generierte Beschreibung">
            <a:extLst>
              <a:ext uri="{FF2B5EF4-FFF2-40B4-BE49-F238E27FC236}">
                <a16:creationId xmlns:a16="http://schemas.microsoft.com/office/drawing/2014/main" xmlns="" id="{5D28B632-37EF-45BB-87FA-AF52A99A40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7768" y="0"/>
            <a:ext cx="1778000" cy="6858000"/>
          </a:xfrm>
          <a:prstGeom prst="rect">
            <a:avLst/>
          </a:prstGeom>
        </p:spPr>
      </p:pic>
    </p:spTree>
    <p:extLst>
      <p:ext uri="{BB962C8B-B14F-4D97-AF65-F5344CB8AC3E}">
        <p14:creationId xmlns:p14="http://schemas.microsoft.com/office/powerpoint/2010/main" val="2482740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76672"/>
            <a:ext cx="11305256" cy="769441"/>
          </a:xfrm>
        </p:spPr>
        <p:txBody>
          <a:bodyPr wrap="square">
            <a:spAutoFit/>
          </a:bodyPr>
          <a:lstStyle/>
          <a:p>
            <a:pPr algn="l"/>
            <a:r>
              <a:rPr lang="de-CH" altLang="de-DE" sz="4400" dirty="0">
                <a:solidFill>
                  <a:schemeClr val="tx2">
                    <a:lumMod val="25000"/>
                  </a:schemeClr>
                </a:solidFill>
                <a:effectLst/>
                <a:latin typeface="Univers LT Std 47 Cn Lt" pitchFamily="34" charset="0"/>
              </a:rPr>
              <a:t>A. Über die Sünde</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21278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16,9</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564663"/>
            <a:ext cx="8676964"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„Die Sünde besteht darin,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dass sie nicht an mich glauben.“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895301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3,36</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5222"/>
            <a:ext cx="9937104"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„Wer an den Sohn glaubt, hat das ewige Leben. Wer dem Sohn nicht gehorcht, wird das Leben nicht sehen; der Zorn Gottes bleibt auf ihm.“</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2524959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76672"/>
            <a:ext cx="11305256" cy="769441"/>
          </a:xfrm>
        </p:spPr>
        <p:txBody>
          <a:bodyPr wrap="square">
            <a:spAutoFit/>
          </a:bodyPr>
          <a:lstStyle/>
          <a:p>
            <a:pPr algn="l"/>
            <a:r>
              <a:rPr lang="de-CH" altLang="de-DE" sz="4400" dirty="0">
                <a:solidFill>
                  <a:schemeClr val="tx2">
                    <a:lumMod val="25000"/>
                  </a:schemeClr>
                </a:solidFill>
                <a:effectLst/>
                <a:latin typeface="Univers LT Std 47 Cn Lt" pitchFamily="34" charset="0"/>
              </a:rPr>
              <a:t>B. Über die Gerechtigkeit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472107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16,10</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6109"/>
            <a:ext cx="8676964"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„Die Gerechtigkeit besteht darin,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dass ich zum Vater gehe und ihr mich nicht mehr sehen werdet.“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51166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Matthäus-Evangelium 24,13</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233248" cy="1938992"/>
          </a:xfrm>
        </p:spPr>
        <p:txBody>
          <a:bodyPr wrap="square">
            <a:spAutoFit/>
          </a:bodyPr>
          <a:lstStyle/>
          <a:p>
            <a:pPr algn="l"/>
            <a:r>
              <a:rPr lang="de-CH" altLang="de-DE" sz="6000" dirty="0">
                <a:solidFill>
                  <a:schemeClr val="tx2">
                    <a:lumMod val="25000"/>
                  </a:schemeClr>
                </a:solidFill>
                <a:effectLst/>
                <a:latin typeface="Univers LT Std 47 Cn Lt" pitchFamily="34" charset="0"/>
              </a:rPr>
              <a:t>„Wer bis ans Ende standhaft bleibt, wird gerettet.“</a:t>
            </a:r>
            <a:endParaRPr lang="de-DE" altLang="de-DE" sz="60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2378970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Philipper-Brief 3,9</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77138"/>
            <a:ext cx="11809312" cy="4832092"/>
          </a:xfrm>
        </p:spPr>
        <p:txBody>
          <a:bodyPr wrap="square">
            <a:spAutoFit/>
          </a:bodyPr>
          <a:lstStyle/>
          <a:p>
            <a:pPr algn="l"/>
            <a:r>
              <a:rPr lang="de-CH" altLang="de-DE" sz="4400" dirty="0">
                <a:solidFill>
                  <a:schemeClr val="tx2">
                    <a:lumMod val="25000"/>
                  </a:schemeClr>
                </a:solidFill>
                <a:effectLst/>
                <a:latin typeface="Univers LT Std 47 Cn Lt" pitchFamily="34" charset="0"/>
              </a:rPr>
              <a:t>„Ich will nichts mehr wissen von jener Gerechtigkeit, die sich auf das Gesetz gründet und die ich mir durch eigene Leistungen erwerbe. Vielmehr geht es mir um die Gerechtigkeit, die uns durch den Glauben an Christus geschenkt wird – die Gerechtigkeit,</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die von Gott kommt und</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deren Grundlage der Glaube ist.“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321987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2. Korinther-Brief 5,21</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60648"/>
            <a:ext cx="11305256"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„Jesus, der ohne jede Sünde war, hat Gott für uns zur Sünde gemacht, damit wir durch die Verbindung mit ihm die Gerechtigkeit bekommen,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mit der wir vor Gott bestehen können.“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354489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76672"/>
            <a:ext cx="11305256" cy="769441"/>
          </a:xfrm>
        </p:spPr>
        <p:txBody>
          <a:bodyPr wrap="square">
            <a:spAutoFit/>
          </a:bodyPr>
          <a:lstStyle/>
          <a:p>
            <a:pPr algn="l"/>
            <a:r>
              <a:rPr lang="de-CH" altLang="de-DE" sz="4400" dirty="0">
                <a:solidFill>
                  <a:schemeClr val="tx2">
                    <a:lumMod val="25000"/>
                  </a:schemeClr>
                </a:solidFill>
                <a:effectLst/>
                <a:latin typeface="Univers LT Std 47 Cn Lt" pitchFamily="34" charset="0"/>
              </a:rPr>
              <a:t>C. Über das Gericht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597312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16,11</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564663"/>
            <a:ext cx="9577064"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„Das Gericht besteht darin,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dass der Herrscher dieser Welt verurteilt ist.“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605399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12,31</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6109"/>
            <a:ext cx="10225136"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„Jetzt ist für diese Welt die Stunde des Gerichts gekommen; jetzt wird der Herrscher dieser Welt hinausgeworfen werden.“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66402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Kolosser-Brief 1,13</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226109"/>
            <a:ext cx="10225136"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„Jesus hat uns aus der Gewalt der Finsternis befreit und hat uns in das Reich versetzt,</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in dem sein geliebter Sohn regiert.“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1964030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1. Johannes-Brief 4,4</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564663"/>
            <a:ext cx="10225136"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„Der in euch lebt, ist grösser und stärker als der, von dem die Welt beherrscht wird.“</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283266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16,8</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88640"/>
            <a:ext cx="10225136"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„Der Heilige Geist wird er der Welt zeigen, dass sie im Unrecht ist; er wird den Menschen die Augen öffnen für die Sünde, für die Gerechtigkeit und für das Gericht.“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553984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2">
                    <a:lumMod val="25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1. Petrus-Brief 1,12</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88640"/>
            <a:ext cx="10225136"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„Ihr habt das Evangelium gehört; es wurde euch von denen verkündet, die dafür mit dem Heiligen Geist ausgerüstet waren, den Gott vom Himmel gesandt hat.“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854878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2. Korinther-Brief 4,17</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477875"/>
          </a:xfrm>
        </p:spPr>
        <p:txBody>
          <a:bodyPr wrap="square">
            <a:spAutoFit/>
          </a:bodyPr>
          <a:lstStyle/>
          <a:p>
            <a:pPr algn="l"/>
            <a:r>
              <a:rPr lang="de-CH" altLang="de-DE" sz="4400" dirty="0">
                <a:solidFill>
                  <a:schemeClr val="tx2">
                    <a:lumMod val="25000"/>
                  </a:schemeClr>
                </a:solidFill>
                <a:effectLst/>
                <a:latin typeface="Univers LT Std 47 Cn Lt" pitchFamily="34" charset="0"/>
              </a:rPr>
              <a:t>„Die Nöte, die wir jetzt durchmachen, sind nur eine kleine Last und gehen bald vorüber, und sie bringen uns etwas, was von unvergleichlich viel grösserem Gewicht ist: eine unvorstellbare und alles überragende Herrlichkeit, die nie vergeht.“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4216469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1. Timotheus-Brief 1,7</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332656"/>
            <a:ext cx="10225136" cy="2123658"/>
          </a:xfrm>
        </p:spPr>
        <p:txBody>
          <a:bodyPr wrap="square">
            <a:spAutoFit/>
          </a:bodyPr>
          <a:lstStyle/>
          <a:p>
            <a:pPr algn="l"/>
            <a:r>
              <a:rPr lang="de-CH" altLang="de-DE" sz="4400" dirty="0">
                <a:solidFill>
                  <a:schemeClr val="tx2">
                    <a:lumMod val="25000"/>
                  </a:schemeClr>
                </a:solidFill>
                <a:effectLst/>
                <a:latin typeface="Univers LT Std 47 Cn Lt" pitchFamily="34" charset="0"/>
              </a:rPr>
              <a:t>„Gott hat uns nicht einen Geist der Ängstlichkeit gegeben, sondern den Geist der Kraft, der Liebe und der Besonnenheit.“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07704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16,4</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477875"/>
          </a:xfrm>
        </p:spPr>
        <p:txBody>
          <a:bodyPr wrap="square">
            <a:spAutoFit/>
          </a:bodyPr>
          <a:lstStyle/>
          <a:p>
            <a:pPr algn="l"/>
            <a:r>
              <a:rPr lang="de-CH" altLang="de-DE" sz="4400" dirty="0">
                <a:solidFill>
                  <a:schemeClr val="tx2">
                    <a:lumMod val="25000"/>
                  </a:schemeClr>
                </a:solidFill>
                <a:effectLst/>
                <a:latin typeface="Univers LT Std 47 Cn Lt" pitchFamily="34" charset="0"/>
              </a:rPr>
              <a:t>„Wenn jene Zeit kommt, sollt ihr euch daran erinnern können, dass ich euch diese Dinge angekündigt habe. Darum spreche ich im Voraus mit euch darüber. Bisher habe ich nicht mit euch darüber gesprochen,</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weil ich ja bei euch war.“</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66185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16,5-6</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„Aber jetzt gehe ich zu dem, der mich gesandt hat. Und keiner von euch fragt mich: ›Wohin gehst du?‹ Denn ihr seid erfüllt von tiefer Traurigkeit über das, was ich euch sage.“</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53538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16,7</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1593288" cy="2800767"/>
          </a:xfrm>
        </p:spPr>
        <p:txBody>
          <a:bodyPr wrap="square">
            <a:spAutoFit/>
          </a:bodyPr>
          <a:lstStyle/>
          <a:p>
            <a:pPr algn="l"/>
            <a:r>
              <a:rPr lang="de-CH" altLang="de-DE" sz="4400" dirty="0">
                <a:solidFill>
                  <a:schemeClr val="tx2">
                    <a:lumMod val="25000"/>
                  </a:schemeClr>
                </a:solidFill>
                <a:effectLst/>
                <a:latin typeface="Univers LT Std 47 Cn Lt" pitchFamily="34" charset="0"/>
              </a:rPr>
              <a:t>„Doch glaubt mir: Es ist gut für euch, dass ich weggehe. Denn wenn ich nicht von euch wegginge, käme der Helfer nicht zu euch; wenn ich aber gehe,</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werde ich ihn zu euch senden.“</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214392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16,8</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593288" cy="1446550"/>
          </a:xfrm>
        </p:spPr>
        <p:txBody>
          <a:bodyPr wrap="square">
            <a:spAutoFit/>
          </a:bodyPr>
          <a:lstStyle/>
          <a:p>
            <a:pPr algn="l"/>
            <a:r>
              <a:rPr lang="de-CH" altLang="de-DE" sz="4400" dirty="0">
                <a:solidFill>
                  <a:schemeClr val="tx2">
                    <a:lumMod val="25000"/>
                  </a:schemeClr>
                </a:solidFill>
                <a:effectLst/>
                <a:latin typeface="Univers LT Std 47 Cn Lt" pitchFamily="34" charset="0"/>
              </a:rPr>
              <a:t>„Und wenn er kommt, wird er der Welt zeigen, was Sünde ist und was Gerechtigkeit und was Gericht.“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58286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4509120"/>
            <a:ext cx="4176464" cy="400110"/>
          </a:xfrm>
        </p:spPr>
        <p:txBody>
          <a:bodyPr wrap="square">
            <a:spAutoFit/>
          </a:bodyPr>
          <a:lstStyle/>
          <a:p>
            <a:pPr algn="r"/>
            <a:r>
              <a:rPr lang="de-CH" altLang="de-DE" sz="2000" dirty="0">
                <a:solidFill>
                  <a:schemeClr val="tx2">
                    <a:lumMod val="25000"/>
                  </a:schemeClr>
                </a:solidFill>
                <a:effectLst/>
                <a:latin typeface="Univers LT Std 47 Cn Lt" pitchFamily="34" charset="0"/>
              </a:rPr>
              <a:t>Johannes-Evangelium 16,9-11</a:t>
            </a:r>
            <a:endParaRPr lang="de-DE" altLang="de-DE" sz="2000" dirty="0">
              <a:solidFill>
                <a:schemeClr val="tx2">
                  <a:lumMod val="25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593288" cy="3477875"/>
          </a:xfrm>
        </p:spPr>
        <p:txBody>
          <a:bodyPr wrap="square">
            <a:spAutoFit/>
          </a:bodyPr>
          <a:lstStyle/>
          <a:p>
            <a:pPr algn="l"/>
            <a:r>
              <a:rPr lang="de-CH" altLang="de-DE" sz="4400" dirty="0">
                <a:solidFill>
                  <a:schemeClr val="tx2">
                    <a:lumMod val="25000"/>
                  </a:schemeClr>
                </a:solidFill>
                <a:effectLst/>
                <a:latin typeface="Univers LT Std 47 Cn Lt" pitchFamily="34" charset="0"/>
              </a:rPr>
              <a:t>„Die Sünde besteht darin, dass sie nicht an mich glauben. Die Gerechtigkeit besteht darin, dass ich zum Vater gehe und ihr mich nicht mehr sehen werdet.</a:t>
            </a:r>
            <a:br>
              <a:rPr lang="de-CH" altLang="de-DE" sz="4400" dirty="0">
                <a:solidFill>
                  <a:schemeClr val="tx2">
                    <a:lumMod val="25000"/>
                  </a:schemeClr>
                </a:solidFill>
                <a:effectLst/>
                <a:latin typeface="Univers LT Std 47 Cn Lt" pitchFamily="34" charset="0"/>
              </a:rPr>
            </a:br>
            <a:r>
              <a:rPr lang="de-CH" altLang="de-DE" sz="4400" dirty="0">
                <a:solidFill>
                  <a:schemeClr val="tx2">
                    <a:lumMod val="25000"/>
                  </a:schemeClr>
                </a:solidFill>
                <a:effectLst/>
                <a:latin typeface="Univers LT Std 47 Cn Lt" pitchFamily="34" charset="0"/>
              </a:rPr>
              <a:t>Das Gericht besteht darin, dass der Herrscher dieser Welt verurteilt ist.“</a:t>
            </a:r>
            <a:endParaRPr lang="de-DE" altLang="de-DE" sz="4400" dirty="0">
              <a:solidFill>
                <a:schemeClr val="tx2">
                  <a:lumMod val="25000"/>
                </a:schemeClr>
              </a:solidFill>
              <a:effectLst/>
              <a:latin typeface="Univers LT Std 47 Cn Lt" pitchFamily="34" charset="0"/>
            </a:endParaRPr>
          </a:p>
        </p:txBody>
      </p:sp>
    </p:spTree>
    <p:extLst>
      <p:ext uri="{BB962C8B-B14F-4D97-AF65-F5344CB8AC3E}">
        <p14:creationId xmlns:p14="http://schemas.microsoft.com/office/powerpoint/2010/main" val="327991327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869</Words>
  <Application>Microsoft Office PowerPoint</Application>
  <PresentationFormat>Benutzerdefiniert</PresentationFormat>
  <Paragraphs>113</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Der Heilige Geist will Menschen retten</vt:lpstr>
      <vt:lpstr>„Ich sage euch diese Dinge, damit ihr euch durch nichts vom Glauben abbringen lasst.“</vt:lpstr>
      <vt:lpstr>„Wer bis ans Ende standhaft bleibt, wird gerettet.“</vt:lpstr>
      <vt:lpstr>„Die Nöte, die wir jetzt durchmachen, sind nur eine kleine Last und gehen bald vorüber, und sie bringen uns etwas, was von unvergleichlich viel grösserem Gewicht ist: eine unvorstellbare und alles überragende Herrlichkeit, die nie vergeht.“</vt:lpstr>
      <vt:lpstr>„Wenn jene Zeit kommt, sollt ihr euch daran erinnern können, dass ich euch diese Dinge angekündigt habe. Darum spreche ich im Voraus mit euch darüber. Bisher habe ich nicht mit euch darüber gesprochen, weil ich ja bei euch war.“</vt:lpstr>
      <vt:lpstr>„Aber jetzt gehe ich zu dem, der mich gesandt hat. Und keiner von euch fragt mich: ›Wohin gehst du?‹ Denn ihr seid erfüllt von tiefer Traurigkeit über das, was ich euch sage.“</vt:lpstr>
      <vt:lpstr>„Doch glaubt mir: Es ist gut für euch, dass ich weggehe. Denn wenn ich nicht von euch wegginge, käme der Helfer nicht zu euch; wenn ich aber gehe, werde ich ihn zu euch senden.“</vt:lpstr>
      <vt:lpstr>„Und wenn er kommt, wird er der Welt zeigen, was Sünde ist und was Gerechtigkeit und was Gericht.“</vt:lpstr>
      <vt:lpstr>„Die Sünde besteht darin, dass sie nicht an mich glauben. Die Gerechtigkeit besteht darin, dass ich zum Vater gehe und ihr mich nicht mehr sehen werdet. Das Gericht besteht darin, dass der Herrscher dieser Welt verurteilt ist.“</vt:lpstr>
      <vt:lpstr>I. Ihr müsst nicht traurig sein</vt:lpstr>
      <vt:lpstr>„Jetzt gehe ich zu dem, der mich gesandt hat. Und keiner von euch fragt mich: ›Wohin gehst du?‹“</vt:lpstr>
      <vt:lpstr>„Ihr seid erfüllt von tiefer Traurigkeit über das, was ich euch sage.“</vt:lpstr>
      <vt:lpstr>„Wenn ihr mich wirklich lieben würdet, würdet ihr euch freuen, dass ich zum Vater gehe; denn der Vater ist grösser als ich.“</vt:lpstr>
      <vt:lpstr>„Jesu Augen füllten sich mit Tränen. »Seht, wie lieb er ihn gehabt hat!«, sagten die Juden.“</vt:lpstr>
      <vt:lpstr>„Es liegt uns sehr daran, Geschwister, dass ihr wisst, was mit ihnen geschehen wird, damit ihr nicht um sie trauert wie die Menschen, die keine Hoffnung haben.“</vt:lpstr>
      <vt:lpstr>„Glaubt mir: Es ist gut für euch, dass ich weggehe. Denn wenn ich nicht von euch wegginge, käme der Helfer nicht zu euch; wenn ich aber gehe, werde ich ihn zu euch senden.“</vt:lpstr>
      <vt:lpstr>II. Menschen stehen im Zentrum</vt:lpstr>
      <vt:lpstr>„Und wenn er kommt, wird er der Welt zeigen, dass sie im Unrecht ist; er wird den Menschen die Augen öffnen für die Sünde, für die Gerechtigkeit und für das Gericht.“</vt:lpstr>
      <vt:lpstr>„Wenn der Heilige Geist auf euch herabkommt, werdet ihr mit seiner Kraft ausgerüstet werden, und das wird euch dazu befähigen, meine Zeugen zu.“</vt:lpstr>
      <vt:lpstr>„Die Zuhörer waren von dem, was Petrus sagte, bis ins Innerste getroffen.“</vt:lpstr>
      <vt:lpstr>„Die Unerschrockenheit, mit der Petrus und Johannes sich verteidigten, machte grossen Eindruck auf die Mitglieder des Hohen Rates, zumal es sich bei den beiden offensichtlich um einfache Leute ohne besondere Ausbildung in der Heiligen Schrift handelte.“</vt:lpstr>
      <vt:lpstr>„Was meine Verkündigung kennzeichnete, waren nicht Überredungskunst und kluge Worte; es war das machtvolle Wirken von Gottes Geist.“</vt:lpstr>
      <vt:lpstr>„Während sie uns zuhörte, öffnete ihr der Herr das Herz, so dass sie das, was Paulus sagte, bereitwillig aufnahm.“</vt:lpstr>
      <vt:lpstr>PowerPoint-Präsentation</vt:lpstr>
      <vt:lpstr>A. Über die Sünde</vt:lpstr>
      <vt:lpstr>„Die Sünde besteht darin, dass sie nicht an mich glauben.“</vt:lpstr>
      <vt:lpstr>„Wer an den Sohn glaubt, hat das ewige Leben. Wer dem Sohn nicht gehorcht, wird das Leben nicht sehen; der Zorn Gottes bleibt auf ihm.“</vt:lpstr>
      <vt:lpstr>B. Über die Gerechtigkeit</vt:lpstr>
      <vt:lpstr>„Die Gerechtigkeit besteht darin, dass ich zum Vater gehe und ihr mich nicht mehr sehen werdet.“</vt:lpstr>
      <vt:lpstr>„Ich will nichts mehr wissen von jener Gerechtigkeit, die sich auf das Gesetz gründet und die ich mir durch eigene Leistungen erwerbe. Vielmehr geht es mir um die Gerechtigkeit, die uns durch den Glauben an Christus geschenkt wird – die Gerechtigkeit, die von Gott kommt und deren Grundlage der Glaube ist.“</vt:lpstr>
      <vt:lpstr>„Jesus, der ohne jede Sünde war, hat Gott für uns zur Sünde gemacht, damit wir durch die Verbindung mit ihm die Gerechtigkeit bekommen, mit der wir vor Gott bestehen können.“</vt:lpstr>
      <vt:lpstr>C. Über das Gericht</vt:lpstr>
      <vt:lpstr>„Das Gericht besteht darin, dass der Herrscher dieser Welt verurteilt ist.“</vt:lpstr>
      <vt:lpstr>„Jetzt ist für diese Welt die Stunde des Gerichts gekommen; jetzt wird der Herrscher dieser Welt hinausgeworfen werden.“</vt:lpstr>
      <vt:lpstr>„Jesus hat uns aus der Gewalt der Finsternis befreit und hat uns in das Reich versetzt, in dem sein geliebter Sohn regiert.“</vt:lpstr>
      <vt:lpstr>„Der in euch lebt, ist grösser und stärker als der, von dem die Welt beherrscht wird.“</vt:lpstr>
      <vt:lpstr>„Der Heilige Geist wird er der Welt zeigen, dass sie im Unrecht ist; er wird den Menschen die Augen öffnen für die Sünde, für die Gerechtigkeit und für das Gericht.“</vt:lpstr>
      <vt:lpstr>Schlussgedanke</vt:lpstr>
      <vt:lpstr>„Ihr habt das Evangelium gehört; es wurde euch von denen verkündet, die dafür mit dem Heiligen Geist ausgerüstet waren, den Gott vom Himmel gesandt hat.“</vt:lpstr>
      <vt:lpstr>„Gott hat uns nicht einen Geist der Ängstlichkeit gegeben, sondern den Geist der Kraft, der Liebe und der Besonnenheit.“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spricht über den heiligen Geist - Teil 2/3 - Der Heilige Geist will Menschen retten - Folien</dc:title>
  <dc:creator>Jürg Birnstiel</dc:creator>
  <cp:lastModifiedBy>Me</cp:lastModifiedBy>
  <cp:revision>880</cp:revision>
  <dcterms:created xsi:type="dcterms:W3CDTF">2013-11-12T15:20:47Z</dcterms:created>
  <dcterms:modified xsi:type="dcterms:W3CDTF">2020-04-05T17:27:20Z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