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6"/>
  </p:notesMasterIdLst>
  <p:sldIdLst>
    <p:sldId id="256" r:id="rId3"/>
    <p:sldId id="1127" r:id="rId4"/>
    <p:sldId id="1162" r:id="rId5"/>
    <p:sldId id="1163" r:id="rId6"/>
    <p:sldId id="1164" r:id="rId7"/>
    <p:sldId id="1165" r:id="rId8"/>
    <p:sldId id="1166" r:id="rId9"/>
    <p:sldId id="1114" r:id="rId10"/>
    <p:sldId id="1167" r:id="rId11"/>
    <p:sldId id="430" r:id="rId12"/>
    <p:sldId id="1141" r:id="rId13"/>
    <p:sldId id="1168" r:id="rId14"/>
    <p:sldId id="1061" r:id="rId15"/>
    <p:sldId id="1115" r:id="rId16"/>
    <p:sldId id="1142" r:id="rId17"/>
    <p:sldId id="1145" r:id="rId18"/>
    <p:sldId id="1147" r:id="rId19"/>
    <p:sldId id="1146" r:id="rId20"/>
    <p:sldId id="1149" r:id="rId21"/>
    <p:sldId id="1169" r:id="rId22"/>
    <p:sldId id="1170" r:id="rId23"/>
    <p:sldId id="1171" r:id="rId24"/>
    <p:sldId id="1172" r:id="rId25"/>
    <p:sldId id="1148" r:id="rId26"/>
    <p:sldId id="1113" r:id="rId27"/>
    <p:sldId id="1173" r:id="rId28"/>
    <p:sldId id="1117" r:id="rId29"/>
    <p:sldId id="1174" r:id="rId30"/>
    <p:sldId id="1118" r:id="rId31"/>
    <p:sldId id="1071" r:id="rId32"/>
    <p:sldId id="263" r:id="rId33"/>
    <p:sldId id="1121" r:id="rId34"/>
    <p:sldId id="325" r:id="rId35"/>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000066"/>
    <a:srgbClr val="CC0000"/>
    <a:srgbClr val="FFFF00"/>
    <a:srgbClr val="FFCC00"/>
    <a:srgbClr val="A50021"/>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4" autoAdjust="0"/>
    <p:restoredTop sz="90221" autoAdjust="0"/>
  </p:normalViewPr>
  <p:slideViewPr>
    <p:cSldViewPr>
      <p:cViewPr varScale="1">
        <p:scale>
          <a:sx n="119" d="100"/>
          <a:sy n="119" d="100"/>
        </p:scale>
        <p:origin x="-141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4958D01-972E-4402-9164-DD11B4DE034A}" type="slidenum">
              <a:rPr lang="de-DE"/>
              <a:pPr/>
              <a:t>‹Nr.›</a:t>
            </a:fld>
            <a:endParaRPr lang="de-DE"/>
          </a:p>
        </p:txBody>
      </p:sp>
    </p:spTree>
    <p:extLst>
      <p:ext uri="{BB962C8B-B14F-4D97-AF65-F5344CB8AC3E}">
        <p14:creationId xmlns:p14="http://schemas.microsoft.com/office/powerpoint/2010/main" val="34745759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25F393E1-9487-40D9-9C76-FDBAC8790A90}"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3119B74-C38A-4131-9B94-4B0FE25040F2}"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7C8A486-E23A-455A-A7E6-DB79AC8C944D}"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BBFF152F-9BEA-4068-8452-A3F63F34C830}"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47E7AF3-792F-4E6F-9D4A-9A7BC65D7539}"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F1C33F8-BF06-4C47-AFDA-4D317CE37094}"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FABC3E8-6E4D-4023-A29B-E8A99CAD0D6A}"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132D63E5-2428-4584-A66E-BD0A356B507C}"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7F6694E-C5FC-400A-8CCD-13567B6A2C99}"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739EE07-5CF3-4F35-B4FA-6C37A157B5C5}"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72F3AC9-8114-42A1-AF08-B95C1D51D948}"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2766B09-46DA-4FF9-87CE-945CFF60FE01}"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DBB9EDA-7C9B-43EB-8FDC-A4B3A9E68B4E}"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5F7F82E-B705-4ABD-A4F9-77862BF976A7}"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9B3BBB2-80F8-497E-8171-DDCE858453CC}"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1DB4DA10-6943-4C58-A7AB-56B75E638A66}"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00E91A1-03F5-4FF5-8FB3-4474B5F69D7D}"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84B053EA-48A0-4B2A-84FA-23BF88760EA3}"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D146C39-8166-461F-9688-D7225C3052E9}"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2883A76C-AFF5-486F-86CB-9F31A316CDD3}"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16B11CF-0331-499B-9C1A-8C95435600E0}"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AFF1AD0D-4238-4C8E-BD4C-0C8B17F25E16}"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DBB2C524-66E9-46E2-9E72-642CB209CE0E}"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4DCAD81D-9EF3-4B1D-8293-9F3F1B5D216C}"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504" y="332656"/>
            <a:ext cx="8748713" cy="1569660"/>
          </a:xfrm>
          <a:noFill/>
        </p:spPr>
        <p:txBody>
          <a:bodyPr anchor="t">
            <a:spAutoFit/>
          </a:bodyPr>
          <a:lstStyle/>
          <a:p>
            <a:pPr algn="r"/>
            <a:r>
              <a:rPr lang="de-DE" sz="6000" dirty="0" smtClean="0">
                <a:ln>
                  <a:solidFill>
                    <a:srgbClr val="000000"/>
                  </a:solidFill>
                </a:ln>
                <a:solidFill>
                  <a:schemeClr val="bg1"/>
                </a:solidFill>
              </a:rPr>
              <a:t>Ein Abschied, der Freude auslöst</a:t>
            </a:r>
            <a:endParaRPr lang="de-CH" sz="6000" dirty="0">
              <a:ln>
                <a:solidFill>
                  <a:srgbClr val="000000"/>
                </a:solidFill>
              </a:ln>
              <a:solidFill>
                <a:schemeClr val="bg1"/>
              </a:solidFill>
            </a:endParaRPr>
          </a:p>
        </p:txBody>
      </p:sp>
      <p:sp>
        <p:nvSpPr>
          <p:cNvPr id="3" name="Rectangle 2"/>
          <p:cNvSpPr txBox="1">
            <a:spLocks noChangeArrowheads="1"/>
          </p:cNvSpPr>
          <p:nvPr/>
        </p:nvSpPr>
        <p:spPr bwMode="auto">
          <a:xfrm>
            <a:off x="2555857" y="2996952"/>
            <a:ext cx="6480720" cy="880241"/>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algn="r"/>
            <a:r>
              <a:rPr lang="de-DE" sz="3200" dirty="0" smtClean="0">
                <a:ln>
                  <a:solidFill>
                    <a:srgbClr val="000000"/>
                  </a:solidFill>
                </a:ln>
                <a:solidFill>
                  <a:schemeClr val="bg1"/>
                </a:solidFill>
              </a:rPr>
              <a:t>Lukas-Evangelium 24,50-53</a:t>
            </a:r>
            <a:br>
              <a:rPr lang="de-DE" sz="3200" dirty="0" smtClean="0">
                <a:ln>
                  <a:solidFill>
                    <a:srgbClr val="000000"/>
                  </a:solidFill>
                </a:ln>
                <a:solidFill>
                  <a:schemeClr val="bg1"/>
                </a:solidFill>
              </a:rPr>
            </a:br>
            <a:r>
              <a:rPr lang="de-DE" sz="3200" dirty="0" smtClean="0">
                <a:ln>
                  <a:solidFill>
                    <a:srgbClr val="000000"/>
                  </a:solidFill>
                </a:ln>
                <a:solidFill>
                  <a:schemeClr val="bg1"/>
                </a:solidFill>
              </a:rPr>
              <a:t>Gedanken zu Auffahrt</a:t>
            </a:r>
            <a:endParaRPr lang="de-CH" sz="32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188640"/>
            <a:ext cx="8928992" cy="2086725"/>
          </a:xfrm>
          <a:noFill/>
        </p:spPr>
        <p:txBody>
          <a:bodyPr wrap="square" anchor="t">
            <a:spAutoFit/>
          </a:bodyPr>
          <a:lstStyle/>
          <a:p>
            <a:pPr marL="1117600" indent="-1117600" algn="l"/>
            <a:r>
              <a:rPr lang="de-DE" sz="5400" dirty="0">
                <a:ln>
                  <a:solidFill>
                    <a:srgbClr val="000000"/>
                  </a:solidFill>
                </a:ln>
                <a:solidFill>
                  <a:schemeClr val="bg1"/>
                </a:solidFill>
              </a:rPr>
              <a:t>I.    </a:t>
            </a:r>
            <a:r>
              <a:rPr lang="de-DE" sz="5400" dirty="0" smtClean="0">
                <a:ln>
                  <a:solidFill>
                    <a:srgbClr val="000000"/>
                  </a:solidFill>
                </a:ln>
                <a:solidFill>
                  <a:schemeClr val="bg1"/>
                </a:solidFill>
              </a:rPr>
              <a:t>Freut euch – Jesus ist tatsächlich der Sohn Gottes!</a:t>
            </a:r>
            <a:endParaRPr lang="de-CH" sz="54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6952" y="44624"/>
            <a:ext cx="8929718" cy="258532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5400" dirty="0">
                <a:ln>
                  <a:solidFill>
                    <a:srgbClr val="000000"/>
                  </a:solidFill>
                </a:ln>
              </a:rPr>
              <a:t>„Du bist der Messias, der Sohn des lebendigen Gottes!“</a:t>
            </a:r>
          </a:p>
        </p:txBody>
      </p:sp>
      <p:sp>
        <p:nvSpPr>
          <p:cNvPr id="947203" name="Rectangle 3"/>
          <p:cNvSpPr>
            <a:spLocks noChangeArrowheads="1"/>
          </p:cNvSpPr>
          <p:nvPr/>
        </p:nvSpPr>
        <p:spPr bwMode="auto">
          <a:xfrm>
            <a:off x="755576" y="2708920"/>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16,16</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515826930"/>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8929718" cy="347787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a:solidFill>
                    <a:srgbClr val="000000"/>
                  </a:solidFill>
                </a:ln>
              </a:rPr>
              <a:t>„Glücklich bist du zu preisen, Simon, Sohn des Jona; denn nicht menschliche Klugheit hat dir das offenbart, sondern mein Vater im Himmel.“</a:t>
            </a:r>
          </a:p>
        </p:txBody>
      </p:sp>
      <p:sp>
        <p:nvSpPr>
          <p:cNvPr id="947203" name="Rectangle 3"/>
          <p:cNvSpPr>
            <a:spLocks noChangeArrowheads="1"/>
          </p:cNvSpPr>
          <p:nvPr/>
        </p:nvSpPr>
        <p:spPr bwMode="auto">
          <a:xfrm>
            <a:off x="899592" y="3645024"/>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16,17</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73126390"/>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44624"/>
            <a:ext cx="7920880" cy="501675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„Jesus ist das vollkommene Abbild von Gottes Herrlichkeit, der unverfälschte Ausdruck seines Wesens. Durch die Kraft seines Wortes trägt er das ganze Universum. Und nachdem er das Opfer gebracht hat, das von den Sünden reinigt, hat er den Ehrenplatz im Himmel eingenommen, den Platz an der rechten Seite Gottes, </a:t>
            </a:r>
            <a:r>
              <a:rPr lang="de-CH" sz="3200" dirty="0" smtClean="0">
                <a:ln>
                  <a:solidFill>
                    <a:srgbClr val="000000"/>
                  </a:solidFill>
                </a:ln>
              </a:rPr>
              <a:t>der</a:t>
            </a:r>
            <a:br>
              <a:rPr lang="de-CH" sz="3200" dirty="0" smtClean="0">
                <a:ln>
                  <a:solidFill>
                    <a:srgbClr val="000000"/>
                  </a:solidFill>
                </a:ln>
              </a:rPr>
            </a:br>
            <a:r>
              <a:rPr lang="de-CH" sz="3200" dirty="0" smtClean="0">
                <a:ln>
                  <a:solidFill>
                    <a:srgbClr val="000000"/>
                  </a:solidFill>
                </a:ln>
              </a:rPr>
              <a:t>höchsten </a:t>
            </a:r>
            <a:r>
              <a:rPr lang="de-CH" sz="3200" dirty="0">
                <a:ln>
                  <a:solidFill>
                    <a:srgbClr val="000000"/>
                  </a:solidFill>
                </a:ln>
              </a:rPr>
              <a:t>Majestät.“ </a:t>
            </a:r>
          </a:p>
        </p:txBody>
      </p:sp>
      <p:sp>
        <p:nvSpPr>
          <p:cNvPr id="947203" name="Rectangle 3"/>
          <p:cNvSpPr>
            <a:spLocks noChangeArrowheads="1"/>
          </p:cNvSpPr>
          <p:nvPr/>
        </p:nvSpPr>
        <p:spPr bwMode="auto">
          <a:xfrm>
            <a:off x="683568" y="5157192"/>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Hebräer 1,3</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78786" y="44624"/>
            <a:ext cx="8929718" cy="397031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„Damit steht Christus jetzt hoch über allen Mächten und Gewalten, hoch über allem, was Autorität besitzt und Einfluss ausübt; er herrscht über alles, was Rang und Namen hat – nicht nur in dieser Welt, sondern auch in der zukünftigen.“</a:t>
            </a:r>
          </a:p>
        </p:txBody>
      </p:sp>
      <p:sp>
        <p:nvSpPr>
          <p:cNvPr id="947203" name="Rectangle 3"/>
          <p:cNvSpPr>
            <a:spLocks noChangeArrowheads="1"/>
          </p:cNvSpPr>
          <p:nvPr/>
        </p:nvSpPr>
        <p:spPr bwMode="auto">
          <a:xfrm>
            <a:off x="1043608" y="4005064"/>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Epheser-Brief 1,21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44075564"/>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188640"/>
            <a:ext cx="8928992" cy="1421928"/>
          </a:xfrm>
          <a:noFill/>
        </p:spPr>
        <p:txBody>
          <a:bodyPr wrap="square" anchor="t">
            <a:spAutoFit/>
          </a:bodyPr>
          <a:lstStyle/>
          <a:p>
            <a:pPr marL="1117600" indent="-1117600" algn="l"/>
            <a:r>
              <a:rPr lang="de-DE" sz="5400" dirty="0" smtClean="0">
                <a:ln>
                  <a:solidFill>
                    <a:srgbClr val="000000"/>
                  </a:solidFill>
                </a:ln>
                <a:solidFill>
                  <a:schemeClr val="bg1"/>
                </a:solidFill>
              </a:rPr>
              <a:t>II.    Freut euch – Jesus </a:t>
            </a:r>
            <a:br>
              <a:rPr lang="de-DE" sz="5400" dirty="0" smtClean="0">
                <a:ln>
                  <a:solidFill>
                    <a:srgbClr val="000000"/>
                  </a:solidFill>
                </a:ln>
                <a:solidFill>
                  <a:schemeClr val="bg1"/>
                </a:solidFill>
              </a:rPr>
            </a:br>
            <a:r>
              <a:rPr lang="de-DE" sz="5400" dirty="0" smtClean="0">
                <a:ln>
                  <a:solidFill>
                    <a:srgbClr val="000000"/>
                  </a:solidFill>
                </a:ln>
                <a:solidFill>
                  <a:schemeClr val="bg1"/>
                </a:solidFill>
              </a:rPr>
              <a:t> begleitet uns!</a:t>
            </a:r>
            <a:endParaRPr lang="de-CH" sz="5400" dirty="0">
              <a:ln>
                <a:solidFill>
                  <a:srgbClr val="000000"/>
                </a:solidFill>
              </a:ln>
              <a:solidFill>
                <a:schemeClr val="bg1"/>
              </a:solidFill>
            </a:endParaRPr>
          </a:p>
        </p:txBody>
      </p:sp>
    </p:spTree>
    <p:extLst>
      <p:ext uri="{BB962C8B-B14F-4D97-AF65-F5344CB8AC3E}">
        <p14:creationId xmlns:p14="http://schemas.microsoft.com/office/powerpoint/2010/main" val="1875373925"/>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586"/>
            <a:ext cx="8496944" cy="286232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„Es ist gut für euch, dass ich weggehe. Denn wenn ich nicht von euch wegginge, käme der Helfer nicht zu euch; wenn ich aber gehe, werde ich ihn zu euch senden.“</a:t>
            </a:r>
          </a:p>
        </p:txBody>
      </p:sp>
      <p:sp>
        <p:nvSpPr>
          <p:cNvPr id="947203" name="Rectangle 3"/>
          <p:cNvSpPr>
            <a:spLocks noChangeArrowheads="1"/>
          </p:cNvSpPr>
          <p:nvPr/>
        </p:nvSpPr>
        <p:spPr bwMode="auto">
          <a:xfrm>
            <a:off x="971600" y="3501008"/>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16,7</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007310571"/>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586"/>
            <a:ext cx="8208912" cy="403187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„Jesus ist in den Himmel emporgehoben worden, um den Ehrenplatz an Gottes rechter Seite einzunehmen, und hat von seinem Vater die versprochene Gabe erhalten, den Heiligen Geist. Diesen Geist hat er nun über uns ausgegossen, und das ist es, was ihr hier seht und hört.“</a:t>
            </a:r>
          </a:p>
        </p:txBody>
      </p:sp>
      <p:sp>
        <p:nvSpPr>
          <p:cNvPr id="947203" name="Rectangle 3"/>
          <p:cNvSpPr>
            <a:spLocks noChangeArrowheads="1"/>
          </p:cNvSpPr>
          <p:nvPr/>
        </p:nvSpPr>
        <p:spPr bwMode="auto">
          <a:xfrm>
            <a:off x="899592" y="4221088"/>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Apostelgeschichte 2,33</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365496777"/>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5148064" y="33586"/>
            <a:ext cx="3995936" cy="2800767"/>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a:solidFill>
                    <a:srgbClr val="000000"/>
                  </a:solidFill>
                </a:ln>
              </a:rPr>
              <a:t>„Ich bin jeden Tag bei euch, bis zum Ende der Welt.“</a:t>
            </a:r>
          </a:p>
        </p:txBody>
      </p:sp>
      <p:sp>
        <p:nvSpPr>
          <p:cNvPr id="947203" name="Rectangle 3"/>
          <p:cNvSpPr>
            <a:spLocks noChangeArrowheads="1"/>
          </p:cNvSpPr>
          <p:nvPr/>
        </p:nvSpPr>
        <p:spPr bwMode="auto">
          <a:xfrm>
            <a:off x="971600" y="3212976"/>
            <a:ext cx="7993062"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Matthäus-Evangelium 28,20</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237998000"/>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586"/>
            <a:ext cx="9108504" cy="193899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„Ich sehe den Himmel offen stehen! Ich sehe den Menschensohn, wie er an der rechten Seite Gottes steht!“</a:t>
            </a:r>
          </a:p>
        </p:txBody>
      </p:sp>
      <p:sp>
        <p:nvSpPr>
          <p:cNvPr id="947203" name="Rectangle 3"/>
          <p:cNvSpPr>
            <a:spLocks noChangeArrowheads="1"/>
          </p:cNvSpPr>
          <p:nvPr/>
        </p:nvSpPr>
        <p:spPr bwMode="auto">
          <a:xfrm>
            <a:off x="899592" y="2348880"/>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7,56</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336684189"/>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8929166" cy="286232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6000" dirty="0">
                <a:ln>
                  <a:solidFill>
                    <a:srgbClr val="000000"/>
                  </a:solidFill>
                </a:ln>
              </a:rPr>
              <a:t>„Dort erhob er die Hände, um sie zu segnen.“</a:t>
            </a:r>
          </a:p>
        </p:txBody>
      </p:sp>
      <p:sp>
        <p:nvSpPr>
          <p:cNvPr id="933891" name="Rectangle 3"/>
          <p:cNvSpPr>
            <a:spLocks noChangeArrowheads="1"/>
          </p:cNvSpPr>
          <p:nvPr/>
        </p:nvSpPr>
        <p:spPr bwMode="auto">
          <a:xfrm>
            <a:off x="899592" y="299695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24,50</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247991773"/>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586"/>
            <a:ext cx="9108504" cy="3170099"/>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„Ja, Gott hat Jesus alles unter die Füsse gelegt, und er hat ihn, den Herrscher über das ganze Universum, zum Haupt der Gemeinde gemacht.“</a:t>
            </a:r>
          </a:p>
        </p:txBody>
      </p:sp>
      <p:sp>
        <p:nvSpPr>
          <p:cNvPr id="947203" name="Rectangle 3"/>
          <p:cNvSpPr>
            <a:spLocks noChangeArrowheads="1"/>
          </p:cNvSpPr>
          <p:nvPr/>
        </p:nvSpPr>
        <p:spPr bwMode="auto">
          <a:xfrm>
            <a:off x="971600" y="3212976"/>
            <a:ext cx="6480894"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Epheser-Brief 1,22</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53471026"/>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586"/>
            <a:ext cx="9108504" cy="304698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„Meine lieben Kinder, ich schreibe euch diese Dinge, damit ihr nicht sündigt. Und wenn jemand doch eine Sünde begeht, haben wir einen Anwalt, der beim Vater für uns eintritt: Jesus Christus, den Gerechten. Er, der nie etwas Unrechtes getan hat.“</a:t>
            </a:r>
          </a:p>
        </p:txBody>
      </p:sp>
      <p:sp>
        <p:nvSpPr>
          <p:cNvPr id="947203" name="Rectangle 3"/>
          <p:cNvSpPr>
            <a:spLocks noChangeArrowheads="1"/>
          </p:cNvSpPr>
          <p:nvPr/>
        </p:nvSpPr>
        <p:spPr bwMode="auto">
          <a:xfrm>
            <a:off x="971600" y="3501008"/>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1.Johannes-Brief 2,1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638273012"/>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63888" y="33586"/>
            <a:ext cx="5580112" cy="403187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„Ist da noch jemand, der sie verurteilen könnte? Jesus Christus ist doch für sie gestorben, mehr noch: Er ist auferweckt worden, und er sitzt an Gottes rechter Seite und tritt für uns ein.“</a:t>
            </a:r>
          </a:p>
        </p:txBody>
      </p:sp>
      <p:sp>
        <p:nvSpPr>
          <p:cNvPr id="947203" name="Rectangle 3"/>
          <p:cNvSpPr>
            <a:spLocks noChangeArrowheads="1"/>
          </p:cNvSpPr>
          <p:nvPr/>
        </p:nvSpPr>
        <p:spPr bwMode="auto">
          <a:xfrm>
            <a:off x="872331" y="4077072"/>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Römer-Brief 8,34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184763633"/>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33586"/>
            <a:ext cx="9036496" cy="255454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„Wir wollen voll Zuversicht vor den Thron unseres gnädigen Gottes treten, damit er uns sein Erbarmen schenkt und uns seine Gnade erfahren lässt und wir zur rechten Zeit die Hilfe bekommen, die wir brauchen.“</a:t>
            </a:r>
          </a:p>
        </p:txBody>
      </p:sp>
      <p:sp>
        <p:nvSpPr>
          <p:cNvPr id="947203" name="Rectangle 3"/>
          <p:cNvSpPr>
            <a:spLocks noChangeArrowheads="1"/>
          </p:cNvSpPr>
          <p:nvPr/>
        </p:nvSpPr>
        <p:spPr bwMode="auto">
          <a:xfrm>
            <a:off x="611560" y="2852936"/>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Hebräer 4,16</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964826060"/>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188640"/>
            <a:ext cx="8856984" cy="2086725"/>
          </a:xfrm>
          <a:noFill/>
        </p:spPr>
        <p:txBody>
          <a:bodyPr wrap="square" anchor="t">
            <a:spAutoFit/>
          </a:bodyPr>
          <a:lstStyle/>
          <a:p>
            <a:pPr marL="1117600" indent="-1117600" algn="l"/>
            <a:r>
              <a:rPr lang="de-DE" sz="5400" dirty="0" smtClean="0">
                <a:ln>
                  <a:solidFill>
                    <a:srgbClr val="000000"/>
                  </a:solidFill>
                </a:ln>
                <a:solidFill>
                  <a:schemeClr val="bg1"/>
                </a:solidFill>
              </a:rPr>
              <a:t>III.    Freut euch – Jesus </a:t>
            </a:r>
            <a:br>
              <a:rPr lang="de-DE" sz="5400" dirty="0" smtClean="0">
                <a:ln>
                  <a:solidFill>
                    <a:srgbClr val="000000"/>
                  </a:solidFill>
                </a:ln>
                <a:solidFill>
                  <a:schemeClr val="bg1"/>
                </a:solidFill>
              </a:rPr>
            </a:br>
            <a:r>
              <a:rPr lang="de-DE" sz="5400" dirty="0" smtClean="0">
                <a:ln>
                  <a:solidFill>
                    <a:srgbClr val="000000"/>
                  </a:solidFill>
                </a:ln>
                <a:solidFill>
                  <a:schemeClr val="bg1"/>
                </a:solidFill>
              </a:rPr>
              <a:t>   wird uns nach Hause </a:t>
            </a:r>
            <a:br>
              <a:rPr lang="de-DE" sz="5400" dirty="0" smtClean="0">
                <a:ln>
                  <a:solidFill>
                    <a:srgbClr val="000000"/>
                  </a:solidFill>
                </a:ln>
                <a:solidFill>
                  <a:schemeClr val="bg1"/>
                </a:solidFill>
              </a:rPr>
            </a:br>
            <a:r>
              <a:rPr lang="de-DE" sz="5400" dirty="0" smtClean="0">
                <a:ln>
                  <a:solidFill>
                    <a:srgbClr val="000000"/>
                  </a:solidFill>
                </a:ln>
                <a:solidFill>
                  <a:schemeClr val="bg1"/>
                </a:solidFill>
              </a:rPr>
              <a:t>   holen!</a:t>
            </a:r>
            <a:endParaRPr lang="de-CH" sz="5400" dirty="0">
              <a:ln>
                <a:solidFill>
                  <a:srgbClr val="000000"/>
                </a:solidFill>
              </a:ln>
              <a:solidFill>
                <a:schemeClr val="bg1"/>
              </a:solidFill>
            </a:endParaRPr>
          </a:p>
        </p:txBody>
      </p:sp>
    </p:spTree>
    <p:extLst>
      <p:ext uri="{BB962C8B-B14F-4D97-AF65-F5344CB8AC3E}">
        <p14:creationId xmlns:p14="http://schemas.microsoft.com/office/powerpoint/2010/main" val="2558393719"/>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4" y="44450"/>
            <a:ext cx="8750149" cy="378565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„Im Haus meines Vaters gibt es viele Wohnungen. Wenn es nicht so wäre, hätte ich dann etwa zu euch gesagt, dass ich dorthin gehe, um einen Platz für euch vorzubereiten?“</a:t>
            </a:r>
          </a:p>
        </p:txBody>
      </p:sp>
      <p:sp>
        <p:nvSpPr>
          <p:cNvPr id="933891" name="Rectangle 3"/>
          <p:cNvSpPr>
            <a:spLocks noChangeArrowheads="1"/>
          </p:cNvSpPr>
          <p:nvPr/>
        </p:nvSpPr>
        <p:spPr bwMode="auto">
          <a:xfrm>
            <a:off x="755576" y="3861048"/>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Johannes-Evangelium 14,2</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340307604"/>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4" y="44450"/>
            <a:ext cx="8496944" cy="3170099"/>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„Und wenn ich einen Platz für euch vorbereitet habe, werde ich wieder kommen und euch zu mir holen, damit auch ihr dort seid, wo ich bin.“</a:t>
            </a:r>
          </a:p>
        </p:txBody>
      </p:sp>
      <p:sp>
        <p:nvSpPr>
          <p:cNvPr id="933891" name="Rectangle 3"/>
          <p:cNvSpPr>
            <a:spLocks noChangeArrowheads="1"/>
          </p:cNvSpPr>
          <p:nvPr/>
        </p:nvSpPr>
        <p:spPr bwMode="auto">
          <a:xfrm>
            <a:off x="611560" y="335699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Johannes-Evangelium 14,3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550613236"/>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12680"/>
            <a:ext cx="9036495" cy="397031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„Kommen wir nun zur Frage nach den Gläubigen, die schon gestorben sind. Es liegt uns sehr daran, Geschwister, dass ihr wisst, was mit ihnen geschehen wird, damit ihr nicht um sie trauert wie die Menschen, die keine Hoffnung haben.“</a:t>
            </a:r>
          </a:p>
        </p:txBody>
      </p:sp>
      <p:sp>
        <p:nvSpPr>
          <p:cNvPr id="933891" name="Rectangle 3"/>
          <p:cNvSpPr>
            <a:spLocks noChangeArrowheads="1"/>
          </p:cNvSpPr>
          <p:nvPr/>
        </p:nvSpPr>
        <p:spPr bwMode="auto">
          <a:xfrm>
            <a:off x="899590" y="3933056"/>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1.Thessalonicher 4,13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7458241"/>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0"/>
            <a:ext cx="8785149" cy="1754326"/>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5400" dirty="0">
                <a:ln>
                  <a:solidFill>
                    <a:srgbClr val="000000"/>
                  </a:solidFill>
                </a:ln>
              </a:rPr>
              <a:t>„Dann werden wir alle für immer bei Jesus sein.“</a:t>
            </a:r>
          </a:p>
        </p:txBody>
      </p:sp>
      <p:sp>
        <p:nvSpPr>
          <p:cNvPr id="933891" name="Rectangle 3"/>
          <p:cNvSpPr>
            <a:spLocks noChangeArrowheads="1"/>
          </p:cNvSpPr>
          <p:nvPr/>
        </p:nvSpPr>
        <p:spPr bwMode="auto">
          <a:xfrm>
            <a:off x="755576" y="191683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1.Thessalonicher 4,17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973555904"/>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70753"/>
            <a:ext cx="8928992" cy="304698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„Ihr Männer von Galiläa, warum steht ihr hier und starrt zum Himmel hinauf? Dieser Jesus, der aus eurer Mitte in den Himmel genommen worden ist, wird wiederkommen, und zwar auf dieselbe Weise, wie ihr ihn habt gehen sehen.“</a:t>
            </a:r>
          </a:p>
        </p:txBody>
      </p:sp>
      <p:sp>
        <p:nvSpPr>
          <p:cNvPr id="933891" name="Rectangle 3"/>
          <p:cNvSpPr>
            <a:spLocks noChangeArrowheads="1"/>
          </p:cNvSpPr>
          <p:nvPr/>
        </p:nvSpPr>
        <p:spPr bwMode="auto">
          <a:xfrm>
            <a:off x="878131" y="3140968"/>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1,11</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507625799"/>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8929166" cy="304698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800" dirty="0">
                <a:ln>
                  <a:solidFill>
                    <a:srgbClr val="000000"/>
                  </a:solidFill>
                </a:ln>
              </a:rPr>
              <a:t>„Während er sie segnete, wurde er von ihnen weggenommen und zum Himmel emporgehoben.“</a:t>
            </a:r>
          </a:p>
        </p:txBody>
      </p:sp>
      <p:sp>
        <p:nvSpPr>
          <p:cNvPr id="933891" name="Rectangle 3"/>
          <p:cNvSpPr>
            <a:spLocks noChangeArrowheads="1"/>
          </p:cNvSpPr>
          <p:nvPr/>
        </p:nvSpPr>
        <p:spPr bwMode="auto">
          <a:xfrm>
            <a:off x="971600" y="3278128"/>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24,51</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895078348"/>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106778" y="44450"/>
            <a:ext cx="8929718" cy="507831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„Ja, liebe Freunde, wir sind Gottes Kinder, wir sind es hier und heute. Und das ist erst der Anfang! Was darin alles eingeschlossen ist, ist uns vorläufig noch nicht enthüllt. Doch eines wissen wir: Wenn Jesus in seiner Herrlichkeit erscheint, werden wir ihm gleich sein; denn dann werden wir ihn so sehen, wie er wirklich ist.“</a:t>
            </a:r>
          </a:p>
        </p:txBody>
      </p:sp>
      <p:sp>
        <p:nvSpPr>
          <p:cNvPr id="957443" name="Rectangle 3"/>
          <p:cNvSpPr>
            <a:spLocks noChangeArrowheads="1"/>
          </p:cNvSpPr>
          <p:nvPr/>
        </p:nvSpPr>
        <p:spPr bwMode="auto">
          <a:xfrm>
            <a:off x="971925" y="5085184"/>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1.Johannes-Brief 3,2</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79388" y="333375"/>
            <a:ext cx="8496300" cy="792163"/>
          </a:xfrm>
        </p:spPr>
        <p:txBody>
          <a:bodyPr/>
          <a:lstStyle/>
          <a:p>
            <a:pPr algn="r"/>
            <a:r>
              <a:rPr lang="de-CH" sz="7200" dirty="0">
                <a:ln>
                  <a:solidFill>
                    <a:srgbClr val="000000"/>
                  </a:solidFill>
                </a:ln>
                <a:solidFill>
                  <a:schemeClr val="bg1"/>
                </a:solidFill>
              </a:rPr>
              <a:t>Schlussgedanke</a:t>
            </a:r>
            <a:r>
              <a:rPr lang="de-DE" sz="7200" dirty="0">
                <a:solidFill>
                  <a:schemeClr val="bg1"/>
                </a:solidFill>
              </a:rPr>
              <a:t> </a:t>
            </a:r>
            <a:endParaRPr lang="de-CH" sz="72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44450"/>
            <a:ext cx="8605051" cy="501675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„Wir sind Bürger des Himmels, und vom Himmel her erwarten wir auch unseren Retter – Jesus Christus, den Herrn. Er wird unseren unvollkommenen Körper umwandeln und wird ihn seinem eigenen Körper gleichmachen, der Gottes Herrlichkeit widerspiegelt. Er hat die Macht dazu, genauso, wie er auch die Macht hat, das ganze Universum seiner Herrschaft zu unterstellen.“</a:t>
            </a:r>
          </a:p>
        </p:txBody>
      </p:sp>
      <p:sp>
        <p:nvSpPr>
          <p:cNvPr id="933891" name="Rectangle 3"/>
          <p:cNvSpPr>
            <a:spLocks noChangeArrowheads="1"/>
          </p:cNvSpPr>
          <p:nvPr/>
        </p:nvSpPr>
        <p:spPr bwMode="auto">
          <a:xfrm>
            <a:off x="935793" y="515719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Philipper-Brief 3,20-21</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606816679"/>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8929718" cy="2800767"/>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smtClean="0">
                <a:ln>
                  <a:solidFill>
                    <a:srgbClr val="000000"/>
                  </a:solidFill>
                </a:ln>
              </a:rPr>
              <a:t>„</a:t>
            </a:r>
            <a:r>
              <a:rPr lang="de-CH" dirty="0">
                <a:ln>
                  <a:solidFill>
                    <a:srgbClr val="000000"/>
                  </a:solidFill>
                </a:ln>
              </a:rPr>
              <a:t>Jesus wurde vor ihren Augen emporgehoben. Dann hüllte ihn eine Wolke ein, und sie sahen ihn nicht mehr.“</a:t>
            </a:r>
          </a:p>
        </p:txBody>
      </p:sp>
      <p:sp>
        <p:nvSpPr>
          <p:cNvPr id="947203" name="Rectangle 3"/>
          <p:cNvSpPr>
            <a:spLocks noChangeArrowheads="1"/>
          </p:cNvSpPr>
          <p:nvPr/>
        </p:nvSpPr>
        <p:spPr bwMode="auto">
          <a:xfrm>
            <a:off x="827584" y="2708920"/>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Apostelgeschichte 1,9</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168925040"/>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8929166" cy="3139321"/>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6600" dirty="0">
                <a:ln>
                  <a:solidFill>
                    <a:srgbClr val="000000"/>
                  </a:solidFill>
                </a:ln>
              </a:rPr>
              <a:t>„Die Jünger warfen sich nieder und beteten ihn an.“ </a:t>
            </a:r>
          </a:p>
        </p:txBody>
      </p:sp>
      <p:sp>
        <p:nvSpPr>
          <p:cNvPr id="933891" name="Rectangle 3"/>
          <p:cNvSpPr>
            <a:spLocks noChangeArrowheads="1"/>
          </p:cNvSpPr>
          <p:nvPr/>
        </p:nvSpPr>
        <p:spPr bwMode="auto">
          <a:xfrm>
            <a:off x="899592" y="3278128"/>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24,52</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632072326"/>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9000" r="-9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124177"/>
            <a:ext cx="8929718" cy="2800767"/>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a:solidFill>
                    <a:srgbClr val="000000"/>
                  </a:solidFill>
                </a:ln>
              </a:rPr>
              <a:t>„Alle brachen in lautes Weinen aus, fielen Paulus um den Hals und küssten ihn wieder und wieder.“</a:t>
            </a:r>
          </a:p>
        </p:txBody>
      </p:sp>
      <p:sp>
        <p:nvSpPr>
          <p:cNvPr id="947203" name="Rectangle 3"/>
          <p:cNvSpPr>
            <a:spLocks noChangeArrowheads="1"/>
          </p:cNvSpPr>
          <p:nvPr/>
        </p:nvSpPr>
        <p:spPr bwMode="auto">
          <a:xfrm>
            <a:off x="683568" y="3573016"/>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Apostelgeschichte 20,37</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629827730"/>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8929166" cy="2308324"/>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800" dirty="0">
                <a:ln>
                  <a:solidFill>
                    <a:srgbClr val="000000"/>
                  </a:solidFill>
                </a:ln>
              </a:rPr>
              <a:t>„Die Jünger kehrten nach Jerusalem zurück, von grosser Freude erfüllt.“</a:t>
            </a:r>
          </a:p>
        </p:txBody>
      </p:sp>
      <p:sp>
        <p:nvSpPr>
          <p:cNvPr id="933891" name="Rectangle 3"/>
          <p:cNvSpPr>
            <a:spLocks noChangeArrowheads="1"/>
          </p:cNvSpPr>
          <p:nvPr/>
        </p:nvSpPr>
        <p:spPr bwMode="auto">
          <a:xfrm>
            <a:off x="827584" y="2564904"/>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24,52</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534176176"/>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131148"/>
            <a:ext cx="8965091" cy="2800767"/>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a:solidFill>
                    <a:srgbClr val="000000"/>
                  </a:solidFill>
                </a:ln>
              </a:rPr>
              <a:t>„Wenn ihr mich wirklich lieben würdet, würdet ihr euch freuen, dass ich zum Vater gehe; denn der Vater ist grösser als ich.“</a:t>
            </a:r>
          </a:p>
        </p:txBody>
      </p:sp>
      <p:sp>
        <p:nvSpPr>
          <p:cNvPr id="933891" name="Rectangle 3"/>
          <p:cNvSpPr>
            <a:spLocks noChangeArrowheads="1"/>
          </p:cNvSpPr>
          <p:nvPr/>
        </p:nvSpPr>
        <p:spPr bwMode="auto">
          <a:xfrm>
            <a:off x="827584" y="3068960"/>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Johannes-Evangelium 14,28</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086747972"/>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8929166" cy="3139321"/>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6600" dirty="0">
                <a:ln>
                  <a:solidFill>
                    <a:srgbClr val="000000"/>
                  </a:solidFill>
                </a:ln>
              </a:rPr>
              <a:t>„Sie waren von da an ständig im Tempel und priesen Gott.“</a:t>
            </a:r>
          </a:p>
        </p:txBody>
      </p:sp>
      <p:sp>
        <p:nvSpPr>
          <p:cNvPr id="933891" name="Rectangle 3"/>
          <p:cNvSpPr>
            <a:spLocks noChangeArrowheads="1"/>
          </p:cNvSpPr>
          <p:nvPr/>
        </p:nvSpPr>
        <p:spPr bwMode="auto">
          <a:xfrm>
            <a:off x="971600" y="3284984"/>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24,53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232367176"/>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957</Words>
  <Application>Microsoft Office PowerPoint</Application>
  <PresentationFormat>Bildschirmpräsentation (4:3)</PresentationFormat>
  <Paragraphs>60</Paragraphs>
  <Slides>33</Slides>
  <Notes>0</Notes>
  <HiddenSlides>0</HiddenSlides>
  <MMClips>0</MMClips>
  <ScaleCrop>false</ScaleCrop>
  <HeadingPairs>
    <vt:vector size="4" baseType="variant">
      <vt:variant>
        <vt:lpstr>Design</vt:lpstr>
      </vt:variant>
      <vt:variant>
        <vt:i4>2</vt:i4>
      </vt:variant>
      <vt:variant>
        <vt:lpstr>Folientitel</vt:lpstr>
      </vt:variant>
      <vt:variant>
        <vt:i4>33</vt:i4>
      </vt:variant>
    </vt:vector>
  </HeadingPairs>
  <TitlesOfParts>
    <vt:vector size="35" baseType="lpstr">
      <vt:lpstr>01072134</vt:lpstr>
      <vt:lpstr>1_01072134</vt:lpstr>
      <vt:lpstr>Ein Abschied, der Freude auslöst</vt:lpstr>
      <vt:lpstr>„Dort erhob er die Hände, um sie zu segnen.“</vt:lpstr>
      <vt:lpstr>„Während er sie segnete, wurde er von ihnen weggenommen und zum Himmel emporgehoben.“</vt:lpstr>
      <vt:lpstr>„Jesus wurde vor ihren Augen emporgehoben. Dann hüllte ihn eine Wolke ein, und sie sahen ihn nicht mehr.“</vt:lpstr>
      <vt:lpstr>„Die Jünger warfen sich nieder und beteten ihn an.“ </vt:lpstr>
      <vt:lpstr>„Alle brachen in lautes Weinen aus, fielen Paulus um den Hals und küssten ihn wieder und wieder.“</vt:lpstr>
      <vt:lpstr>„Die Jünger kehrten nach Jerusalem zurück, von grosser Freude erfüllt.“</vt:lpstr>
      <vt:lpstr>„Wenn ihr mich wirklich lieben würdet, würdet ihr euch freuen, dass ich zum Vater gehe; denn der Vater ist grösser als ich.“</vt:lpstr>
      <vt:lpstr>„Sie waren von da an ständig im Tempel und priesen Gott.“</vt:lpstr>
      <vt:lpstr>I.    Freut euch – Jesus ist tatsächlich der Sohn Gottes!</vt:lpstr>
      <vt:lpstr>„Du bist der Messias, der Sohn des lebendigen Gottes!“</vt:lpstr>
      <vt:lpstr>„Glücklich bist du zu preisen, Simon, Sohn des Jona; denn nicht menschliche Klugheit hat dir das offenbart, sondern mein Vater im Himmel.“</vt:lpstr>
      <vt:lpstr>„Jesus ist das vollkommene Abbild von Gottes Herrlichkeit, der unverfälschte Ausdruck seines Wesens. Durch die Kraft seines Wortes trägt er das ganze Universum. Und nachdem er das Opfer gebracht hat, das von den Sünden reinigt, hat er den Ehrenplatz im Himmel eingenommen, den Platz an der rechten Seite Gottes, der höchsten Majestät.“ </vt:lpstr>
      <vt:lpstr>„Damit steht Christus jetzt hoch über allen Mächten und Gewalten, hoch über allem, was Autorität besitzt und Einfluss ausübt; er herrscht über alles, was Rang und Namen hat – nicht nur in dieser Welt, sondern auch in der zukünftigen.“</vt:lpstr>
      <vt:lpstr>II.    Freut euch – Jesus   begleitet uns!</vt:lpstr>
      <vt:lpstr>„Es ist gut für euch, dass ich weggehe. Denn wenn ich nicht von euch wegginge, käme der Helfer nicht zu euch; wenn ich aber gehe, werde ich ihn zu euch senden.“</vt:lpstr>
      <vt:lpstr>„Jesus ist in den Himmel emporgehoben worden, um den Ehrenplatz an Gottes rechter Seite einzunehmen, und hat von seinem Vater die versprochene Gabe erhalten, den Heiligen Geist. Diesen Geist hat er nun über uns ausgegossen, und das ist es, was ihr hier seht und hört.“</vt:lpstr>
      <vt:lpstr>„Ich bin jeden Tag bei euch, bis zum Ende der Welt.“</vt:lpstr>
      <vt:lpstr>„Ich sehe den Himmel offen stehen! Ich sehe den Menschensohn, wie er an der rechten Seite Gottes steht!“</vt:lpstr>
      <vt:lpstr>„Ja, Gott hat Jesus alles unter die Füsse gelegt, und er hat ihn, den Herrscher über das ganze Universum, zum Haupt der Gemeinde gemacht.“</vt:lpstr>
      <vt:lpstr>„Meine lieben Kinder, ich schreibe euch diese Dinge, damit ihr nicht sündigt. Und wenn jemand doch eine Sünde begeht, haben wir einen Anwalt, der beim Vater für uns eintritt: Jesus Christus, den Gerechten. Er, der nie etwas Unrechtes getan hat.“</vt:lpstr>
      <vt:lpstr>„Ist da noch jemand, der sie verurteilen könnte? Jesus Christus ist doch für sie gestorben, mehr noch: Er ist auferweckt worden, und er sitzt an Gottes rechter Seite und tritt für uns ein.“</vt:lpstr>
      <vt:lpstr>„Wir wollen voll Zuversicht vor den Thron unseres gnädigen Gottes treten, damit er uns sein Erbarmen schenkt und uns seine Gnade erfahren lässt und wir zur rechten Zeit die Hilfe bekommen, die wir brauchen.“</vt:lpstr>
      <vt:lpstr>III.    Freut euch – Jesus     wird uns nach Hause     holen!</vt:lpstr>
      <vt:lpstr>„Im Haus meines Vaters gibt es viele Wohnungen. Wenn es nicht so wäre, hätte ich dann etwa zu euch gesagt, dass ich dorthin gehe, um einen Platz für euch vorzubereiten?“</vt:lpstr>
      <vt:lpstr>„Und wenn ich einen Platz für euch vorbereitet habe, werde ich wieder kommen und euch zu mir holen, damit auch ihr dort seid, wo ich bin.“</vt:lpstr>
      <vt:lpstr>„Kommen wir nun zur Frage nach den Gläubigen, die schon gestorben sind. Es liegt uns sehr daran, Geschwister, dass ihr wisst, was mit ihnen geschehen wird, damit ihr nicht um sie trauert wie die Menschen, die keine Hoffnung haben.“</vt:lpstr>
      <vt:lpstr>„Dann werden wir alle für immer bei Jesus sein.“</vt:lpstr>
      <vt:lpstr>„Ihr Männer von Galiläa, warum steht ihr hier und starrt zum Himmel hinauf? Dieser Jesus, der aus eurer Mitte in den Himmel genommen worden ist, wird wiederkommen, und zwar auf dieselbe Weise, wie ihr ihn habt gehen sehen.“</vt:lpstr>
      <vt:lpstr>„Ja, liebe Freunde, wir sind Gottes Kinder, wir sind es hier und heute. Und das ist erst der Anfang! Was darin alles eingeschlossen ist, ist uns vorläufig noch nicht enthüllt. Doch eines wissen wir: Wenn Jesus in seiner Herrlichkeit erscheint, werden wir ihm gleich sein; denn dann werden wir ihn so sehen, wie er wirklich ist.“</vt:lpstr>
      <vt:lpstr>Schlussgedanke </vt:lpstr>
      <vt:lpstr>„Wir sind Bürger des Himmels, und vom Himmel her erwarten wir auch unseren Retter – Jesus Christus, den Herrn. Er wird unseren unvollkommenen Körper umwandeln und wird ihn seinem eigenen Körper gleichmachen, der Gottes Herrlichkeit widerspiegelt. Er hat die Macht dazu, genauso, wie er auch die Macht hat, das ganze Universum seiner Herrschaft zu unterstellen.“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 Abschied, der Freude auslöst - Gedanken zur Auffahrt - Folien</dc:title>
  <dc:creator>Jürg Birnstiel</dc:creator>
  <cp:lastModifiedBy>Me</cp:lastModifiedBy>
  <cp:revision>1015</cp:revision>
  <cp:lastPrinted>1601-01-01T00:00:00Z</cp:lastPrinted>
  <dcterms:created xsi:type="dcterms:W3CDTF">2005-04-13T18:10:29Z</dcterms:created>
  <dcterms:modified xsi:type="dcterms:W3CDTF">2013-07-16T09:54:17Z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