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7"/>
  </p:notesMasterIdLst>
  <p:handoutMasterIdLst>
    <p:handoutMasterId r:id="rId28"/>
  </p:handoutMasterIdLst>
  <p:sldIdLst>
    <p:sldId id="735" r:id="rId2"/>
    <p:sldId id="258" r:id="rId3"/>
    <p:sldId id="785" r:id="rId4"/>
    <p:sldId id="804" r:id="rId5"/>
    <p:sldId id="805" r:id="rId6"/>
    <p:sldId id="806" r:id="rId7"/>
    <p:sldId id="807" r:id="rId8"/>
    <p:sldId id="808" r:id="rId9"/>
    <p:sldId id="314" r:id="rId10"/>
    <p:sldId id="802" r:id="rId11"/>
    <p:sldId id="809" r:id="rId12"/>
    <p:sldId id="810" r:id="rId13"/>
    <p:sldId id="811" r:id="rId14"/>
    <p:sldId id="812" r:id="rId15"/>
    <p:sldId id="813" r:id="rId16"/>
    <p:sldId id="814" r:id="rId17"/>
    <p:sldId id="815" r:id="rId18"/>
    <p:sldId id="816" r:id="rId19"/>
    <p:sldId id="817" r:id="rId20"/>
    <p:sldId id="259" r:id="rId21"/>
    <p:sldId id="803" r:id="rId22"/>
    <p:sldId id="818" r:id="rId23"/>
    <p:sldId id="819" r:id="rId24"/>
    <p:sldId id="820" r:id="rId25"/>
    <p:sldId id="821"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15616" y="116632"/>
            <a:ext cx="7840960" cy="2308324"/>
          </a:xfrm>
        </p:spPr>
        <p:txBody>
          <a:bodyPr wrap="square">
            <a:spAutoFit/>
          </a:bodyPr>
          <a:lstStyle/>
          <a:p>
            <a:pPr algn="r"/>
            <a:r>
              <a:rPr lang="de-DE" altLang="de-DE" sz="7200" dirty="0" smtClean="0">
                <a:solidFill>
                  <a:schemeClr val="tx1"/>
                </a:solidFill>
                <a:effectLst/>
                <a:latin typeface="Univers LT Std 47 Cn Lt" pitchFamily="34" charset="0"/>
              </a:rPr>
              <a:t>Kann denn Liebe Sünde sein?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müssen (5/7)</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2.Samuel 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267744" y="23133"/>
            <a:ext cx="6840760" cy="3477875"/>
          </a:xfrm>
        </p:spPr>
        <p:txBody>
          <a:bodyPr wrap="square">
            <a:spAutoFit/>
          </a:bodyPr>
          <a:lstStyle/>
          <a:p>
            <a:pPr algn="l"/>
            <a:r>
              <a:rPr lang="de-CH" altLang="de-DE" sz="4400" dirty="0">
                <a:solidFill>
                  <a:schemeClr val="tx1"/>
                </a:solidFill>
                <a:effectLst/>
                <a:latin typeface="Univers LT Std 47 Cn Lt" pitchFamily="34" charset="0"/>
              </a:rPr>
              <a:t>„Er war ganz niedergedrückt und wurde fast krank ihretwegen; sie war nämlich noch Jungfrau und er sah keine Möglichkeit, sich ihr zu nähern.“</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6061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2.Samuel 13,10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27584" y="44624"/>
            <a:ext cx="8280920" cy="2123658"/>
          </a:xfrm>
        </p:spPr>
        <p:txBody>
          <a:bodyPr wrap="square">
            <a:spAutoFit/>
          </a:bodyPr>
          <a:lstStyle/>
          <a:p>
            <a:pPr algn="l"/>
            <a:r>
              <a:rPr lang="de-CH" altLang="de-DE" sz="4400" dirty="0">
                <a:solidFill>
                  <a:schemeClr val="tx1"/>
                </a:solidFill>
                <a:effectLst/>
                <a:latin typeface="Univers LT Std 47 Cn Lt" pitchFamily="34" charset="0"/>
              </a:rPr>
              <a:t>„Bring mir die Speise ins Schlafzimmer! Ich mag nur essen, wenn du sie mir mit eigener Hand gibst.“</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38767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2.Samuel 13,11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59632" y="427311"/>
            <a:ext cx="7632848" cy="769441"/>
          </a:xfrm>
        </p:spPr>
        <p:txBody>
          <a:bodyPr wrap="square">
            <a:spAutoFit/>
          </a:bodyPr>
          <a:lstStyle/>
          <a:p>
            <a:pPr algn="l"/>
            <a:r>
              <a:rPr lang="de-CH" altLang="de-DE" sz="4400" dirty="0">
                <a:solidFill>
                  <a:schemeClr val="tx1"/>
                </a:solidFill>
                <a:effectLst/>
                <a:latin typeface="Univers LT Std 47 Cn Lt" pitchFamily="34" charset="0"/>
              </a:rPr>
              <a:t>„Komm, Schwester, leg dich zu mir!“</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72643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2.Samuel 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55776" y="116632"/>
            <a:ext cx="6408712" cy="2123658"/>
          </a:xfrm>
        </p:spPr>
        <p:txBody>
          <a:bodyPr wrap="square">
            <a:spAutoFit/>
          </a:bodyPr>
          <a:lstStyle/>
          <a:p>
            <a:pPr algn="l"/>
            <a:r>
              <a:rPr lang="de-CH" altLang="de-DE" sz="4400" dirty="0">
                <a:solidFill>
                  <a:schemeClr val="tx1"/>
                </a:solidFill>
                <a:effectLst/>
                <a:latin typeface="Univers LT Std 47 Cn Lt" pitchFamily="34" charset="0"/>
              </a:rPr>
              <a:t>„Doch Amnon wollte nicht auf sie hören. Er fiel über sie her und vergewaltigte sie.“</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305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2.Samuel 13,15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835696" y="44624"/>
            <a:ext cx="7261737" cy="4401205"/>
          </a:xfrm>
        </p:spPr>
        <p:txBody>
          <a:bodyPr wrap="square">
            <a:spAutoFit/>
          </a:bodyPr>
          <a:lstStyle/>
          <a:p>
            <a:pPr algn="l"/>
            <a:r>
              <a:rPr lang="de-CH" altLang="de-DE" sz="4000" dirty="0">
                <a:solidFill>
                  <a:schemeClr val="tx1"/>
                </a:solidFill>
                <a:effectLst/>
                <a:latin typeface="Univers LT Std 47 Cn Lt" pitchFamily="34" charset="0"/>
              </a:rPr>
              <a:t>Hinterher </a:t>
            </a:r>
            <a:r>
              <a:rPr lang="de-CH" altLang="de-DE" sz="4000" dirty="0" smtClean="0">
                <a:solidFill>
                  <a:schemeClr val="tx1"/>
                </a:solidFill>
                <a:effectLst/>
                <a:latin typeface="Univers LT Std 47 Cn Lt" pitchFamily="34" charset="0"/>
              </a:rPr>
              <a:t>empfand </a:t>
            </a:r>
            <a:r>
              <a:rPr lang="de-CH" altLang="de-DE" sz="4000" dirty="0">
                <a:solidFill>
                  <a:schemeClr val="tx1"/>
                </a:solidFill>
                <a:effectLst/>
                <a:latin typeface="Univers LT Std 47 Cn Lt" pitchFamily="34" charset="0"/>
              </a:rPr>
              <a:t>er eine solche Abneigung gegen das Mädchen, dass er es nicht mehr ausstehen konnte. </a:t>
            </a:r>
            <a:r>
              <a:rPr lang="de-CH" altLang="de-DE" sz="4000" dirty="0" smtClean="0">
                <a:solidFill>
                  <a:schemeClr val="tx1"/>
                </a:solidFill>
                <a:effectLst/>
                <a:latin typeface="Univers LT Std 47 Cn Lt" pitchFamily="34" charset="0"/>
              </a:rPr>
              <a:t>Seine </a:t>
            </a:r>
            <a:r>
              <a:rPr lang="de-CH" altLang="de-DE" sz="4000" dirty="0">
                <a:solidFill>
                  <a:schemeClr val="tx1"/>
                </a:solidFill>
                <a:effectLst/>
                <a:latin typeface="Univers LT Std 47 Cn Lt" pitchFamily="34" charset="0"/>
              </a:rPr>
              <a:t>Abscheu war grösser, als vorher sein Verlangen gewesen war. „Steh auf! Mach, dass du fortkommst!“, </a:t>
            </a:r>
            <a:r>
              <a:rPr lang="de-CH" altLang="de-DE" sz="4000" dirty="0" smtClean="0">
                <a:solidFill>
                  <a:schemeClr val="tx1"/>
                </a:solidFill>
                <a:effectLst/>
                <a:latin typeface="Univers LT Std 47 Cn Lt" pitchFamily="34" charset="0"/>
              </a:rPr>
              <a:t>schrie er sie an.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392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15816" y="44624"/>
            <a:ext cx="6192688" cy="3785652"/>
          </a:xfrm>
        </p:spPr>
        <p:txBody>
          <a:bodyPr wrap="square">
            <a:spAutoFit/>
          </a:bodyPr>
          <a:lstStyle/>
          <a:p>
            <a:pPr algn="l"/>
            <a:r>
              <a:rPr lang="de-CH" altLang="de-DE" sz="4000" dirty="0">
                <a:solidFill>
                  <a:schemeClr val="tx1"/>
                </a:solidFill>
                <a:effectLst/>
                <a:latin typeface="Univers LT Std 47 Cn Lt" pitchFamily="34" charset="0"/>
              </a:rPr>
              <a:t>Überlegt doch einmal: Wer sich mit einer Prostituierten einlässt, wird mit ihr eins; sein Körper verbindet sich mit ihrem Körper. Es heisst ja in der Schrift: „Die zwei werden ein Leib sein.“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9210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6,19-20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339752" y="44624"/>
            <a:ext cx="6768752" cy="4031873"/>
          </a:xfrm>
        </p:spPr>
        <p:txBody>
          <a:bodyPr wrap="square">
            <a:spAutoFit/>
          </a:bodyPr>
          <a:lstStyle/>
          <a:p>
            <a:pPr algn="l"/>
            <a:r>
              <a:rPr lang="de-CH" altLang="de-DE" sz="3200" dirty="0">
                <a:solidFill>
                  <a:schemeClr val="tx1"/>
                </a:solidFill>
                <a:effectLst/>
                <a:latin typeface="Univers LT Std 47 Cn Lt" pitchFamily="34" charset="0"/>
              </a:rPr>
              <a:t>„Habt ihr denn vergessen, dass euer Körper ein Tempel des Heiligen Geistes ist? Der Geist, den Gott euch gegeben hat, wohnt in euch, und ihr gehört nicht mehr euch selbst. Gott hat euch als sein Eigentum erworben; denkt an den Preis, den er dafür gezahlt hat! Darum geht mit eurem Körper so um, dass es Gott Ehre macht!“</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68626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7,2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835696" y="44624"/>
            <a:ext cx="7272808" cy="3170099"/>
          </a:xfrm>
        </p:spPr>
        <p:txBody>
          <a:bodyPr wrap="square">
            <a:spAutoFit/>
          </a:bodyPr>
          <a:lstStyle/>
          <a:p>
            <a:pPr algn="l"/>
            <a:r>
              <a:rPr lang="de-CH" altLang="de-DE" sz="4000" dirty="0">
                <a:solidFill>
                  <a:schemeClr val="tx1"/>
                </a:solidFill>
                <a:effectLst/>
                <a:latin typeface="Univers LT Std 47 Cn Lt" pitchFamily="34" charset="0"/>
              </a:rPr>
              <a:t>„Wegen der Gefahr sexueller Unmoral soll ein Mann die eheliche Beziehung mit seiner Frau pflegen, und eine Frau soll die eheliche Beziehung mit ihrem Mann pflegen.“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15513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83568" y="44624"/>
            <a:ext cx="8424936" cy="2554545"/>
          </a:xfrm>
        </p:spPr>
        <p:txBody>
          <a:bodyPr wrap="square">
            <a:spAutoFit/>
          </a:bodyPr>
          <a:lstStyle/>
          <a:p>
            <a:pPr algn="l"/>
            <a:r>
              <a:rPr lang="de-CH" altLang="de-DE" sz="4000" dirty="0">
                <a:solidFill>
                  <a:schemeClr val="tx1"/>
                </a:solidFill>
                <a:effectLst/>
                <a:latin typeface="Univers LT Std 47 Cn Lt" pitchFamily="34" charset="0"/>
              </a:rPr>
              <a:t>„Danach sollt ihr wieder zusammenkommen; sonst könnte euch der Satan in Versuchung bringen, weil es euch schwer fallen würde, euer sexuelles Verlangen zu kontrollieren.“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7312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87624" y="116632"/>
            <a:ext cx="7813376" cy="3170099"/>
          </a:xfrm>
        </p:spPr>
        <p:txBody>
          <a:bodyPr wrap="square">
            <a:spAutoFit/>
          </a:bodyPr>
          <a:lstStyle/>
          <a:p>
            <a:pPr algn="l"/>
            <a:r>
              <a:rPr lang="de-CH" altLang="de-DE" sz="4000" dirty="0">
                <a:solidFill>
                  <a:schemeClr val="tx1"/>
                </a:solidFill>
                <a:effectLst/>
                <a:latin typeface="Univers LT Std 47 Cn Lt" pitchFamily="34" charset="0"/>
              </a:rPr>
              <a:t>„Die Ehe soll bei allen in Ehren gehalten werden; es darf zwischen Mann und Frau keinerlei Untreue geben. Denn wer unmoralisch lebt oder </a:t>
            </a:r>
            <a:r>
              <a:rPr lang="de-CH" altLang="de-DE" sz="4000" dirty="0" smtClean="0">
                <a:solidFill>
                  <a:schemeClr val="tx1"/>
                </a:solidFill>
                <a:effectLst/>
                <a:latin typeface="Univers LT Std 47 Cn Lt" pitchFamily="34" charset="0"/>
              </a:rPr>
              <a:t>Ehebruch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begeht</a:t>
            </a:r>
            <a:r>
              <a:rPr lang="de-CH" altLang="de-DE" sz="4000" dirty="0">
                <a:solidFill>
                  <a:schemeClr val="tx1"/>
                </a:solidFill>
                <a:effectLst/>
                <a:latin typeface="Univers LT Std 47 Cn Lt" pitchFamily="34" charset="0"/>
              </a:rPr>
              <a:t>, den wird Gott richten.“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701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Liebe kann keine Sünde sein!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Hiob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55576" y="188640"/>
            <a:ext cx="8280920" cy="1323439"/>
          </a:xfrm>
        </p:spPr>
        <p:txBody>
          <a:bodyPr wrap="square">
            <a:spAutoFit/>
          </a:bodyPr>
          <a:lstStyle/>
          <a:p>
            <a:pPr algn="l"/>
            <a:r>
              <a:rPr lang="de-CH" altLang="de-DE" sz="4000" dirty="0">
                <a:solidFill>
                  <a:schemeClr val="tx1"/>
                </a:solidFill>
                <a:effectLst/>
                <a:latin typeface="Univers LT Std 47 Cn Lt" pitchFamily="34" charset="0"/>
              </a:rPr>
              <a:t>„Mit meinen Augen schloss ich den Vertrag, niemals ein Mädchen lüstern anzusehen.“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40223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Sprüche 27,20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1640" y="49848"/>
            <a:ext cx="7776864" cy="1938992"/>
          </a:xfrm>
        </p:spPr>
        <p:txBody>
          <a:bodyPr wrap="square">
            <a:spAutoFit/>
          </a:bodyPr>
          <a:lstStyle/>
          <a:p>
            <a:pPr algn="l"/>
            <a:r>
              <a:rPr lang="de-CH" altLang="de-DE" sz="4000" dirty="0">
                <a:solidFill>
                  <a:schemeClr val="tx1"/>
                </a:solidFill>
                <a:effectLst/>
                <a:latin typeface="Univers LT Std 47 Cn Lt" pitchFamily="34" charset="0"/>
              </a:rPr>
              <a:t>„Unterwelt und Abgrund werden niemals satt, und der Menschen Augen sind auch unersättlich.“</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2576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Hiob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55576" y="188640"/>
            <a:ext cx="8280920" cy="1323439"/>
          </a:xfrm>
        </p:spPr>
        <p:txBody>
          <a:bodyPr wrap="square">
            <a:spAutoFit/>
          </a:bodyPr>
          <a:lstStyle/>
          <a:p>
            <a:pPr algn="l"/>
            <a:r>
              <a:rPr lang="de-CH" altLang="de-DE" sz="4000" dirty="0">
                <a:solidFill>
                  <a:schemeClr val="tx1"/>
                </a:solidFill>
                <a:effectLst/>
                <a:latin typeface="Univers LT Std 47 Cn Lt" pitchFamily="34" charset="0"/>
              </a:rPr>
              <a:t>„Mit meinen Augen schloss ich den Vertrag, niemals ein Mädchen lüstern anzusehen.“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676271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1.Thessalonicher-Brief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03848" y="44624"/>
            <a:ext cx="5904656" cy="3170099"/>
          </a:xfrm>
        </p:spPr>
        <p:txBody>
          <a:bodyPr wrap="square">
            <a:spAutoFit/>
          </a:bodyPr>
          <a:lstStyle/>
          <a:p>
            <a:pPr algn="l"/>
            <a:r>
              <a:rPr lang="de-CH" altLang="de-DE" sz="4000" dirty="0">
                <a:solidFill>
                  <a:schemeClr val="tx1"/>
                </a:solidFill>
                <a:effectLst/>
                <a:latin typeface="Univers LT Std 47 Cn Lt" pitchFamily="34" charset="0"/>
              </a:rPr>
              <a:t>„Jeder von euch muss </a:t>
            </a:r>
            <a:r>
              <a:rPr lang="de-CH" altLang="de-DE" sz="4000" dirty="0" smtClean="0">
                <a:solidFill>
                  <a:schemeClr val="tx1"/>
                </a:solidFill>
                <a:effectLst/>
                <a:latin typeface="Univers LT Std 47 Cn Lt" pitchFamily="34" charset="0"/>
              </a:rPr>
              <a:t>lernen,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Herr </a:t>
            </a:r>
            <a:r>
              <a:rPr lang="de-CH" altLang="de-DE" sz="4000" dirty="0">
                <a:solidFill>
                  <a:schemeClr val="tx1"/>
                </a:solidFill>
                <a:effectLst/>
                <a:latin typeface="Univers LT Std 47 Cn Lt" pitchFamily="34" charset="0"/>
              </a:rPr>
              <a:t>über seine Triebe zu sein, denn euer Leben gehört </a:t>
            </a:r>
            <a:r>
              <a:rPr lang="de-CH" altLang="de-DE" sz="4000" dirty="0" smtClean="0">
                <a:solidFill>
                  <a:schemeClr val="tx1"/>
                </a:solidFill>
                <a:effectLst/>
                <a:latin typeface="Univers LT Std 47 Cn Lt" pitchFamily="34" charset="0"/>
              </a:rPr>
              <a:t>Gott,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die Menschen </a:t>
            </a:r>
            <a:r>
              <a:rPr lang="de-CH" altLang="de-DE" sz="4000" dirty="0" smtClean="0">
                <a:solidFill>
                  <a:schemeClr val="tx1"/>
                </a:solidFill>
                <a:effectLst/>
                <a:latin typeface="Univers LT Std 47 Cn Lt" pitchFamily="34" charset="0"/>
              </a:rPr>
              <a:t>sollen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Achtung vor euch </a:t>
            </a:r>
            <a:r>
              <a:rPr lang="de-CH" altLang="de-DE" sz="4000" dirty="0">
                <a:solidFill>
                  <a:schemeClr val="tx1"/>
                </a:solidFill>
                <a:effectLst/>
                <a:latin typeface="Univers LT Std 47 Cn Lt" pitchFamily="34" charset="0"/>
              </a:rPr>
              <a:t>haben.“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2815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smtClean="0">
                <a:effectLst/>
                <a:latin typeface="Univers LT Std 47 Cn Lt" pitchFamily="34" charset="0"/>
              </a:rPr>
              <a:t>1.Korinther-Brief 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25654"/>
            <a:ext cx="7056784" cy="4401205"/>
          </a:xfrm>
        </p:spPr>
        <p:txBody>
          <a:bodyPr wrap="square">
            <a:spAutoFit/>
          </a:bodyPr>
          <a:lstStyle/>
          <a:p>
            <a:pPr algn="l"/>
            <a:r>
              <a:rPr lang="de-CH" altLang="de-DE" sz="4000" dirty="0">
                <a:solidFill>
                  <a:schemeClr val="tx1"/>
                </a:solidFill>
                <a:effectLst/>
                <a:latin typeface="Univers LT Std 47 Cn Lt" pitchFamily="34" charset="0"/>
              </a:rPr>
              <a:t>„Ich führe einen harten Kampf gegen mich selbst, als wäre mein Körper ein Sklave, dem ich meinen Willen aufzwinge. Denn ich möchte nicht anderen predigen und dann als einer dastehen, der sich selbst nicht an das hält, was er sagt.“</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0996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87624" y="116632"/>
            <a:ext cx="7776864" cy="4401205"/>
          </a:xfrm>
        </p:spPr>
        <p:txBody>
          <a:bodyPr wrap="square">
            <a:spAutoFit/>
          </a:bodyPr>
          <a:lstStyle/>
          <a:p>
            <a:pPr algn="l"/>
            <a:r>
              <a:rPr lang="de-CH" altLang="de-DE" sz="4000" dirty="0">
                <a:solidFill>
                  <a:schemeClr val="tx1"/>
                </a:solidFill>
                <a:effectLst/>
                <a:latin typeface="Univers LT Std 47 Cn Lt" pitchFamily="34" charset="0"/>
              </a:rPr>
              <a:t>„Liebe ist geduldig, Liebe ist freundlich. Sie kennt keinen Neid, sie spielt sich nicht auf, sie ist nicht eingebildet. Sie verhält sich nicht taktlos, sie sucht nicht den eigenen Vorteil, sie verliert nicht die Beherrschung, sie trägt keinem etwas nach.“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9006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13,6-7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19872" y="17115"/>
            <a:ext cx="5616624" cy="4401205"/>
          </a:xfrm>
        </p:spPr>
        <p:txBody>
          <a:bodyPr wrap="square">
            <a:spAutoFit/>
          </a:bodyPr>
          <a:lstStyle/>
          <a:p>
            <a:pPr algn="l"/>
            <a:r>
              <a:rPr lang="de-CH" altLang="de-DE" sz="4000" dirty="0">
                <a:solidFill>
                  <a:schemeClr val="tx1"/>
                </a:solidFill>
                <a:effectLst/>
                <a:latin typeface="Univers LT Std 47 Cn Lt" pitchFamily="34" charset="0"/>
              </a:rPr>
              <a:t>„Sie freut sich nicht, wenn Unrecht geschieht, aber wo die Wahrheit siegt, freut sie sich mit. Alles erträgt sie, in jeder Lage glaubt sie, immer hofft sie, allem hält sie stand.“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44624"/>
            <a:ext cx="5904656" cy="3785652"/>
          </a:xfrm>
        </p:spPr>
        <p:txBody>
          <a:bodyPr wrap="square">
            <a:spAutoFit/>
          </a:bodyPr>
          <a:lstStyle/>
          <a:p>
            <a:pPr algn="l"/>
            <a:r>
              <a:rPr lang="de-CH" altLang="de-DE" sz="4000" dirty="0">
                <a:solidFill>
                  <a:schemeClr val="tx1"/>
                </a:solidFill>
                <a:effectLst/>
                <a:latin typeface="Univers LT Std 47 Cn Lt" pitchFamily="34" charset="0"/>
              </a:rPr>
              <a:t>„Denn Gott hat der Welt seine Liebe dadurch gezeigt, dass er seinen einzigen Sohn für sie hergab, damit jeder, der an ihn glaubt, das ewige Leben hat und nicht verloren geht.“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939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44624"/>
            <a:ext cx="6516216" cy="3785652"/>
          </a:xfrm>
        </p:spPr>
        <p:txBody>
          <a:bodyPr wrap="square">
            <a:spAutoFit/>
          </a:bodyPr>
          <a:lstStyle/>
          <a:p>
            <a:pPr algn="l"/>
            <a:r>
              <a:rPr lang="de-CH" altLang="de-DE" sz="4000" dirty="0">
                <a:solidFill>
                  <a:schemeClr val="tx1"/>
                </a:solidFill>
                <a:effectLst/>
                <a:latin typeface="Univers LT Std 47 Cn Lt" pitchFamily="34" charset="0"/>
              </a:rPr>
              <a:t>„Das ist das Fundament der Liebe: nicht, dass wir Gott geliebt haben, sondern dass er uns geliebt und seinen Sohn als Sühneopfer für unsere Sünden zu uns gesandt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69859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23728" y="116632"/>
            <a:ext cx="6948264" cy="1938992"/>
          </a:xfrm>
        </p:spPr>
        <p:txBody>
          <a:bodyPr wrap="square">
            <a:spAutoFit/>
          </a:bodyPr>
          <a:lstStyle/>
          <a:p>
            <a:pPr algn="l"/>
            <a:r>
              <a:rPr lang="de-CH" altLang="de-DE" sz="4000" dirty="0">
                <a:solidFill>
                  <a:schemeClr val="tx1"/>
                </a:solidFill>
                <a:effectLst/>
                <a:latin typeface="Univers LT Std 47 Cn Lt" pitchFamily="34" charset="0"/>
              </a:rPr>
              <a:t>„Die Liebe Gottes ist ausgegossen in unsre Herzen durch den Heiligen Geist, der uns gegeben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5255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a:effectLst/>
                <a:latin typeface="Univers LT Std 47 Cn Lt" pitchFamily="34" charset="0"/>
              </a:rPr>
              <a:t>Stephen R. </a:t>
            </a:r>
            <a:r>
              <a:rPr lang="de-CH" altLang="de-DE" sz="2000" dirty="0" err="1">
                <a:effectLst/>
                <a:latin typeface="Univers LT Std 47 Cn Lt" pitchFamily="34" charset="0"/>
              </a:rPr>
              <a:t>Covey</a:t>
            </a:r>
            <a:r>
              <a:rPr lang="de-CH" altLang="de-DE" sz="2000" dirty="0">
                <a:effectLst/>
                <a:latin typeface="Univers LT Std 47 Cn Lt" pitchFamily="34" charset="0"/>
              </a:rPr>
              <a:t>: Die sieben Wege zur Effektivität, Heyne, S. 77.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9770" y="0"/>
            <a:ext cx="5760640" cy="5016758"/>
          </a:xfrm>
        </p:spPr>
        <p:txBody>
          <a:bodyPr wrap="square">
            <a:spAutoFit/>
          </a:bodyPr>
          <a:lstStyle/>
          <a:p>
            <a:pPr algn="l"/>
            <a:r>
              <a:rPr lang="de-CH" altLang="de-DE" sz="4000" dirty="0">
                <a:solidFill>
                  <a:schemeClr val="tx1"/>
                </a:solidFill>
                <a:effectLst/>
                <a:latin typeface="Univers LT Std 47 Cn Lt" pitchFamily="34" charset="0"/>
              </a:rPr>
              <a:t>„Lieben ist ein Tätigkeitswort, mein Freund. Liebe – das Gefühl – ist eine Frucht des Liebens, des Tuns. Also liebe sie. Diene ihr. Bringe Opfer. Höre ihr zu. Fühle mit ihr. Schätze sie. Bestätige sie. Bist du dazu bereit?“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0902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„Liebe“ soll die Sünde legitimieren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765</Words>
  <Application>Microsoft Office PowerPoint</Application>
  <PresentationFormat>Bildschirmpräsentation (4:3)</PresentationFormat>
  <Paragraphs>72</Paragraphs>
  <Slides>25</Slides>
  <Notes>25</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Designvorlage 'Berggipfel'</vt:lpstr>
      <vt:lpstr>Kann denn Liebe Sünde sein?</vt:lpstr>
      <vt:lpstr>I. Liebe kann keine Sünde sein!</vt:lpstr>
      <vt:lpstr>„Liebe ist geduldig, Liebe ist freundlich. Sie kennt keinen Neid, sie spielt sich nicht auf, sie ist nicht eingebildet. Sie verhält sich nicht taktlos, sie sucht nicht den eigenen Vorteil, sie verliert nicht die Beherrschung, sie trägt keinem etwas nach.“</vt:lpstr>
      <vt:lpstr>„Sie freut sich nicht, wenn Unrecht geschieht, aber wo die Wahrheit siegt, freut sie sich mit. Alles erträgt sie, in jeder Lage glaubt sie, immer hofft sie, allem hält sie stand.“</vt:lpstr>
      <vt:lpstr>„Denn Gott hat der Welt seine Liebe dadurch gezeigt, dass er seinen einzigen Sohn für sie hergab, damit jeder, der an ihn glaubt, das ewige Leben hat und nicht verloren geht.“</vt:lpstr>
      <vt:lpstr>„Das ist das Fundament der Liebe: nicht, dass wir Gott geliebt haben, sondern dass er uns geliebt und seinen Sohn als Sühneopfer für unsere Sünden zu uns gesandt hat.“</vt:lpstr>
      <vt:lpstr>„Die Liebe Gottes ist ausgegossen in unsre Herzen durch den Heiligen Geist, der uns gegeben ist.“</vt:lpstr>
      <vt:lpstr>„Lieben ist ein Tätigkeitswort, mein Freund. Liebe – das Gefühl – ist eine Frucht des Liebens, des Tuns. Also liebe sie. Diene ihr. Bringe Opfer. Höre ihr zu. Fühle mit ihr. Schätze sie. Bestätige sie. Bist du dazu bereit?“</vt:lpstr>
      <vt:lpstr>II. „Liebe“ soll die Sünde legitimieren</vt:lpstr>
      <vt:lpstr>„Er war ganz niedergedrückt und wurde fast krank ihretwegen; sie war nämlich noch Jungfrau und er sah keine Möglichkeit, sich ihr zu nähern.“</vt:lpstr>
      <vt:lpstr>„Bring mir die Speise ins Schlafzimmer! Ich mag nur essen, wenn du sie mir mit eigener Hand gibst.“</vt:lpstr>
      <vt:lpstr>„Komm, Schwester, leg dich zu mir!“</vt:lpstr>
      <vt:lpstr>„Doch Amnon wollte nicht auf sie hören. Er fiel über sie her und vergewaltigte sie.“</vt:lpstr>
      <vt:lpstr>Hinterher empfand er eine solche Abneigung gegen das Mädchen, dass er es nicht mehr ausstehen konnte. Seine Abscheu war grösser, als vorher sein Verlangen gewesen war. „Steh auf! Mach, dass du fortkommst!“, schrie er sie an.</vt:lpstr>
      <vt:lpstr>Überlegt doch einmal: Wer sich mit einer Prostituierten einlässt, wird mit ihr eins; sein Körper verbindet sich mit ihrem Körper. Es heisst ja in der Schrift: „Die zwei werden ein Leib sein.“</vt:lpstr>
      <vt:lpstr>„Habt ihr denn vergessen, dass euer Körper ein Tempel des Heiligen Geistes ist? Der Geist, den Gott euch gegeben hat, wohnt in euch, und ihr gehört nicht mehr euch selbst. Gott hat euch als sein Eigentum erworben; denkt an den Preis, den er dafür gezahlt hat! Darum geht mit eurem Körper so um, dass es Gott Ehre macht!“</vt:lpstr>
      <vt:lpstr>„Wegen der Gefahr sexueller Unmoral soll ein Mann die eheliche Beziehung mit seiner Frau pflegen, und eine Frau soll die eheliche Beziehung mit ihrem Mann pflegen.“</vt:lpstr>
      <vt:lpstr>„Danach sollt ihr wieder zusammenkommen; sonst könnte euch der Satan in Versuchung bringen, weil es euch schwer fallen würde, euer sexuelles Verlangen zu kontrollieren.“</vt:lpstr>
      <vt:lpstr>„Die Ehe soll bei allen in Ehren gehalten werden; es darf zwischen Mann und Frau keinerlei Untreue geben. Denn wer unmoralisch lebt oder Ehebruch begeht, den wird Gott richten.“</vt:lpstr>
      <vt:lpstr>Schlussgedanke</vt:lpstr>
      <vt:lpstr>„Mit meinen Augen schloss ich den Vertrag, niemals ein Mädchen lüstern anzusehen.“</vt:lpstr>
      <vt:lpstr>„Unterwelt und Abgrund werden niemals satt, und der Menschen Augen sind auch unersättlich.“</vt:lpstr>
      <vt:lpstr>„Mit meinen Augen schloss ich den Vertrag, niemals ein Mädchen lüstern anzusehen.“</vt:lpstr>
      <vt:lpstr>„Jeder von euch muss lernen, Herr über seine Triebe zu sein, denn euer Leben gehört Gott, und die Menschen sollen Achtung vor euch haben.“</vt:lpstr>
      <vt:lpstr>„Ich führe einen harten Kampf gegen mich selbst, als wäre mein Körper ein Sklave, dem ich meinen Willen aufzwinge. Denn ich möchte nicht anderen predigen und dann als einer dastehen, der sich selbst nicht an das hält, was er sagt.“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5/7 - Kann denn Liebe Sünde sein? - Folien</dc:title>
  <dc:creator>Jürg Birnstiel</dc:creator>
  <cp:lastModifiedBy>Me</cp:lastModifiedBy>
  <cp:revision>354</cp:revision>
  <dcterms:created xsi:type="dcterms:W3CDTF">2013-11-12T15:20:47Z</dcterms:created>
  <dcterms:modified xsi:type="dcterms:W3CDTF">2015-03-26T21:46:16Z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