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5"/>
  </p:notesMasterIdLst>
  <p:handoutMasterIdLst>
    <p:handoutMasterId r:id="rId26"/>
  </p:handoutMasterIdLst>
  <p:sldIdLst>
    <p:sldId id="735" r:id="rId2"/>
    <p:sldId id="258" r:id="rId3"/>
    <p:sldId id="804" r:id="rId4"/>
    <p:sldId id="821" r:id="rId5"/>
    <p:sldId id="822" r:id="rId6"/>
    <p:sldId id="823" r:id="rId7"/>
    <p:sldId id="824" r:id="rId8"/>
    <p:sldId id="825" r:id="rId9"/>
    <p:sldId id="826" r:id="rId10"/>
    <p:sldId id="827" r:id="rId11"/>
    <p:sldId id="314" r:id="rId12"/>
    <p:sldId id="802" r:id="rId13"/>
    <p:sldId id="828" r:id="rId14"/>
    <p:sldId id="829" r:id="rId15"/>
    <p:sldId id="830" r:id="rId16"/>
    <p:sldId id="831" r:id="rId17"/>
    <p:sldId id="832" r:id="rId18"/>
    <p:sldId id="833" r:id="rId19"/>
    <p:sldId id="259" r:id="rId20"/>
    <p:sldId id="820" r:id="rId21"/>
    <p:sldId id="834" r:id="rId22"/>
    <p:sldId id="835" r:id="rId23"/>
    <p:sldId id="836"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15616" y="208965"/>
            <a:ext cx="7840960" cy="2123658"/>
          </a:xfrm>
        </p:spPr>
        <p:txBody>
          <a:bodyPr wrap="square">
            <a:spAutoFit/>
          </a:bodyPr>
          <a:lstStyle/>
          <a:p>
            <a:pPr algn="r"/>
            <a:r>
              <a:rPr lang="de-DE" altLang="de-DE" sz="6600" dirty="0" smtClean="0">
                <a:solidFill>
                  <a:schemeClr val="tx1"/>
                </a:solidFill>
                <a:effectLst/>
                <a:latin typeface="Univers LT Std 47 Cn Lt" pitchFamily="34" charset="0"/>
              </a:rPr>
              <a:t>Bei Rot über die </a:t>
            </a:r>
            <a:r>
              <a:rPr lang="de-DE" altLang="de-DE" sz="6600" dirty="0" err="1" smtClean="0">
                <a:solidFill>
                  <a:schemeClr val="tx1"/>
                </a:solidFill>
                <a:effectLst/>
                <a:latin typeface="Univers LT Std 47 Cn Lt" pitchFamily="34" charset="0"/>
              </a:rPr>
              <a:t>Strasse</a:t>
            </a:r>
            <a:r>
              <a:rPr lang="de-DE" altLang="de-DE" sz="6600" dirty="0" smtClean="0">
                <a:solidFill>
                  <a:schemeClr val="tx1"/>
                </a:solidFill>
                <a:effectLst/>
                <a:latin typeface="Univers LT Std 47 Cn Lt" pitchFamily="34" charset="0"/>
              </a:rPr>
              <a:t> – ist das Sünde?</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6093296"/>
            <a:ext cx="6336704" cy="461665"/>
          </a:xfrm>
        </p:spPr>
        <p:txBody>
          <a:bodyPr wrap="square">
            <a:spAutoFit/>
          </a:bodyPr>
          <a:lstStyle/>
          <a:p>
            <a:pPr algn="r"/>
            <a:r>
              <a:rPr lang="de-DE" altLang="de-DE" sz="2400" dirty="0" smtClean="0">
                <a:effectLst/>
                <a:latin typeface="Univers LT Std 47 Cn Lt" pitchFamily="34" charset="0"/>
              </a:rPr>
              <a:t>Reihe: Was wir über Sünde wissen müssen (6/7)</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91680" y="121856"/>
            <a:ext cx="7344816" cy="1938992"/>
          </a:xfrm>
        </p:spPr>
        <p:txBody>
          <a:bodyPr wrap="square">
            <a:spAutoFit/>
          </a:bodyPr>
          <a:lstStyle/>
          <a:p>
            <a:pPr algn="l"/>
            <a:r>
              <a:rPr lang="de-CH" altLang="de-DE" sz="4000" dirty="0">
                <a:solidFill>
                  <a:schemeClr val="tx1"/>
                </a:solidFill>
                <a:effectLst/>
                <a:latin typeface="Univers LT Std 47 Cn Lt" pitchFamily="34" charset="0"/>
              </a:rPr>
              <a:t>„Wer sündigt, lehnt sich damit gegen Gottes Ordnungen auf; Sünde ist ihrem Wesen nach Auflehnung gegen Gott.“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3077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Die relativen Sünden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1640" y="116632"/>
            <a:ext cx="7776864" cy="3170099"/>
          </a:xfrm>
        </p:spPr>
        <p:txBody>
          <a:bodyPr wrap="square">
            <a:spAutoFit/>
          </a:bodyPr>
          <a:lstStyle/>
          <a:p>
            <a:pPr algn="l"/>
            <a:r>
              <a:rPr lang="de-CH" altLang="de-DE" sz="4000" dirty="0">
                <a:solidFill>
                  <a:schemeClr val="tx1"/>
                </a:solidFill>
                <a:effectLst/>
                <a:latin typeface="Univers LT Std 47 Cn Lt" pitchFamily="34" charset="0"/>
              </a:rPr>
              <a:t>„Wer alles isst, darf den nicht verachten, der nicht alles isst. Und wer nicht alles isst, darf den nicht verurteilen, der alles isst. Gott hat ihn doch genauso angenommen wie dich.“</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6061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14,22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1640" y="75396"/>
            <a:ext cx="7776864" cy="3785652"/>
          </a:xfrm>
        </p:spPr>
        <p:txBody>
          <a:bodyPr wrap="square">
            <a:spAutoFit/>
          </a:bodyPr>
          <a:lstStyle/>
          <a:p>
            <a:pPr algn="l"/>
            <a:r>
              <a:rPr lang="de-CH" altLang="de-DE" sz="4000" dirty="0">
                <a:solidFill>
                  <a:schemeClr val="tx1"/>
                </a:solidFill>
                <a:effectLst/>
                <a:latin typeface="Univers LT Std 47 Cn Lt" pitchFamily="34" charset="0"/>
              </a:rPr>
              <a:t>„Behandle deine Überzeugung in diesen Dingen als eine Angelegenheit zwischen dir und Gott. Glücklich zu nennen ist der, der sich in Fragen der persönlichen Überzeugung so verhält, dass er sich nicht selbst anzuklagen braucht.“</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37875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8,8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1640" y="75396"/>
            <a:ext cx="7776864" cy="3785652"/>
          </a:xfrm>
        </p:spPr>
        <p:txBody>
          <a:bodyPr wrap="square">
            <a:spAutoFit/>
          </a:bodyPr>
          <a:lstStyle/>
          <a:p>
            <a:pPr algn="l"/>
            <a:r>
              <a:rPr lang="de-CH" altLang="de-DE" sz="4000" dirty="0">
                <a:solidFill>
                  <a:schemeClr val="tx1"/>
                </a:solidFill>
                <a:effectLst/>
                <a:latin typeface="Univers LT Std 47 Cn Lt" pitchFamily="34" charset="0"/>
              </a:rPr>
              <a:t>„Nun hat das, was wir essen, keine Auswirkung auf unser Verhältnis zu Gott. Wir sind in seinen Augen nicht weniger wert, wenn wir kein Opferfleisch essen, und wir sind in seinen Augen nicht mehr wert, wenn wir davon essen.“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0670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14,23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339752" y="44624"/>
            <a:ext cx="6696744" cy="3785652"/>
          </a:xfrm>
        </p:spPr>
        <p:txBody>
          <a:bodyPr wrap="square">
            <a:spAutoFit/>
          </a:bodyPr>
          <a:lstStyle/>
          <a:p>
            <a:pPr algn="l"/>
            <a:r>
              <a:rPr lang="de-CH" altLang="de-DE" sz="4000" dirty="0">
                <a:solidFill>
                  <a:schemeClr val="tx1"/>
                </a:solidFill>
                <a:effectLst/>
                <a:latin typeface="Univers LT Std 47 Cn Lt" pitchFamily="34" charset="0"/>
              </a:rPr>
              <a:t>„Wer jedoch etwas isst, obwohl er Bedenken hat, ob er es überhaupt essen darf, der ist damit verurteilt, denn er handelt nicht aus Glauben. Und alles, was nicht aus dem Glauben kommt, ist Sünde.“</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1337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8,10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75656" y="116632"/>
            <a:ext cx="7560840" cy="4031873"/>
          </a:xfrm>
        </p:spPr>
        <p:txBody>
          <a:bodyPr wrap="square">
            <a:spAutoFit/>
          </a:bodyPr>
          <a:lstStyle/>
          <a:p>
            <a:pPr algn="l"/>
            <a:r>
              <a:rPr lang="de-CH" altLang="de-DE" sz="3200" dirty="0">
                <a:solidFill>
                  <a:schemeClr val="tx1"/>
                </a:solidFill>
                <a:effectLst/>
                <a:latin typeface="Univers LT Std 47 Cn Lt" pitchFamily="34" charset="0"/>
              </a:rPr>
              <a:t>„Stell dir nur einmal vor, du nimmst im Tempel eines Götzen an einem Opfermahl teil (wozu du dich aufgrund deiner Erkenntnis berechtigt fühlst), und jemand mit einem empfindlichen Gewissen sieht dich dort! Wird er da etwa im Glauben gefestigt? Wird er nicht vielmehr dazu verleitet, gegen seine Überzeugung zu handeln und ebenfalls Götzenopferfleisch zu essen?“</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60959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116632"/>
            <a:ext cx="9036496" cy="2862322"/>
          </a:xfrm>
        </p:spPr>
        <p:txBody>
          <a:bodyPr wrap="square">
            <a:spAutoFit/>
          </a:bodyPr>
          <a:lstStyle/>
          <a:p>
            <a:pPr algn="l"/>
            <a:r>
              <a:rPr lang="de-CH" altLang="de-DE" sz="3600" dirty="0">
                <a:solidFill>
                  <a:schemeClr val="tx1"/>
                </a:solidFill>
                <a:effectLst/>
                <a:latin typeface="Univers LT Std 47 Cn Lt" pitchFamily="34" charset="0"/>
              </a:rPr>
              <a:t>„Der eine macht einen Unterschied zwischen heiligen Tagen und gewöhnlichen Tagen; der andere macht keinen solchen Unterschied. Wichtig ist, dass jeder mit voller Überzeugung zu dem stehen kann, was er für richtig hält.“</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2631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Prediger 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188640"/>
            <a:ext cx="5616624" cy="2554545"/>
          </a:xfrm>
        </p:spPr>
        <p:txBody>
          <a:bodyPr wrap="square">
            <a:spAutoFit/>
          </a:bodyPr>
          <a:lstStyle/>
          <a:p>
            <a:pPr algn="l"/>
            <a:r>
              <a:rPr lang="de-CH" altLang="de-DE" sz="4000" dirty="0">
                <a:solidFill>
                  <a:schemeClr val="tx1"/>
                </a:solidFill>
                <a:effectLst/>
                <a:latin typeface="Univers LT Std 47 Cn Lt" pitchFamily="34" charset="0"/>
              </a:rPr>
              <a:t>„Gott keine Versprechungen machen ist besser als etwas versprechen und es dann nicht halten.“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7817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Die absoluten Sünden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1.Timotheus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339752" y="116632"/>
            <a:ext cx="6768752" cy="3046988"/>
          </a:xfrm>
        </p:spPr>
        <p:txBody>
          <a:bodyPr wrap="square">
            <a:spAutoFit/>
          </a:bodyPr>
          <a:lstStyle/>
          <a:p>
            <a:pPr algn="l"/>
            <a:r>
              <a:rPr lang="de-CH" altLang="de-DE" sz="3200" dirty="0">
                <a:solidFill>
                  <a:schemeClr val="tx1"/>
                </a:solidFill>
                <a:effectLst/>
                <a:latin typeface="Univers LT Std 47 Cn Lt" pitchFamily="34" charset="0"/>
              </a:rPr>
              <a:t>„Bei manchen Menschen liegt es offen zutage, dass sie sündigen; ihre Verfehlungen laufen ihnen gewissermassen voraus und sind schon vor dem Tag bekannt, an dem Gott Gericht hält. Bei anderen kommen sie erst durch das Gericht ans Licht.“</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62815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83768" y="116632"/>
            <a:ext cx="6624736" cy="3046988"/>
          </a:xfrm>
        </p:spPr>
        <p:txBody>
          <a:bodyPr wrap="square">
            <a:spAutoFit/>
          </a:bodyPr>
          <a:lstStyle/>
          <a:p>
            <a:pPr algn="l"/>
            <a:r>
              <a:rPr lang="de-CH" altLang="de-DE" sz="3200" dirty="0">
                <a:solidFill>
                  <a:schemeClr val="tx1"/>
                </a:solidFill>
                <a:effectLst/>
                <a:latin typeface="Univers LT Std 47 Cn Lt" pitchFamily="34" charset="0"/>
              </a:rPr>
              <a:t>„Jesus ist ja nicht ein </a:t>
            </a:r>
            <a:r>
              <a:rPr lang="de-CH" altLang="de-DE" sz="3200" dirty="0" err="1">
                <a:solidFill>
                  <a:schemeClr val="tx1"/>
                </a:solidFill>
                <a:effectLst/>
                <a:latin typeface="Univers LT Std 47 Cn Lt" pitchFamily="34" charset="0"/>
              </a:rPr>
              <a:t>Hoherpriester</a:t>
            </a:r>
            <a:r>
              <a:rPr lang="de-CH" altLang="de-DE" sz="3200" dirty="0">
                <a:solidFill>
                  <a:schemeClr val="tx1"/>
                </a:solidFill>
                <a:effectLst/>
                <a:latin typeface="Univers LT Std 47 Cn Lt" pitchFamily="34" charset="0"/>
              </a:rPr>
              <a:t>, der uns in unserer Schwachheit nicht verstehen könnte. Vielmehr war er – genau wie wir – Versuchungen aller Art ausgesetzt, allerdings mit dem entscheidenden Unterschied, dass er ohne Sünde blieb.“</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463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76352" y="116632"/>
            <a:ext cx="7460144" cy="2062103"/>
          </a:xfrm>
        </p:spPr>
        <p:txBody>
          <a:bodyPr wrap="square">
            <a:spAutoFit/>
          </a:bodyPr>
          <a:lstStyle/>
          <a:p>
            <a:pPr algn="l"/>
            <a:r>
              <a:rPr lang="de-CH" altLang="de-DE" sz="3200" dirty="0">
                <a:solidFill>
                  <a:schemeClr val="tx1"/>
                </a:solidFill>
                <a:effectLst/>
                <a:latin typeface="Univers LT Std 47 Cn Lt" pitchFamily="34" charset="0"/>
              </a:rPr>
              <a:t>„Jesus kann die verstehen, die aus Unwissenheit oder durch ein Versehen vom richtigen Weg abkommen, denn er kennt die menschliche Schwachheit aus eigener Erfahrung.“</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44336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83568" y="116632"/>
            <a:ext cx="8424936" cy="2062103"/>
          </a:xfrm>
        </p:spPr>
        <p:txBody>
          <a:bodyPr wrap="square">
            <a:spAutoFit/>
          </a:bodyPr>
          <a:lstStyle/>
          <a:p>
            <a:pPr algn="l"/>
            <a:r>
              <a:rPr lang="de-CH" altLang="de-DE" sz="3200" dirty="0">
                <a:solidFill>
                  <a:schemeClr val="tx1"/>
                </a:solidFill>
                <a:effectLst/>
                <a:latin typeface="Univers LT Std 47 Cn Lt" pitchFamily="34" charset="0"/>
              </a:rPr>
              <a:t>„Wir wollen voll Zuversicht vor den Thron unseres gnädigen Gottes treten, damit er uns sein Erbarmen schenkt und uns seine Gnade erfahren lässt und </a:t>
            </a:r>
            <a:r>
              <a:rPr lang="de-CH" altLang="de-DE" sz="3200" dirty="0" smtClean="0">
                <a:solidFill>
                  <a:schemeClr val="tx1"/>
                </a:solidFill>
                <a:effectLst/>
                <a:latin typeface="Univers LT Std 47 Cn Lt" pitchFamily="34" charset="0"/>
              </a:rPr>
              <a:t>wir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zur </a:t>
            </a:r>
            <a:r>
              <a:rPr lang="de-CH" altLang="de-DE" sz="3200" dirty="0">
                <a:solidFill>
                  <a:schemeClr val="tx1"/>
                </a:solidFill>
                <a:effectLst/>
                <a:latin typeface="Univers LT Std 47 Cn Lt" pitchFamily="34" charset="0"/>
              </a:rPr>
              <a:t>rechten Zeit die Hilfe bekommen, die wir brauchen.“</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680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5,19-21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116632"/>
            <a:ext cx="7056784" cy="3970318"/>
          </a:xfrm>
        </p:spPr>
        <p:txBody>
          <a:bodyPr wrap="square">
            <a:spAutoFit/>
          </a:bodyPr>
          <a:lstStyle/>
          <a:p>
            <a:pPr algn="l"/>
            <a:r>
              <a:rPr lang="de-CH" altLang="de-DE" sz="3600" dirty="0">
                <a:solidFill>
                  <a:schemeClr val="tx1"/>
                </a:solidFill>
                <a:effectLst/>
                <a:latin typeface="Univers LT Std 47 Cn Lt" pitchFamily="34" charset="0"/>
              </a:rPr>
              <a:t>„Sexuelle Unmoral, Schamlosigkeit, Ausschweifung, Götzendienst, okkulte Praktiken, Feindseligkeiten, Streit, Eifersucht, Wutausbrüche, Rechthaberei, Zerwürfnisse, Spaltungen, Neid, Trunkenheit, Fressgier und noch vieles andere, was genauso verwerflich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99592" y="116632"/>
            <a:ext cx="8136904" cy="2123658"/>
          </a:xfrm>
        </p:spPr>
        <p:txBody>
          <a:bodyPr wrap="square">
            <a:spAutoFit/>
          </a:bodyPr>
          <a:lstStyle/>
          <a:p>
            <a:pPr algn="l"/>
            <a:r>
              <a:rPr lang="de-CH" altLang="de-DE" sz="4400" dirty="0">
                <a:solidFill>
                  <a:schemeClr val="tx1"/>
                </a:solidFill>
                <a:effectLst/>
                <a:latin typeface="Univers LT Std 47 Cn Lt" pitchFamily="34" charset="0"/>
              </a:rPr>
              <a:t>„Wer so lebt und handelt, wird keinen Anteil am Reich Gottes bekommen, dem Erbe, das Gott für uns bereithält.“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0313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1640" y="116632"/>
            <a:ext cx="7704856" cy="3785652"/>
          </a:xfrm>
        </p:spPr>
        <p:txBody>
          <a:bodyPr wrap="square">
            <a:spAutoFit/>
          </a:bodyPr>
          <a:lstStyle/>
          <a:p>
            <a:pPr algn="l"/>
            <a:r>
              <a:rPr lang="de-CH" altLang="de-DE" sz="4000" dirty="0">
                <a:solidFill>
                  <a:schemeClr val="tx1"/>
                </a:solidFill>
                <a:effectLst/>
                <a:latin typeface="Univers LT Std 47 Cn Lt" pitchFamily="34" charset="0"/>
              </a:rPr>
              <a:t>„Nicht nur an Menschen bin ich schuldig geworden, gegen dich selbst habe ich gesündigt; ich habe getan, was du verabscheust. Darum bist du im Recht, wenn du mich schuldig sprichst; deinen Richterspruch kann niemand tadeln.“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8279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47664" y="116632"/>
            <a:ext cx="7488832" cy="2123658"/>
          </a:xfrm>
        </p:spPr>
        <p:txBody>
          <a:bodyPr wrap="square">
            <a:spAutoFit/>
          </a:bodyPr>
          <a:lstStyle/>
          <a:p>
            <a:pPr algn="l"/>
            <a:r>
              <a:rPr lang="de-CH" altLang="de-DE" sz="4400" dirty="0">
                <a:solidFill>
                  <a:schemeClr val="tx1"/>
                </a:solidFill>
                <a:effectLst/>
                <a:latin typeface="Univers LT Std 47 Cn Lt" pitchFamily="34" charset="0"/>
              </a:rPr>
              <a:t>„Nimm meine Schuld von </a:t>
            </a:r>
            <a:r>
              <a:rPr lang="de-CH" altLang="de-DE" sz="4400" dirty="0" smtClean="0">
                <a:solidFill>
                  <a:schemeClr val="tx1"/>
                </a:solidFill>
                <a:effectLst/>
                <a:latin typeface="Univers LT Std 47 Cn Lt" pitchFamily="34" charset="0"/>
              </a:rPr>
              <a:t>mir, dann </a:t>
            </a:r>
            <a:r>
              <a:rPr lang="de-CH" altLang="de-DE" sz="4400" dirty="0">
                <a:solidFill>
                  <a:schemeClr val="tx1"/>
                </a:solidFill>
                <a:effectLst/>
                <a:latin typeface="Univers LT Std 47 Cn Lt" pitchFamily="34" charset="0"/>
              </a:rPr>
              <a:t>werde ich </a:t>
            </a:r>
            <a:r>
              <a:rPr lang="de-CH" altLang="de-DE" sz="4400" dirty="0" smtClean="0">
                <a:solidFill>
                  <a:schemeClr val="tx1"/>
                </a:solidFill>
                <a:effectLst/>
                <a:latin typeface="Univers LT Std 47 Cn Lt" pitchFamily="34" charset="0"/>
              </a:rPr>
              <a:t>rein! Wasche </a:t>
            </a:r>
            <a:r>
              <a:rPr lang="de-CH" altLang="de-DE" sz="4400" dirty="0">
                <a:solidFill>
                  <a:schemeClr val="tx1"/>
                </a:solidFill>
                <a:effectLst/>
                <a:latin typeface="Univers LT Std 47 Cn Lt" pitchFamily="34" charset="0"/>
              </a:rPr>
              <a:t>mich, dann werde ich weiss wie Schnee!“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86026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a:effectLst/>
                <a:latin typeface="Univers LT Std 47 Cn Lt" pitchFamily="34" charset="0"/>
              </a:rPr>
              <a:t>Plinius: Der Briefwechsel mit Kaiser Trajan, X, 96,7.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9108504" cy="3970318"/>
          </a:xfrm>
        </p:spPr>
        <p:txBody>
          <a:bodyPr wrap="square">
            <a:spAutoFit/>
          </a:bodyPr>
          <a:lstStyle/>
          <a:p>
            <a:pPr algn="l"/>
            <a:r>
              <a:rPr lang="de-CH" altLang="de-DE" sz="2800" dirty="0">
                <a:solidFill>
                  <a:schemeClr val="tx1"/>
                </a:solidFill>
                <a:effectLst/>
                <a:latin typeface="Univers LT Std 47 Cn Lt" pitchFamily="34" charset="0"/>
              </a:rPr>
              <a:t>„Sie (die ehemaligen Christen) versicherten, ihre ganze Schuld oder ihr Irrtum habe in folgendem bestanden: Gewöhnlich seien sie an einem bestimmten Tag vor Sonnenaufgang zusammengekommen und hätten Christus als ihrem Gott einen Wechselgesang gesungen. Durch einen feierlichen Eid hätten sie sich nicht etwa zu irgendeinem Verbrechen verpflichtet, sondern dazu, keinen Diebstahl, keinen Raub und keinen Ehebruch zu begehen, kein gegebenes Wort zu brechen, kein zur Verwahrung anvertrautes Gut abzuleugnen. Danach seien sie ihrer Gewohnheit gemäss auseinandergegangen.“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4251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a:effectLst/>
                <a:latin typeface="Univers LT Std 47 Cn Lt" pitchFamily="34" charset="0"/>
              </a:rPr>
              <a:t>Tacitus: Annalen, XV,43,44.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20" y="0"/>
            <a:ext cx="5184576" cy="3785652"/>
          </a:xfrm>
        </p:spPr>
        <p:txBody>
          <a:bodyPr wrap="square">
            <a:spAutoFit/>
          </a:bodyPr>
          <a:lstStyle/>
          <a:p>
            <a:pPr algn="l"/>
            <a:r>
              <a:rPr lang="de-CH" altLang="de-DE" sz="4000" dirty="0">
                <a:solidFill>
                  <a:schemeClr val="tx1"/>
                </a:solidFill>
                <a:effectLst/>
                <a:latin typeface="Univers LT Std 47 Cn Lt" pitchFamily="34" charset="0"/>
              </a:rPr>
              <a:t>„Die Christen wurden nicht nur des Verbrechens der Brandstiftung, sondern auch des Hasses gegen das Menschengeschlecht für schuldig befunden.“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5153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47664" y="260648"/>
            <a:ext cx="7488832" cy="1446550"/>
          </a:xfrm>
        </p:spPr>
        <p:txBody>
          <a:bodyPr wrap="square">
            <a:spAutoFit/>
          </a:bodyPr>
          <a:lstStyle/>
          <a:p>
            <a:pPr algn="l"/>
            <a:r>
              <a:rPr lang="de-CH" altLang="de-DE" sz="4400" dirty="0">
                <a:solidFill>
                  <a:schemeClr val="tx1"/>
                </a:solidFill>
                <a:effectLst/>
                <a:latin typeface="Univers LT Std 47 Cn Lt" pitchFamily="34" charset="0"/>
              </a:rPr>
              <a:t>„Meine lieben Kinder, nehmt euch in Acht vor den falschen Göttern!“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5008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811</Words>
  <Application>Microsoft Office PowerPoint</Application>
  <PresentationFormat>Bildschirmpräsentation (4:3)</PresentationFormat>
  <Paragraphs>66</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Designvorlage 'Berggipfel'</vt:lpstr>
      <vt:lpstr>Bei Rot über die Strasse – ist das Sünde?</vt:lpstr>
      <vt:lpstr>I. Die absoluten Sünden</vt:lpstr>
      <vt:lpstr>„Sexuelle Unmoral, Schamlosigkeit, Ausschweifung, Götzendienst, okkulte Praktiken, Feindseligkeiten, Streit, Eifersucht, Wutausbrüche, Rechthaberei, Zerwürfnisse, Spaltungen, Neid, Trunkenheit, Fressgier und noch vieles andere, was genauso verwerflich ist.“</vt:lpstr>
      <vt:lpstr>„Wer so lebt und handelt, wird keinen Anteil am Reich Gottes bekommen, dem Erbe, das Gott für uns bereithält.“</vt:lpstr>
      <vt:lpstr>„Nicht nur an Menschen bin ich schuldig geworden, gegen dich selbst habe ich gesündigt; ich habe getan, was du verabscheust. Darum bist du im Recht, wenn du mich schuldig sprichst; deinen Richterspruch kann niemand tadeln.“</vt:lpstr>
      <vt:lpstr>„Nimm meine Schuld von mir, dann werde ich rein! Wasche mich, dann werde ich weiss wie Schnee!“</vt:lpstr>
      <vt:lpstr>„Sie (die ehemaligen Christen) versicherten, ihre ganze Schuld oder ihr Irrtum habe in folgendem bestanden: Gewöhnlich seien sie an einem bestimmten Tag vor Sonnenaufgang zusammengekommen und hätten Christus als ihrem Gott einen Wechselgesang gesungen. Durch einen feierlichen Eid hätten sie sich nicht etwa zu irgendeinem Verbrechen verpflichtet, sondern dazu, keinen Diebstahl, keinen Raub und keinen Ehebruch zu begehen, kein gegebenes Wort zu brechen, kein zur Verwahrung anvertrautes Gut abzuleugnen. Danach seien sie ihrer Gewohnheit gemäss auseinandergegangen.“</vt:lpstr>
      <vt:lpstr>„Die Christen wurden nicht nur des Verbrechens der Brandstiftung, sondern auch des Hasses gegen das Menschengeschlecht für schuldig befunden.“</vt:lpstr>
      <vt:lpstr>„Meine lieben Kinder, nehmt euch in Acht vor den falschen Göttern!“</vt:lpstr>
      <vt:lpstr>„Wer sündigt, lehnt sich damit gegen Gottes Ordnungen auf; Sünde ist ihrem Wesen nach Auflehnung gegen Gott.“</vt:lpstr>
      <vt:lpstr>II. Die relativen Sünden</vt:lpstr>
      <vt:lpstr>„Wer alles isst, darf den nicht verachten, der nicht alles isst. Und wer nicht alles isst, darf den nicht verurteilen, der alles isst. Gott hat ihn doch genauso angenommen wie dich.“</vt:lpstr>
      <vt:lpstr>„Behandle deine Überzeugung in diesen Dingen als eine Angelegenheit zwischen dir und Gott. Glücklich zu nennen ist der, der sich in Fragen der persönlichen Überzeugung so verhält, dass er sich nicht selbst anzuklagen braucht.“</vt:lpstr>
      <vt:lpstr>„Nun hat das, was wir essen, keine Auswirkung auf unser Verhältnis zu Gott. Wir sind in seinen Augen nicht weniger wert, wenn wir kein Opferfleisch essen, und wir sind in seinen Augen nicht mehr wert, wenn wir davon essen.“</vt:lpstr>
      <vt:lpstr>„Wer jedoch etwas isst, obwohl er Bedenken hat, ob er es überhaupt essen darf, der ist damit verurteilt, denn er handelt nicht aus Glauben. Und alles, was nicht aus dem Glauben kommt, ist Sünde.“</vt:lpstr>
      <vt:lpstr>„Stell dir nur einmal vor, du nimmst im Tempel eines Götzen an einem Opfermahl teil (wozu du dich aufgrund deiner Erkenntnis berechtigt fühlst), und jemand mit einem empfindlichen Gewissen sieht dich dort! Wird er da etwa im Glauben gefestigt? Wird er nicht vielmehr dazu verleitet, gegen seine Überzeugung zu handeln und ebenfalls Götzenopferfleisch zu essen?“</vt:lpstr>
      <vt:lpstr>„Der eine macht einen Unterschied zwischen heiligen Tagen und gewöhnlichen Tagen; der andere macht keinen solchen Unterschied. Wichtig ist, dass jeder mit voller Überzeugung zu dem stehen kann, was er für richtig hält.“</vt:lpstr>
      <vt:lpstr>„Gott keine Versprechungen machen ist besser als etwas versprechen und es dann nicht halten.“</vt:lpstr>
      <vt:lpstr>Schlussgedanke</vt:lpstr>
      <vt:lpstr>„Bei manchen Menschen liegt es offen zutage, dass sie sündigen; ihre Verfehlungen laufen ihnen gewissermassen voraus und sind schon vor dem Tag bekannt, an dem Gott Gericht hält. Bei anderen kommen sie erst durch das Gericht ans Licht.“</vt:lpstr>
      <vt:lpstr>„Jesus ist ja nicht ein Hoherpriester, der uns in unserer Schwachheit nicht verstehen könnte. Vielmehr war er – genau wie wir – Versuchungen aller Art ausgesetzt, allerdings mit dem entscheidenden Unterschied, dass er ohne Sünde blieb.“</vt:lpstr>
      <vt:lpstr>„Jesus kann die verstehen, die aus Unwissenheit oder durch ein Versehen vom richtigen Weg abkommen, denn er kennt die menschliche Schwachheit aus eigener Erfahrung.“</vt:lpstr>
      <vt:lpstr>„Wir wollen voll Zuversicht vor den Thron unseres gnädigen Gottes treten, damit er uns sein Erbarmen schenkt und uns seine Gnade erfahren lässt und wir zur rechten Zeit die Hilfe bekommen, die wir brauchen.“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wir über Sünde wissen müssen - Teil 6/7 - Bei Rot über die Strasse - ist das Sünde? - Folien</dc:title>
  <dc:creator>Jürg Birnstiel</dc:creator>
  <cp:lastModifiedBy>Me</cp:lastModifiedBy>
  <cp:revision>362</cp:revision>
  <dcterms:created xsi:type="dcterms:W3CDTF">2013-11-12T15:20:47Z</dcterms:created>
  <dcterms:modified xsi:type="dcterms:W3CDTF">2015-03-26T21:57:03Z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