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8"/>
  </p:notesMasterIdLst>
  <p:handoutMasterIdLst>
    <p:handoutMasterId r:id="rId29"/>
  </p:handoutMasterIdLst>
  <p:sldIdLst>
    <p:sldId id="735" r:id="rId2"/>
    <p:sldId id="1031" r:id="rId3"/>
    <p:sldId id="1078" r:id="rId4"/>
    <p:sldId id="1079" r:id="rId5"/>
    <p:sldId id="1080" r:id="rId6"/>
    <p:sldId id="1081" r:id="rId7"/>
    <p:sldId id="1082" r:id="rId8"/>
    <p:sldId id="1077" r:id="rId9"/>
    <p:sldId id="1083" r:id="rId10"/>
    <p:sldId id="1084" r:id="rId11"/>
    <p:sldId id="1085" r:id="rId12"/>
    <p:sldId id="1086" r:id="rId13"/>
    <p:sldId id="1087" r:id="rId14"/>
    <p:sldId id="1088" r:id="rId15"/>
    <p:sldId id="1089" r:id="rId16"/>
    <p:sldId id="962" r:id="rId17"/>
    <p:sldId id="1090" r:id="rId18"/>
    <p:sldId id="1091" r:id="rId19"/>
    <p:sldId id="1092" r:id="rId20"/>
    <p:sldId id="1093" r:id="rId21"/>
    <p:sldId id="1094" r:id="rId22"/>
    <p:sldId id="1095" r:id="rId23"/>
    <p:sldId id="1096" r:id="rId24"/>
    <p:sldId id="259" r:id="rId25"/>
    <p:sldId id="1097" r:id="rId26"/>
    <p:sldId id="1098" r:id="rId27"/>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01" autoAdjust="0"/>
    <p:restoredTop sz="94698" autoAdjust="0"/>
  </p:normalViewPr>
  <p:slideViewPr>
    <p:cSldViewPr>
      <p:cViewPr varScale="1">
        <p:scale>
          <a:sx n="78" d="100"/>
          <a:sy n="78" d="100"/>
        </p:scale>
        <p:origin x="-114" y="-3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84266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55384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4363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62505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805388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348365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352058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100571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2483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339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841204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759602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431864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23660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89584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07727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49973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76870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41265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98728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44735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11958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4000" b="-14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804193"/>
            <a:ext cx="10873208" cy="1323439"/>
          </a:xfrm>
        </p:spPr>
        <p:txBody>
          <a:bodyPr wrap="square">
            <a:spAutoFit/>
          </a:bodyPr>
          <a:lstStyle/>
          <a:p>
            <a:pPr algn="l"/>
            <a:r>
              <a:rPr lang="de-CH" altLang="de-DE" sz="8000" dirty="0">
                <a:solidFill>
                  <a:schemeClr val="tx1"/>
                </a:solidFill>
                <a:effectLst/>
                <a:latin typeface="Univers LT Std 47 Cn Lt" pitchFamily="34" charset="0"/>
              </a:rPr>
              <a:t>Den wahren Feind erkennen</a:t>
            </a:r>
            <a:endParaRPr lang="de-DE" altLang="de-DE" sz="8000" dirty="0">
              <a:solidFill>
                <a:schemeClr val="tx1"/>
              </a:solidFill>
              <a:effectLst/>
              <a:latin typeface="Univers LT Std 47 Cn Lt" pitchFamily="34" charset="0"/>
            </a:endParaRPr>
          </a:p>
        </p:txBody>
      </p:sp>
      <p:sp>
        <p:nvSpPr>
          <p:cNvPr id="4" name="Rectangle 3">
            <a:extLst>
              <a:ext uri="{FF2B5EF4-FFF2-40B4-BE49-F238E27FC236}">
                <a16:creationId xmlns:a16="http://schemas.microsoft.com/office/drawing/2014/main" xmlns="" id="{CCBAE7CE-2F5C-4B11-9E1C-4F52A3A2F9AF}"/>
              </a:ext>
            </a:extLst>
          </p:cNvPr>
          <p:cNvSpPr txBox="1">
            <a:spLocks noChangeArrowheads="1"/>
          </p:cNvSpPr>
          <p:nvPr/>
        </p:nvSpPr>
        <p:spPr bwMode="auto">
          <a:xfrm>
            <a:off x="2999656" y="4581128"/>
            <a:ext cx="8426019" cy="104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Serie: </a:t>
            </a:r>
            <a:r>
              <a:rPr lang="de-CH" altLang="de-DE" sz="2800" kern="0" dirty="0">
                <a:effectLst/>
                <a:latin typeface="Univers LT Std 47 Cn Lt" pitchFamily="34" charset="0"/>
              </a:rPr>
              <a:t>Wie Christen Gefahren erkennen und abwehren (2/5)</a:t>
            </a:r>
          </a:p>
          <a:p>
            <a:pPr algn="r"/>
            <a:r>
              <a:rPr lang="de-CH" altLang="de-DE" sz="2800" kern="0">
                <a:effectLst/>
                <a:latin typeface="Univers LT Std 47 Cn Lt" pitchFamily="34" charset="0"/>
              </a:rPr>
              <a:t>Epheser-Brief 6,12-13</a:t>
            </a:r>
            <a:endParaRPr lang="de-CH" altLang="de-DE" sz="28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4581128"/>
            <a:ext cx="4176464" cy="400110"/>
          </a:xfrm>
        </p:spPr>
        <p:txBody>
          <a:bodyPr wrap="square">
            <a:spAutoFit/>
          </a:bodyPr>
          <a:lstStyle/>
          <a:p>
            <a:pPr algn="r"/>
            <a:r>
              <a:rPr lang="de-CH" altLang="de-DE" sz="2000" dirty="0">
                <a:effectLst/>
                <a:latin typeface="Univers LT Std 47 Cn Lt" pitchFamily="34" charset="0"/>
              </a:rPr>
              <a:t>Apostelgeschichte 16,37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44624"/>
            <a:ext cx="9793088" cy="4401205"/>
          </a:xfrm>
        </p:spPr>
        <p:txBody>
          <a:bodyPr wrap="square">
            <a:spAutoFit/>
          </a:bodyPr>
          <a:lstStyle/>
          <a:p>
            <a:pPr algn="l"/>
            <a:r>
              <a:rPr lang="de-CH" altLang="de-DE" sz="4000" dirty="0">
                <a:solidFill>
                  <a:schemeClr val="tx1"/>
                </a:solidFill>
                <a:effectLst/>
                <a:latin typeface="Univers LT Std 47 Cn Lt" pitchFamily="34" charset="0"/>
              </a:rPr>
              <a:t>„Erst haben sie uns ohne jedes Gerichtsverfahren öffentlich schlagen lassen, obwohl wir das römische Bürgerrecht besitzen, dann haben sie uns ins Gefängnis geworfen, und jetzt wollen sie uns still und heimlich abschieben? Das kommt nicht in Frage! Sie sollen selbst hier erscheinen und uns persönlich aus dem Gefängnis herausführen!“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10113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3246761"/>
            <a:ext cx="4176464" cy="400110"/>
          </a:xfrm>
        </p:spPr>
        <p:txBody>
          <a:bodyPr wrap="square">
            <a:spAutoFit/>
          </a:bodyPr>
          <a:lstStyle/>
          <a:p>
            <a:pPr algn="r"/>
            <a:r>
              <a:rPr lang="de-CH" altLang="de-DE" sz="2000" dirty="0">
                <a:effectLst/>
                <a:latin typeface="Univers LT Std 47 Cn Lt" pitchFamily="34" charset="0"/>
              </a:rPr>
              <a:t>Epheser-Brief 6,12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41086"/>
            <a:ext cx="10801200" cy="3170099"/>
          </a:xfrm>
        </p:spPr>
        <p:txBody>
          <a:bodyPr wrap="square">
            <a:spAutoFit/>
          </a:bodyPr>
          <a:lstStyle/>
          <a:p>
            <a:pPr algn="l"/>
            <a:r>
              <a:rPr lang="de-CH" altLang="de-DE" sz="4000" dirty="0">
                <a:solidFill>
                  <a:schemeClr val="tx1"/>
                </a:solidFill>
                <a:effectLst/>
                <a:latin typeface="Univers LT Std 47 Cn Lt" pitchFamily="34" charset="0"/>
              </a:rPr>
              <a:t>„Unser Kampf richtet sich nicht gegen Wesen von Fleisch und Blut, sondern gegen die Mächte und Gewalten der Finsternis, die über die Erde herrschen, gegen das Heer der Geister in der unsichtbaren Welt, die hinter allem Bösen stehen.“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32228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3717032"/>
            <a:ext cx="4176464" cy="400110"/>
          </a:xfrm>
        </p:spPr>
        <p:txBody>
          <a:bodyPr wrap="square">
            <a:spAutoFit/>
          </a:bodyPr>
          <a:lstStyle/>
          <a:p>
            <a:pPr algn="r"/>
            <a:r>
              <a:rPr lang="de-CH" altLang="de-DE" sz="2000" dirty="0">
                <a:effectLst/>
                <a:latin typeface="Univers LT Std 47 Cn Lt" pitchFamily="34" charset="0"/>
              </a:rPr>
              <a:t>Epheser-Brief 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41086"/>
            <a:ext cx="10009112" cy="3170099"/>
          </a:xfrm>
        </p:spPr>
        <p:txBody>
          <a:bodyPr wrap="square">
            <a:spAutoFit/>
          </a:bodyPr>
          <a:lstStyle/>
          <a:p>
            <a:pPr algn="l"/>
            <a:r>
              <a:rPr lang="de-CH" altLang="de-DE" sz="4000" dirty="0">
                <a:solidFill>
                  <a:schemeClr val="tx1"/>
                </a:solidFill>
                <a:effectLst/>
                <a:latin typeface="Univers LT Std 47 Cn Lt" pitchFamily="34" charset="0"/>
              </a:rPr>
              <a:t>„Ihr hattet euch nach den Massstäben dieser Welt gerichtet und wart dem gefolgt, der über die Mächte der unsichtbaren Welt zwischen Himmel und Erde herrscht, jenem Geist, der bis heute in denen am Werk ist, die nicht bereit sind, Gott zu gehorchen.“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98258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3573016"/>
            <a:ext cx="4176464" cy="400110"/>
          </a:xfrm>
        </p:spPr>
        <p:txBody>
          <a:bodyPr wrap="square">
            <a:spAutoFit/>
          </a:bodyPr>
          <a:lstStyle/>
          <a:p>
            <a:pPr algn="r"/>
            <a:r>
              <a:rPr lang="de-CH" altLang="de-DE" sz="2000" dirty="0">
                <a:effectLst/>
                <a:latin typeface="Univers LT Std 47 Cn Lt" pitchFamily="34" charset="0"/>
              </a:rPr>
              <a:t>Epheser-Brief 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58901"/>
            <a:ext cx="10729192" cy="3170099"/>
          </a:xfrm>
        </p:spPr>
        <p:txBody>
          <a:bodyPr wrap="square">
            <a:spAutoFit/>
          </a:bodyPr>
          <a:lstStyle/>
          <a:p>
            <a:pPr algn="l"/>
            <a:r>
              <a:rPr lang="de-CH" altLang="de-DE" sz="4000" dirty="0">
                <a:solidFill>
                  <a:schemeClr val="tx1"/>
                </a:solidFill>
                <a:effectLst/>
                <a:latin typeface="Univers LT Std 47 Cn Lt" pitchFamily="34" charset="0"/>
              </a:rPr>
              <a:t>„Wir alle haben früher so gelebt; wir liessen uns von den Begierden unserer eigenen Natur leiten und taten, wozu unsere selbstsüchtigen Gedanken uns drängten. So, wie wir unserem Wesen nach waren, hatten wir – genau wie alle anderen – nichts verdient als Gottes Zorn.“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43131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3910460"/>
            <a:ext cx="4176464" cy="400110"/>
          </a:xfrm>
        </p:spPr>
        <p:txBody>
          <a:bodyPr wrap="square">
            <a:spAutoFit/>
          </a:bodyPr>
          <a:lstStyle/>
          <a:p>
            <a:pPr algn="r"/>
            <a:r>
              <a:rPr lang="de-CH" altLang="de-DE" sz="2000" dirty="0">
                <a:effectLst/>
                <a:latin typeface="Univers LT Std 47 Cn Lt" pitchFamily="34" charset="0"/>
              </a:rPr>
              <a:t>Epheser-Brief 2,4-6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068175" cy="3785652"/>
          </a:xfrm>
        </p:spPr>
        <p:txBody>
          <a:bodyPr wrap="square">
            <a:spAutoFit/>
          </a:bodyPr>
          <a:lstStyle/>
          <a:p>
            <a:pPr algn="l"/>
            <a:r>
              <a:rPr lang="de-CH" altLang="de-DE" sz="4000">
                <a:solidFill>
                  <a:schemeClr val="tx1"/>
                </a:solidFill>
                <a:effectLst/>
                <a:latin typeface="Univers LT Std 47 Cn Lt" pitchFamily="34" charset="0"/>
              </a:rPr>
              <a:t>„Gott </a:t>
            </a:r>
            <a:r>
              <a:rPr lang="de-CH" altLang="de-DE" sz="4000" dirty="0">
                <a:solidFill>
                  <a:schemeClr val="tx1"/>
                </a:solidFill>
                <a:effectLst/>
                <a:latin typeface="Univers LT Std 47 Cn Lt" pitchFamily="34" charset="0"/>
              </a:rPr>
              <a:t>hat uns so sehr geliebt, dass er uns zusammen mit Christus lebendig gemacht hat. Ja, es ist nichts als Gnade, dass ihr gerettet seid! Zusammen mit Jesus Christus hat er uns vom Tod auferweckt, und zusammen mit ihm hat er uns schon jetzt einen Platz in der himmlischen Welt gegeben, weil wir mit Jesus Christus verbunden sind.“</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26255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3454579"/>
            <a:ext cx="4176464" cy="400110"/>
          </a:xfrm>
        </p:spPr>
        <p:txBody>
          <a:bodyPr wrap="square">
            <a:spAutoFit/>
          </a:bodyPr>
          <a:lstStyle/>
          <a:p>
            <a:pPr algn="r"/>
            <a:r>
              <a:rPr lang="de-CH" altLang="de-DE" sz="2000" dirty="0">
                <a:effectLst/>
                <a:latin typeface="Univers LT Std 47 Cn Lt" pitchFamily="34" charset="0"/>
              </a:rPr>
              <a:t>Kolosser-Brief 1,13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0009112" cy="3416320"/>
          </a:xfrm>
        </p:spPr>
        <p:txBody>
          <a:bodyPr wrap="square">
            <a:spAutoFit/>
          </a:bodyPr>
          <a:lstStyle/>
          <a:p>
            <a:pPr algn="l"/>
            <a:r>
              <a:rPr lang="de-CH" altLang="de-DE" dirty="0">
                <a:solidFill>
                  <a:schemeClr val="tx1"/>
                </a:solidFill>
                <a:effectLst/>
                <a:latin typeface="Univers LT Std 47 Cn Lt" pitchFamily="34" charset="0"/>
              </a:rPr>
              <a:t>„Der himmlische Vater hat uns aus der Gewalt der Finsternis befreit und hat uns in das Reich versetzt, in dem sein geliebter Sohn regiert.“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66984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332656"/>
            <a:ext cx="11305256" cy="2308324"/>
          </a:xfrm>
        </p:spPr>
        <p:txBody>
          <a:bodyPr wrap="square">
            <a:spAutoFit/>
          </a:bodyPr>
          <a:lstStyle/>
          <a:p>
            <a:pPr algn="l"/>
            <a:r>
              <a:rPr lang="de-DE" altLang="de-DE" sz="7200" dirty="0">
                <a:solidFill>
                  <a:schemeClr val="tx1"/>
                </a:solidFill>
                <a:effectLst/>
                <a:latin typeface="Univers LT Std 47 Cn Lt" pitchFamily="34" charset="0"/>
              </a:rPr>
              <a:t>II. </a:t>
            </a:r>
            <a:r>
              <a:rPr lang="de-CH" altLang="de-DE" sz="7200" dirty="0">
                <a:solidFill>
                  <a:schemeClr val="tx1"/>
                </a:solidFill>
                <a:effectLst/>
                <a:latin typeface="Univers LT Std 47 Cn Lt" pitchFamily="34" charset="0"/>
              </a:rPr>
              <a:t>Wir können dem listigen Feind erfolgreich widerstehen</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2573908"/>
            <a:ext cx="4176464" cy="400110"/>
          </a:xfrm>
        </p:spPr>
        <p:txBody>
          <a:bodyPr wrap="square">
            <a:spAutoFit/>
          </a:bodyPr>
          <a:lstStyle/>
          <a:p>
            <a:pPr algn="r"/>
            <a:r>
              <a:rPr lang="de-CH" altLang="de-DE" sz="2000" dirty="0">
                <a:effectLst/>
                <a:latin typeface="Univers LT Std 47 Cn Lt" pitchFamily="34" charset="0"/>
              </a:rPr>
              <a:t>Epheser-Brief 6,11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0801200" cy="2585323"/>
          </a:xfrm>
        </p:spPr>
        <p:txBody>
          <a:bodyPr wrap="square">
            <a:spAutoFit/>
          </a:bodyPr>
          <a:lstStyle/>
          <a:p>
            <a:pPr algn="l"/>
            <a:r>
              <a:rPr lang="de-CH" altLang="de-DE" dirty="0">
                <a:solidFill>
                  <a:schemeClr val="tx1"/>
                </a:solidFill>
                <a:effectLst/>
                <a:latin typeface="Univers LT Std 47 Cn Lt" pitchFamily="34" charset="0"/>
              </a:rPr>
              <a:t>„Legt die Waffenrüstung an, die Gott euch gibt, dann können euch die Methoden des Teufels nichts anhaben.“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69472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2596842"/>
            <a:ext cx="4176464" cy="400110"/>
          </a:xfrm>
        </p:spPr>
        <p:txBody>
          <a:bodyPr wrap="square">
            <a:spAutoFit/>
          </a:bodyPr>
          <a:lstStyle/>
          <a:p>
            <a:pPr algn="r"/>
            <a:r>
              <a:rPr lang="de-CH" altLang="de-DE" sz="2000" dirty="0">
                <a:effectLst/>
                <a:latin typeface="Univers LT Std 47 Cn Lt" pitchFamily="34" charset="0"/>
              </a:rPr>
              <a:t>Epheser-Brief 6,13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019636"/>
            <a:ext cx="11305256" cy="923330"/>
          </a:xfrm>
        </p:spPr>
        <p:txBody>
          <a:bodyPr wrap="square">
            <a:spAutoFit/>
          </a:bodyPr>
          <a:lstStyle/>
          <a:p>
            <a:pPr algn="l"/>
            <a:r>
              <a:rPr lang="de-CH" altLang="de-DE" dirty="0">
                <a:solidFill>
                  <a:schemeClr val="tx1"/>
                </a:solidFill>
                <a:effectLst/>
                <a:latin typeface="Univers LT Std 47 Cn Lt" pitchFamily="34" charset="0"/>
              </a:rPr>
              <a:t>„Deshalb ergreift die Waffenrüstung Gott!“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74584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3437505"/>
            <a:ext cx="4176464" cy="400110"/>
          </a:xfrm>
        </p:spPr>
        <p:txBody>
          <a:bodyPr wrap="square">
            <a:spAutoFit/>
          </a:bodyPr>
          <a:lstStyle/>
          <a:p>
            <a:pPr algn="r"/>
            <a:r>
              <a:rPr lang="de-CH" altLang="de-DE" sz="2000" dirty="0">
                <a:effectLst/>
                <a:latin typeface="Univers LT Std 47 Cn Lt" pitchFamily="34" charset="0"/>
              </a:rPr>
              <a:t>Epheser-Brief 6,13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0801200" cy="3416320"/>
          </a:xfrm>
        </p:spPr>
        <p:txBody>
          <a:bodyPr wrap="square">
            <a:spAutoFit/>
          </a:bodyPr>
          <a:lstStyle/>
          <a:p>
            <a:pPr algn="l"/>
            <a:r>
              <a:rPr lang="de-CH" altLang="de-DE" dirty="0">
                <a:solidFill>
                  <a:schemeClr val="tx1"/>
                </a:solidFill>
                <a:effectLst/>
                <a:latin typeface="Univers LT Std 47 Cn Lt" pitchFamily="34" charset="0"/>
              </a:rPr>
              <a:t>„Wenn dann der Tag kommt, an dem die Mächte des Bösen angreifen, seid ihr gerüstet und könnt euch ihnen entgegenstellen.“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965730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464152" y="2708920"/>
            <a:ext cx="4176464" cy="400110"/>
          </a:xfrm>
        </p:spPr>
        <p:txBody>
          <a:bodyPr wrap="square">
            <a:spAutoFit/>
          </a:bodyPr>
          <a:lstStyle/>
          <a:p>
            <a:pPr algn="r"/>
            <a:r>
              <a:rPr lang="de-CH" altLang="de-DE" sz="2000" dirty="0">
                <a:effectLst/>
                <a:latin typeface="Univers LT Std 47 Cn Lt" pitchFamily="34" charset="0"/>
              </a:rPr>
              <a:t>Matthäus-Evangelium 5,44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692696"/>
            <a:ext cx="9577064" cy="1754326"/>
          </a:xfrm>
        </p:spPr>
        <p:txBody>
          <a:bodyPr wrap="square">
            <a:spAutoFit/>
          </a:bodyPr>
          <a:lstStyle/>
          <a:p>
            <a:pPr algn="l"/>
            <a:r>
              <a:rPr lang="de-CH" altLang="de-DE" dirty="0">
                <a:solidFill>
                  <a:schemeClr val="tx1"/>
                </a:solidFill>
                <a:effectLst/>
                <a:latin typeface="Univers LT Std 47 Cn Lt" pitchFamily="34" charset="0"/>
              </a:rPr>
              <a:t>„Liebt eure Feinde, und betet für die, die euch verfolgen.“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6013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3444925"/>
            <a:ext cx="4176464" cy="400110"/>
          </a:xfrm>
        </p:spPr>
        <p:txBody>
          <a:bodyPr wrap="square">
            <a:spAutoFit/>
          </a:bodyPr>
          <a:lstStyle/>
          <a:p>
            <a:pPr algn="r"/>
            <a:r>
              <a:rPr lang="de-CH" altLang="de-DE" sz="2000" dirty="0">
                <a:effectLst/>
                <a:latin typeface="Univers LT Std 47 Cn Lt" pitchFamily="34" charset="0"/>
              </a:rPr>
              <a:t>Offenbarung 2,10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068175" cy="3170099"/>
          </a:xfrm>
        </p:spPr>
        <p:txBody>
          <a:bodyPr wrap="square">
            <a:spAutoFit/>
          </a:bodyPr>
          <a:lstStyle/>
          <a:p>
            <a:pPr algn="l"/>
            <a:r>
              <a:rPr lang="de-CH" altLang="de-DE" sz="4000" dirty="0">
                <a:solidFill>
                  <a:schemeClr val="tx1"/>
                </a:solidFill>
                <a:effectLst/>
                <a:latin typeface="Univers LT Std 47 Cn Lt" pitchFamily="34" charset="0"/>
              </a:rPr>
              <a:t>„Der Teufel wird einige von euch ins Gefängnis werfen,</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um euch auf die Probe zu stellen. Zehn Tage lang werden sie euch verfolgen. Haltet in Treue durch, auch wenn es euch das Leben kostet. Dann werde ich euch als Siegespreis ewiges Leben schenken.“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58893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2492896"/>
            <a:ext cx="4176464" cy="400110"/>
          </a:xfrm>
        </p:spPr>
        <p:txBody>
          <a:bodyPr wrap="square">
            <a:spAutoFit/>
          </a:bodyPr>
          <a:lstStyle/>
          <a:p>
            <a:pPr algn="r"/>
            <a:r>
              <a:rPr lang="de-CH" altLang="de-DE" sz="2000" dirty="0">
                <a:effectLst/>
                <a:latin typeface="Univers LT Std 47 Cn Lt" pitchFamily="34" charset="0"/>
              </a:rPr>
              <a:t>Epheser-Brief 6,13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604138"/>
            <a:ext cx="11305256" cy="1754326"/>
          </a:xfrm>
        </p:spPr>
        <p:txBody>
          <a:bodyPr wrap="square">
            <a:spAutoFit/>
          </a:bodyPr>
          <a:lstStyle/>
          <a:p>
            <a:pPr algn="l"/>
            <a:r>
              <a:rPr lang="de-CH" altLang="de-DE" dirty="0">
                <a:solidFill>
                  <a:schemeClr val="tx1"/>
                </a:solidFill>
                <a:effectLst/>
                <a:latin typeface="Univers LT Std 47 Cn Lt" pitchFamily="34" charset="0"/>
              </a:rPr>
              <a:t>„Ihr werdet erfolgreich kämpfen und</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am Ende als Sieger dastehen.“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38239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3133423"/>
            <a:ext cx="4176464" cy="400110"/>
          </a:xfrm>
        </p:spPr>
        <p:txBody>
          <a:bodyPr wrap="square">
            <a:spAutoFit/>
          </a:bodyPr>
          <a:lstStyle/>
          <a:p>
            <a:pPr algn="r"/>
            <a:r>
              <a:rPr lang="de-CH" altLang="de-DE" sz="2000" dirty="0">
                <a:effectLst/>
                <a:latin typeface="Univers LT Std 47 Cn Lt" pitchFamily="34" charset="0"/>
              </a:rPr>
              <a:t>Kolosser-Brief 2,15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332656"/>
            <a:ext cx="10801200" cy="2800767"/>
          </a:xfrm>
        </p:spPr>
        <p:txBody>
          <a:bodyPr wrap="square">
            <a:spAutoFit/>
          </a:bodyPr>
          <a:lstStyle/>
          <a:p>
            <a:pPr algn="l"/>
            <a:r>
              <a:rPr lang="de-CH" altLang="de-DE" sz="4400" dirty="0">
                <a:solidFill>
                  <a:schemeClr val="tx1"/>
                </a:solidFill>
                <a:effectLst/>
                <a:latin typeface="Univers LT Std 47 Cn Lt" pitchFamily="34" charset="0"/>
              </a:rPr>
              <a:t>„Gott hat die gottfeindlichen Mächte und Gewalten entwaffnet und ihre Ohnmacht vor aller Welt zur Schau gestellt; durch Christus hat er einen triumphalen Sieg über sie errungen.“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710479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2780928"/>
            <a:ext cx="4176464" cy="400110"/>
          </a:xfrm>
        </p:spPr>
        <p:txBody>
          <a:bodyPr wrap="square">
            <a:spAutoFit/>
          </a:bodyPr>
          <a:lstStyle/>
          <a:p>
            <a:pPr algn="r"/>
            <a:r>
              <a:rPr lang="de-CH" altLang="de-DE" sz="2000" dirty="0">
                <a:effectLst/>
                <a:latin typeface="Univers LT Std 47 Cn Lt" pitchFamily="34" charset="0"/>
              </a:rPr>
              <a:t>Epheser-Brief 3,10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332656"/>
            <a:ext cx="10801200" cy="2123658"/>
          </a:xfrm>
        </p:spPr>
        <p:txBody>
          <a:bodyPr wrap="square">
            <a:spAutoFit/>
          </a:bodyPr>
          <a:lstStyle/>
          <a:p>
            <a:pPr algn="l"/>
            <a:r>
              <a:rPr lang="de-CH" altLang="de-DE" sz="4400" dirty="0">
                <a:solidFill>
                  <a:schemeClr val="tx1"/>
                </a:solidFill>
                <a:effectLst/>
                <a:latin typeface="Univers LT Std 47 Cn Lt" pitchFamily="34" charset="0"/>
              </a:rPr>
              <a:t>„Jetzt sollen die Mächte und Gewalten in der unsichtbaren Welt durch die Gemeinde die ganze Tiefe und Weite von Gottes Weisheit erkennen.“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309087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8136904" cy="1569660"/>
          </a:xfrm>
        </p:spPr>
        <p:txBody>
          <a:bodyPr wrap="square">
            <a:spAutoFit/>
          </a:bodyPr>
          <a:lstStyle/>
          <a:p>
            <a:pPr algn="l"/>
            <a:r>
              <a:rPr lang="de-DE" altLang="de-DE" sz="9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3625157"/>
            <a:ext cx="4176464" cy="400110"/>
          </a:xfrm>
        </p:spPr>
        <p:txBody>
          <a:bodyPr wrap="square">
            <a:spAutoFit/>
          </a:bodyPr>
          <a:lstStyle/>
          <a:p>
            <a:pPr algn="r"/>
            <a:r>
              <a:rPr lang="de-CH" altLang="de-DE" sz="2000" dirty="0">
                <a:effectLst/>
                <a:latin typeface="Univers LT Std 47 Cn Lt" pitchFamily="34" charset="0"/>
              </a:rPr>
              <a:t>2.Korinther-Brief 4,4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377264" cy="3477875"/>
          </a:xfrm>
        </p:spPr>
        <p:txBody>
          <a:bodyPr wrap="square">
            <a:spAutoFit/>
          </a:bodyPr>
          <a:lstStyle/>
          <a:p>
            <a:pPr algn="l"/>
            <a:r>
              <a:rPr lang="de-CH" altLang="de-DE" sz="4400" dirty="0">
                <a:solidFill>
                  <a:schemeClr val="tx1"/>
                </a:solidFill>
                <a:effectLst/>
                <a:latin typeface="Univers LT Std 47 Cn Lt" pitchFamily="34" charset="0"/>
              </a:rPr>
              <a:t>„Der Gott dieser Welt hat sie mit Blindheit geschlagen, sodass ihr Verständnis verfinstert ist und sie den strahlenden Glanz des Evangeliums nicht sehen,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den Glanz der Botschaft von der Herrlichkeit dessen, der Gottes Ebenbild ist – Christus.“</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128243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2420888"/>
            <a:ext cx="4176464" cy="400110"/>
          </a:xfrm>
        </p:spPr>
        <p:txBody>
          <a:bodyPr wrap="square">
            <a:spAutoFit/>
          </a:bodyPr>
          <a:lstStyle/>
          <a:p>
            <a:pPr algn="r"/>
            <a:r>
              <a:rPr lang="de-CH" altLang="de-DE" sz="2000" dirty="0">
                <a:effectLst/>
                <a:latin typeface="Univers LT Std 47 Cn Lt" pitchFamily="34" charset="0"/>
              </a:rPr>
              <a:t>Epheser-Brief 6,13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604138"/>
            <a:ext cx="11305256" cy="1754326"/>
          </a:xfrm>
        </p:spPr>
        <p:txBody>
          <a:bodyPr wrap="square">
            <a:spAutoFit/>
          </a:bodyPr>
          <a:lstStyle/>
          <a:p>
            <a:pPr algn="l"/>
            <a:r>
              <a:rPr lang="de-CH" altLang="de-DE" dirty="0">
                <a:solidFill>
                  <a:schemeClr val="tx1"/>
                </a:solidFill>
                <a:effectLst/>
                <a:latin typeface="Univers LT Std 47 Cn Lt" pitchFamily="34" charset="0"/>
              </a:rPr>
              <a:t>„Ihr werdet erfolgreich kämpfen und</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am Ende als Sieger dastehen.“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03326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3501008"/>
            <a:ext cx="4176464" cy="400110"/>
          </a:xfrm>
        </p:spPr>
        <p:txBody>
          <a:bodyPr wrap="square">
            <a:spAutoFit/>
          </a:bodyPr>
          <a:lstStyle/>
          <a:p>
            <a:pPr algn="r"/>
            <a:r>
              <a:rPr lang="de-CH" altLang="de-DE" sz="2000" dirty="0">
                <a:effectLst/>
                <a:latin typeface="Univers LT Std 47 Cn Lt" pitchFamily="34" charset="0"/>
              </a:rPr>
              <a:t>Matthäus-Evangelium 5,46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0009112" cy="3416320"/>
          </a:xfrm>
        </p:spPr>
        <p:txBody>
          <a:bodyPr wrap="square">
            <a:spAutoFit/>
          </a:bodyPr>
          <a:lstStyle/>
          <a:p>
            <a:pPr algn="l"/>
            <a:r>
              <a:rPr lang="de-CH" altLang="de-DE" dirty="0">
                <a:solidFill>
                  <a:schemeClr val="tx1"/>
                </a:solidFill>
                <a:effectLst/>
                <a:latin typeface="Univers LT Std 47 Cn Lt" pitchFamily="34" charset="0"/>
              </a:rPr>
              <a:t>„Wenn ihr nur die liebt, die euch Liebe erweisen, was für einen Lohn habt ihr dafür zu erwarten? Tun das nicht sogar Leute wie die Zolleinnehmer?“</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71918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2564904"/>
            <a:ext cx="4176464" cy="400110"/>
          </a:xfrm>
        </p:spPr>
        <p:txBody>
          <a:bodyPr wrap="square">
            <a:spAutoFit/>
          </a:bodyPr>
          <a:lstStyle/>
          <a:p>
            <a:pPr algn="r"/>
            <a:r>
              <a:rPr lang="de-CH" altLang="de-DE" sz="2000" dirty="0">
                <a:effectLst/>
                <a:latin typeface="Univers LT Std 47 Cn Lt" pitchFamily="34" charset="0"/>
              </a:rPr>
              <a:t>Lukas-Evangelium 23,34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548680"/>
            <a:ext cx="11089232" cy="1754326"/>
          </a:xfrm>
        </p:spPr>
        <p:txBody>
          <a:bodyPr wrap="square">
            <a:spAutoFit/>
          </a:bodyPr>
          <a:lstStyle/>
          <a:p>
            <a:pPr algn="l"/>
            <a:r>
              <a:rPr lang="de-CH" altLang="de-DE" dirty="0">
                <a:solidFill>
                  <a:schemeClr val="tx1"/>
                </a:solidFill>
                <a:effectLst/>
                <a:latin typeface="Univers LT Std 47 Cn Lt" pitchFamily="34" charset="0"/>
              </a:rPr>
              <a:t>„Vater, vergib ihnen, denn sie wissen nicht, was sie tun.“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21543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2420888"/>
            <a:ext cx="4176464" cy="400110"/>
          </a:xfrm>
        </p:spPr>
        <p:txBody>
          <a:bodyPr wrap="square">
            <a:spAutoFit/>
          </a:bodyPr>
          <a:lstStyle/>
          <a:p>
            <a:pPr algn="r"/>
            <a:r>
              <a:rPr lang="de-CH" altLang="de-DE" sz="2000" dirty="0">
                <a:effectLst/>
                <a:latin typeface="Univers LT Std 47 Cn Lt" pitchFamily="34" charset="0"/>
              </a:rPr>
              <a:t>Römer-Brief 12,21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548680"/>
            <a:ext cx="11089232" cy="1754326"/>
          </a:xfrm>
        </p:spPr>
        <p:txBody>
          <a:bodyPr wrap="square">
            <a:spAutoFit/>
          </a:bodyPr>
          <a:lstStyle/>
          <a:p>
            <a:pPr algn="l"/>
            <a:r>
              <a:rPr lang="de-CH" altLang="de-DE" dirty="0">
                <a:solidFill>
                  <a:schemeClr val="tx1"/>
                </a:solidFill>
                <a:effectLst/>
                <a:latin typeface="Univers LT Std 47 Cn Lt" pitchFamily="34" charset="0"/>
              </a:rPr>
              <a:t>„Lass dich nicht vom Bösen besiegen, sondern besiege Böses mit Gutem.“</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91068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3645024"/>
            <a:ext cx="4176464" cy="400110"/>
          </a:xfrm>
        </p:spPr>
        <p:txBody>
          <a:bodyPr wrap="square">
            <a:spAutoFit/>
          </a:bodyPr>
          <a:lstStyle/>
          <a:p>
            <a:pPr algn="r"/>
            <a:r>
              <a:rPr lang="de-CH" altLang="de-DE" sz="2000" dirty="0">
                <a:effectLst/>
                <a:latin typeface="Univers LT Std 47 Cn Lt" pitchFamily="34" charset="0"/>
              </a:rPr>
              <a:t>Epheser-Brief 6,12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49902"/>
            <a:ext cx="11089232" cy="3477875"/>
          </a:xfrm>
        </p:spPr>
        <p:txBody>
          <a:bodyPr wrap="square">
            <a:spAutoFit/>
          </a:bodyPr>
          <a:lstStyle/>
          <a:p>
            <a:pPr algn="l"/>
            <a:r>
              <a:rPr lang="de-CH" altLang="de-DE" sz="4400" dirty="0">
                <a:solidFill>
                  <a:schemeClr val="tx1"/>
                </a:solidFill>
                <a:effectLst/>
                <a:latin typeface="Univers LT Std 47 Cn Lt" pitchFamily="34" charset="0"/>
              </a:rPr>
              <a:t>Denn unser Kampf richtet sich nicht gegen Wesen von Fleisch und Blut, sondern gegen die Mächte und Gewalten der Finsternis, die über die Erde herrschen, gegen das Heer der Geister in der unsichtbaren Welt, die hinter allem Bösen stehen.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95975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3645024"/>
            <a:ext cx="4176464" cy="400110"/>
          </a:xfrm>
        </p:spPr>
        <p:txBody>
          <a:bodyPr wrap="square">
            <a:spAutoFit/>
          </a:bodyPr>
          <a:lstStyle/>
          <a:p>
            <a:pPr algn="r"/>
            <a:r>
              <a:rPr lang="de-CH" altLang="de-DE" sz="2000" dirty="0">
                <a:effectLst/>
                <a:latin typeface="Univers LT Std 47 Cn Lt" pitchFamily="34" charset="0"/>
              </a:rPr>
              <a:t>Epheser-Brief 6,13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49902"/>
            <a:ext cx="11089232" cy="3477875"/>
          </a:xfrm>
        </p:spPr>
        <p:txBody>
          <a:bodyPr wrap="square">
            <a:spAutoFit/>
          </a:bodyPr>
          <a:lstStyle/>
          <a:p>
            <a:pPr algn="l"/>
            <a:r>
              <a:rPr lang="de-CH" altLang="de-DE" sz="4400" dirty="0">
                <a:solidFill>
                  <a:schemeClr val="tx1"/>
                </a:solidFill>
                <a:effectLst/>
                <a:latin typeface="Univers LT Std 47 Cn Lt" pitchFamily="34" charset="0"/>
              </a:rPr>
              <a:t>Deshalb ergreift die Waffenrüstung Gottes! Wenn dann der Tag kommt, an dem die Mächte des Bösen angreifen, seid ihr gerüstet und könnt euch ihnen entgegenstellen. Ihr werdet erfolgreich kämpfen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und am Ende als Sieger dastehen.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15599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3352" y="210707"/>
            <a:ext cx="8064896" cy="2308324"/>
          </a:xfrm>
        </p:spPr>
        <p:txBody>
          <a:bodyPr wrap="square">
            <a:spAutoFit/>
          </a:bodyPr>
          <a:lstStyle/>
          <a:p>
            <a:pPr algn="l"/>
            <a:r>
              <a:rPr lang="de-DE" altLang="de-DE" sz="7200" dirty="0">
                <a:solidFill>
                  <a:schemeClr val="tx1"/>
                </a:solidFill>
                <a:effectLst/>
                <a:latin typeface="Univers LT Std 47 Cn Lt" pitchFamily="34" charset="0"/>
              </a:rPr>
              <a:t>I. </a:t>
            </a:r>
            <a:r>
              <a:rPr lang="de-CH" altLang="de-DE" sz="7200" dirty="0">
                <a:solidFill>
                  <a:schemeClr val="tx1"/>
                </a:solidFill>
                <a:effectLst/>
                <a:latin typeface="Univers LT Std 47 Cn Lt" pitchFamily="34" charset="0"/>
              </a:rPr>
              <a:t>Menschen sind nicht die Feinde der Christen</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2420888"/>
            <a:ext cx="4176464" cy="400110"/>
          </a:xfrm>
        </p:spPr>
        <p:txBody>
          <a:bodyPr wrap="square">
            <a:spAutoFit/>
          </a:bodyPr>
          <a:lstStyle/>
          <a:p>
            <a:pPr algn="r"/>
            <a:r>
              <a:rPr lang="de-CH" altLang="de-DE" sz="2000" dirty="0">
                <a:effectLst/>
                <a:latin typeface="Univers LT Std 47 Cn Lt" pitchFamily="34" charset="0"/>
              </a:rPr>
              <a:t>Epheser-Brief 6,12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548680"/>
            <a:ext cx="11089232" cy="1754326"/>
          </a:xfrm>
        </p:spPr>
        <p:txBody>
          <a:bodyPr wrap="square">
            <a:spAutoFit/>
          </a:bodyPr>
          <a:lstStyle/>
          <a:p>
            <a:pPr algn="l"/>
            <a:r>
              <a:rPr lang="de-CH" altLang="de-DE" dirty="0">
                <a:solidFill>
                  <a:schemeClr val="tx1"/>
                </a:solidFill>
                <a:effectLst/>
                <a:latin typeface="Univers LT Std 47 Cn Lt" pitchFamily="34" charset="0"/>
              </a:rPr>
              <a:t>„Unser Kampf richtet sich nicht gegen Wesen von Fleisch und Blut.“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56523661"/>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719</Words>
  <Application>Microsoft Office PowerPoint</Application>
  <PresentationFormat>Benutzerdefiniert</PresentationFormat>
  <Paragraphs>76</Paragraphs>
  <Slides>26</Slides>
  <Notes>26</Notes>
  <HiddenSlides>0</HiddenSlides>
  <MMClips>0</MMClips>
  <ScaleCrop>false</ScaleCrop>
  <HeadingPairs>
    <vt:vector size="4" baseType="variant">
      <vt:variant>
        <vt:lpstr>Design</vt:lpstr>
      </vt:variant>
      <vt:variant>
        <vt:i4>1</vt:i4>
      </vt:variant>
      <vt:variant>
        <vt:lpstr>Folientitel</vt:lpstr>
      </vt:variant>
      <vt:variant>
        <vt:i4>26</vt:i4>
      </vt:variant>
    </vt:vector>
  </HeadingPairs>
  <TitlesOfParts>
    <vt:vector size="27" baseType="lpstr">
      <vt:lpstr>Designvorlage 'Berggipfel'</vt:lpstr>
      <vt:lpstr>Den wahren Feind erkennen</vt:lpstr>
      <vt:lpstr>„Liebt eure Feinde, und betet für die, die euch verfolgen.“</vt:lpstr>
      <vt:lpstr>„Wenn ihr nur die liebt, die euch Liebe erweisen, was für einen Lohn habt ihr dafür zu erwarten? Tun das nicht sogar Leute wie die Zolleinnehmer?“</vt:lpstr>
      <vt:lpstr>„Vater, vergib ihnen, denn sie wissen nicht, was sie tun.“</vt:lpstr>
      <vt:lpstr>„Lass dich nicht vom Bösen besiegen, sondern besiege Böses mit Gutem.“</vt:lpstr>
      <vt:lpstr>Denn unser Kampf richtet sich nicht gegen Wesen von Fleisch und Blut, sondern gegen die Mächte und Gewalten der Finsternis, die über die Erde herrschen, gegen das Heer der Geister in der unsichtbaren Welt, die hinter allem Bösen stehen.</vt:lpstr>
      <vt:lpstr>Deshalb ergreift die Waffenrüstung Gottes! Wenn dann der Tag kommt, an dem die Mächte des Bösen angreifen, seid ihr gerüstet und könnt euch ihnen entgegenstellen. Ihr werdet erfolgreich kämpfen und am Ende als Sieger dastehen.</vt:lpstr>
      <vt:lpstr>I. Menschen sind nicht die Feinde der Christen</vt:lpstr>
      <vt:lpstr>„Unser Kampf richtet sich nicht gegen Wesen von Fleisch und Blut.“</vt:lpstr>
      <vt:lpstr>„Erst haben sie uns ohne jedes Gerichtsverfahren öffentlich schlagen lassen, obwohl wir das römische Bürgerrecht besitzen, dann haben sie uns ins Gefängnis geworfen, und jetzt wollen sie uns still und heimlich abschieben? Das kommt nicht in Frage! Sie sollen selbst hier erscheinen und uns persönlich aus dem Gefängnis herausführen!“</vt:lpstr>
      <vt:lpstr>„Unser Kampf richtet sich nicht gegen Wesen von Fleisch und Blut, sondern gegen die Mächte und Gewalten der Finsternis, die über die Erde herrschen, gegen das Heer der Geister in der unsichtbaren Welt, die hinter allem Bösen stehen.“</vt:lpstr>
      <vt:lpstr>„Ihr hattet euch nach den Massstäben dieser Welt gerichtet und wart dem gefolgt, der über die Mächte der unsichtbaren Welt zwischen Himmel und Erde herrscht, jenem Geist, der bis heute in denen am Werk ist, die nicht bereit sind, Gott zu gehorchen.“</vt:lpstr>
      <vt:lpstr>„Wir alle haben früher so gelebt; wir liessen uns von den Begierden unserer eigenen Natur leiten und taten, wozu unsere selbstsüchtigen Gedanken uns drängten. So, wie wir unserem Wesen nach waren, hatten wir – genau wie alle anderen – nichts verdient als Gottes Zorn.“</vt:lpstr>
      <vt:lpstr>„Gott hat uns so sehr geliebt, dass er uns zusammen mit Christus lebendig gemacht hat. Ja, es ist nichts als Gnade, dass ihr gerettet seid! Zusammen mit Jesus Christus hat er uns vom Tod auferweckt, und zusammen mit ihm hat er uns schon jetzt einen Platz in der himmlischen Welt gegeben, weil wir mit Jesus Christus verbunden sind.“</vt:lpstr>
      <vt:lpstr>„Der himmlische Vater hat uns aus der Gewalt der Finsternis befreit und hat uns in das Reich versetzt, in dem sein geliebter Sohn regiert.“</vt:lpstr>
      <vt:lpstr>II. Wir können dem listigen Feind erfolgreich widerstehen</vt:lpstr>
      <vt:lpstr>„Legt die Waffenrüstung an, die Gott euch gibt, dann können euch die Methoden des Teufels nichts anhaben.“</vt:lpstr>
      <vt:lpstr>„Deshalb ergreift die Waffenrüstung Gott!“</vt:lpstr>
      <vt:lpstr>„Wenn dann der Tag kommt, an dem die Mächte des Bösen angreifen, seid ihr gerüstet und könnt euch ihnen entgegenstellen.“</vt:lpstr>
      <vt:lpstr>„Der Teufel wird einige von euch ins Gefängnis werfen, um euch auf die Probe zu stellen. Zehn Tage lang werden sie euch verfolgen. Haltet in Treue durch, auch wenn es euch das Leben kostet. Dann werde ich euch als Siegespreis ewiges Leben schenken.“</vt:lpstr>
      <vt:lpstr>„Ihr werdet erfolgreich kämpfen und am Ende als Sieger dastehen.“</vt:lpstr>
      <vt:lpstr>„Gott hat die gottfeindlichen Mächte und Gewalten entwaffnet und ihre Ohnmacht vor aller Welt zur Schau gestellt; durch Christus hat er einen triumphalen Sieg über sie errungen.“</vt:lpstr>
      <vt:lpstr>„Jetzt sollen die Mächte und Gewalten in der unsichtbaren Welt durch die Gemeinde die ganze Tiefe und Weite von Gottes Weisheit erkennen.“</vt:lpstr>
      <vt:lpstr>Schlussgedanke</vt:lpstr>
      <vt:lpstr>„Der Gott dieser Welt hat sie mit Blindheit geschlagen, sodass ihr Verständnis verfinstert ist und sie den strahlenden Glanz des Evangeliums nicht sehen, den Glanz der Botschaft von der Herrlichkeit dessen, der Gottes Ebenbild ist – Christus.“</vt:lpstr>
      <vt:lpstr>„Ihr werdet erfolgreich kämpfen und am Ende als Sieger dastehen.“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Wie Christen Gefahren erkennen und abwehren - Teil 2/5 - Den wahren Feind erkennen - Folien</dc:title>
  <dc:creator>Jürg Birnstiel</dc:creator>
  <cp:lastModifiedBy>Me</cp:lastModifiedBy>
  <cp:revision>864</cp:revision>
  <dcterms:created xsi:type="dcterms:W3CDTF">2013-11-12T15:20:47Z</dcterms:created>
  <dcterms:modified xsi:type="dcterms:W3CDTF">2019-07-12T19:22:47Z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