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7"/>
  </p:notesMasterIdLst>
  <p:handoutMasterIdLst>
    <p:handoutMasterId r:id="rId48"/>
  </p:handoutMasterIdLst>
  <p:sldIdLst>
    <p:sldId id="1028" r:id="rId2"/>
    <p:sldId id="1041" r:id="rId3"/>
    <p:sldId id="1042" r:id="rId4"/>
    <p:sldId id="1024" r:id="rId5"/>
    <p:sldId id="1040" r:id="rId6"/>
    <p:sldId id="1054" r:id="rId7"/>
    <p:sldId id="1029" r:id="rId8"/>
    <p:sldId id="1043" r:id="rId9"/>
    <p:sldId id="1044" r:id="rId10"/>
    <p:sldId id="1045" r:id="rId11"/>
    <p:sldId id="1046" r:id="rId12"/>
    <p:sldId id="1047" r:id="rId13"/>
    <p:sldId id="1048" r:id="rId14"/>
    <p:sldId id="1049" r:id="rId15"/>
    <p:sldId id="1050" r:id="rId16"/>
    <p:sldId id="1051" r:id="rId17"/>
    <p:sldId id="1052" r:id="rId18"/>
    <p:sldId id="1053" r:id="rId19"/>
    <p:sldId id="896" r:id="rId20"/>
    <p:sldId id="1055" r:id="rId21"/>
    <p:sldId id="1056" r:id="rId22"/>
    <p:sldId id="1077" r:id="rId23"/>
    <p:sldId id="1057" r:id="rId24"/>
    <p:sldId id="1058" r:id="rId25"/>
    <p:sldId id="962" r:id="rId26"/>
    <p:sldId id="1059" r:id="rId27"/>
    <p:sldId id="1060" r:id="rId28"/>
    <p:sldId id="1061" r:id="rId29"/>
    <p:sldId id="1062" r:id="rId30"/>
    <p:sldId id="1063" r:id="rId31"/>
    <p:sldId id="1064" r:id="rId32"/>
    <p:sldId id="1065" r:id="rId33"/>
    <p:sldId id="990" r:id="rId34"/>
    <p:sldId id="1066" r:id="rId35"/>
    <p:sldId id="1067" r:id="rId36"/>
    <p:sldId id="1068" r:id="rId37"/>
    <p:sldId id="1069" r:id="rId38"/>
    <p:sldId id="1070" r:id="rId39"/>
    <p:sldId id="1071" r:id="rId40"/>
    <p:sldId id="1072" r:id="rId41"/>
    <p:sldId id="1073" r:id="rId42"/>
    <p:sldId id="259" r:id="rId43"/>
    <p:sldId id="1074" r:id="rId44"/>
    <p:sldId id="1075" r:id="rId45"/>
    <p:sldId id="1076" r:id="rId46"/>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40881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74071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65800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80755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9442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39768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42526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97843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93810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77908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30698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29966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8276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6507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8244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73857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32522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07377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0058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06277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89356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16565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69350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7001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53064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69016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6056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22918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79879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148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03243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14079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18508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06101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44002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05294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0446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373375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2138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3904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8150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188640"/>
            <a:ext cx="10801200" cy="1938992"/>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Wir sind doch nicht verrückt – wir kehren um!</a:t>
            </a:r>
          </a:p>
        </p:txBody>
      </p:sp>
      <p:sp>
        <p:nvSpPr>
          <p:cNvPr id="409603" name="Rectangle 3"/>
          <p:cNvSpPr>
            <a:spLocks noGrp="1" noChangeArrowheads="1"/>
          </p:cNvSpPr>
          <p:nvPr>
            <p:ph type="subTitle" idx="1"/>
          </p:nvPr>
        </p:nvSpPr>
        <p:spPr>
          <a:xfrm>
            <a:off x="4223792" y="5830042"/>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 Wir hätten es besser machen sollen! (2/5)</a:t>
            </a:r>
          </a:p>
        </p:txBody>
      </p:sp>
      <p:sp>
        <p:nvSpPr>
          <p:cNvPr id="4" name="Rectangle 3"/>
          <p:cNvSpPr txBox="1">
            <a:spLocks noChangeArrowheads="1"/>
          </p:cNvSpPr>
          <p:nvPr/>
        </p:nvSpPr>
        <p:spPr bwMode="auto">
          <a:xfrm>
            <a:off x="3863752" y="2669270"/>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4. Mose 13,28-14,10</a:t>
            </a: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26407" y="97755"/>
            <a:ext cx="9209954" cy="5078313"/>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Sie erzählten den Israeliten schreckliche</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Dinge über das Land, das sie erkundet hatten.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»In diesem Land kann man nicht leben,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es verschlingt seine Bewohner«, sagten sie.</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»Alle Männer, die wir gesehen haben,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sind </a:t>
            </a:r>
            <a:r>
              <a:rPr lang="de-DE" altLang="de-DE" sz="3600" dirty="0" err="1">
                <a:solidFill>
                  <a:schemeClr val="tx1"/>
                </a:solidFill>
                <a:effectLst/>
                <a:latin typeface="Source Sans Pro" panose="020B0503030403020204" pitchFamily="34" charset="0"/>
                <a:ea typeface="Source Sans Pro" panose="020B0503030403020204" pitchFamily="34" charset="0"/>
              </a:rPr>
              <a:t>riesengross</a:t>
            </a:r>
            <a:r>
              <a:rPr lang="de-DE" altLang="de-DE" sz="3600" dirty="0">
                <a:solidFill>
                  <a:schemeClr val="tx1"/>
                </a:solidFill>
                <a:effectLst/>
                <a:latin typeface="Source Sans Pro" panose="020B0503030403020204" pitchFamily="34" charset="0"/>
                <a:ea typeface="Source Sans Pro" panose="020B0503030403020204" pitchFamily="34" charset="0"/>
              </a:rPr>
              <a:t>, besonders die Nachkommen </a:t>
            </a:r>
            <a:r>
              <a:rPr lang="de-DE" altLang="de-DE" sz="3600" dirty="0" err="1">
                <a:solidFill>
                  <a:schemeClr val="tx1"/>
                </a:solidFill>
                <a:effectLst/>
                <a:latin typeface="Source Sans Pro" panose="020B0503030403020204" pitchFamily="34" charset="0"/>
                <a:ea typeface="Source Sans Pro" panose="020B0503030403020204" pitchFamily="34" charset="0"/>
              </a:rPr>
              <a:t>Anaks</a:t>
            </a:r>
            <a:r>
              <a:rPr lang="de-DE" altLang="de-DE" sz="3600" dirty="0">
                <a:solidFill>
                  <a:schemeClr val="tx1"/>
                </a:solidFill>
                <a:effectLst/>
                <a:latin typeface="Source Sans Pro" panose="020B0503030403020204" pitchFamily="34" charset="0"/>
                <a:ea typeface="Source Sans Pro" panose="020B0503030403020204" pitchFamily="34" charset="0"/>
              </a:rPr>
              <a:t>! Wir kamen uns ihnen gegenüber wie Heuschrecken vor und genauso winzig</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müssen wir ihnen vorgekommen sein!«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960096" y="537321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13,32-33</a:t>
            </a:r>
          </a:p>
        </p:txBody>
      </p:sp>
    </p:spTree>
    <p:extLst>
      <p:ext uri="{BB962C8B-B14F-4D97-AF65-F5344CB8AC3E}">
        <p14:creationId xmlns:p14="http://schemas.microsoft.com/office/powerpoint/2010/main" val="411087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9721080" cy="1200329"/>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Die ganze Gemeinde Israel schrie laut auf vor Entsetzen und die Leute weinten die ganze Nacht.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393305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14,1</a:t>
            </a:r>
          </a:p>
        </p:txBody>
      </p:sp>
    </p:spTree>
    <p:extLst>
      <p:ext uri="{BB962C8B-B14F-4D97-AF65-F5344CB8AC3E}">
        <p14:creationId xmlns:p14="http://schemas.microsoft.com/office/powerpoint/2010/main" val="31557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8784976" cy="2308324"/>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Alle miteinander lehnten sich gegen Mose und Aaron auf, sie murrten und sagten: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»Wären wir doch lieber in Ägypten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gestorben oder unterwegs in der Wüste!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72064" y="435693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14,2</a:t>
            </a:r>
          </a:p>
        </p:txBody>
      </p:sp>
    </p:spTree>
    <p:extLst>
      <p:ext uri="{BB962C8B-B14F-4D97-AF65-F5344CB8AC3E}">
        <p14:creationId xmlns:p14="http://schemas.microsoft.com/office/powerpoint/2010/main" val="347983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62165" y="188640"/>
            <a:ext cx="9649072" cy="2862322"/>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Warum will der HERR uns in dieses Land bringen? Wir werden im Kampf umkommen und unsere Frauen und kleinen Kinder werden den Feinden in die Hände fallen. Es wäre besser, wir kehrten wieder nach Ägypten zurück!«</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888088" y="41490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14,3</a:t>
            </a:r>
          </a:p>
        </p:txBody>
      </p:sp>
    </p:spTree>
    <p:extLst>
      <p:ext uri="{BB962C8B-B14F-4D97-AF65-F5344CB8AC3E}">
        <p14:creationId xmlns:p14="http://schemas.microsoft.com/office/powerpoint/2010/main" val="235436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9721080" cy="1754326"/>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Schon gaben einige die Parole aus:</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»Wir wählen einen neuen Anführer</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und gehen zurück nach Ägypten!«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816080" y="42210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14,4</a:t>
            </a:r>
          </a:p>
        </p:txBody>
      </p:sp>
    </p:spTree>
    <p:extLst>
      <p:ext uri="{BB962C8B-B14F-4D97-AF65-F5344CB8AC3E}">
        <p14:creationId xmlns:p14="http://schemas.microsoft.com/office/powerpoint/2010/main" val="104443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9721080" cy="1200329"/>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Da warfen sich Mose und Aaron vor den versammelten Israeliten auf die Erde.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888088" y="41490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14,5</a:t>
            </a:r>
          </a:p>
        </p:txBody>
      </p:sp>
    </p:spTree>
    <p:extLst>
      <p:ext uri="{BB962C8B-B14F-4D97-AF65-F5344CB8AC3E}">
        <p14:creationId xmlns:p14="http://schemas.microsoft.com/office/powerpoint/2010/main" val="276068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43087" y="260648"/>
            <a:ext cx="9049257" cy="2308324"/>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Josua und Kaleb aber, die zusammen mit den anderen das Land erkundet hatten, zerrissen ihre Kleider und sagten zu der ganzen Gemeinde Israel:</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426167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14,6-7</a:t>
            </a:r>
          </a:p>
        </p:txBody>
      </p:sp>
    </p:spTree>
    <p:extLst>
      <p:ext uri="{BB962C8B-B14F-4D97-AF65-F5344CB8AC3E}">
        <p14:creationId xmlns:p14="http://schemas.microsoft.com/office/powerpoint/2010/main" val="1425195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19336" y="116632"/>
            <a:ext cx="11737304" cy="4524315"/>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»Das Land, das wir erkundet haben, ist ein sehr gutes </a:t>
            </a:r>
            <a:r>
              <a:rPr lang="de-DE" altLang="de-DE" sz="3600" dirty="0" err="1">
                <a:solidFill>
                  <a:schemeClr val="tx1"/>
                </a:solidFill>
                <a:effectLst/>
                <a:latin typeface="Source Sans Pro" panose="020B0503030403020204" pitchFamily="34" charset="0"/>
                <a:ea typeface="Source Sans Pro" panose="020B0503030403020204" pitchFamily="34" charset="0"/>
              </a:rPr>
              <a:t>Land,das</a:t>
            </a:r>
            <a:r>
              <a:rPr lang="de-DE" altLang="de-DE" sz="3600" dirty="0">
                <a:solidFill>
                  <a:schemeClr val="tx1"/>
                </a:solidFill>
                <a:effectLst/>
                <a:latin typeface="Source Sans Pro" panose="020B0503030403020204" pitchFamily="34" charset="0"/>
                <a:ea typeface="Source Sans Pro" panose="020B0503030403020204" pitchFamily="34" charset="0"/>
              </a:rPr>
              <a:t> von Milch und Honig </a:t>
            </a:r>
            <a:r>
              <a:rPr lang="de-DE" altLang="de-DE" sz="3600" dirty="0" err="1">
                <a:solidFill>
                  <a:schemeClr val="tx1"/>
                </a:solidFill>
                <a:effectLst/>
                <a:latin typeface="Source Sans Pro" panose="020B0503030403020204" pitchFamily="34" charset="0"/>
                <a:ea typeface="Source Sans Pro" panose="020B0503030403020204" pitchFamily="34" charset="0"/>
              </a:rPr>
              <a:t>überfliesst</a:t>
            </a:r>
            <a:r>
              <a:rPr lang="de-DE" altLang="de-DE" sz="3600" dirty="0">
                <a:solidFill>
                  <a:schemeClr val="tx1"/>
                </a:solidFill>
                <a:effectLst/>
                <a:latin typeface="Source Sans Pro" panose="020B0503030403020204" pitchFamily="34" charset="0"/>
                <a:ea typeface="Source Sans Pro" panose="020B0503030403020204" pitchFamily="34" charset="0"/>
              </a:rPr>
              <a:t>! Wenn der HERR uns gut ist, wird er uns in dieses Land hineinbringen und</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es uns geben. Lehnt euch nicht gegen ihn auf! Habt keine</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Angst vor den Bewohnern des Landes! Wir werden im Handumdrehen mit ihnen fertig. Sie sind von ihren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Göttern verlassen, aber uns steht der HERR</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zur Seite. Habt also keine Angst vor ihnen!«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816080" y="4624693"/>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14,7-9</a:t>
            </a:r>
          </a:p>
        </p:txBody>
      </p:sp>
    </p:spTree>
    <p:extLst>
      <p:ext uri="{BB962C8B-B14F-4D97-AF65-F5344CB8AC3E}">
        <p14:creationId xmlns:p14="http://schemas.microsoft.com/office/powerpoint/2010/main" val="288439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51789" y="332656"/>
            <a:ext cx="9721080" cy="1754326"/>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Aber die ganze Gemeinde wollte sie steinigen.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Da erschien die Herrlichkeit des HERRN vor den Augen aller Israeliten über dem Heiligen Zelt.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41490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14,10</a:t>
            </a:r>
          </a:p>
        </p:txBody>
      </p:sp>
    </p:spTree>
    <p:extLst>
      <p:ext uri="{BB962C8B-B14F-4D97-AF65-F5344CB8AC3E}">
        <p14:creationId xmlns:p14="http://schemas.microsoft.com/office/powerpoint/2010/main" val="100035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692696"/>
            <a:ext cx="1152128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 Wir wollen und können nicht!</a:t>
            </a:r>
          </a:p>
        </p:txBody>
      </p:sp>
    </p:spTree>
    <p:extLst>
      <p:ext uri="{BB962C8B-B14F-4D97-AF65-F5344CB8AC3E}">
        <p14:creationId xmlns:p14="http://schemas.microsoft.com/office/powerpoint/2010/main" val="3379662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descr="Ein Bild, das Karte enthält.&#10;&#10;Automatisch generierte Beschreibung">
            <a:extLst>
              <a:ext uri="{FF2B5EF4-FFF2-40B4-BE49-F238E27FC236}">
                <a16:creationId xmlns:a16="http://schemas.microsoft.com/office/drawing/2014/main" xmlns="" id="{8EDF4E85-7CDA-4855-A3AE-F447F0EBC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0998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66590"/>
            <a:ext cx="9721080"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„Die Leute, die dort wohnen, sind stark und ihre Städte sind </a:t>
            </a:r>
            <a:r>
              <a:rPr lang="de-DE" altLang="de-DE" sz="4000" dirty="0" err="1">
                <a:solidFill>
                  <a:schemeClr val="tx1"/>
                </a:solidFill>
                <a:effectLst/>
                <a:latin typeface="Source Sans Pro" panose="020B0503030403020204" pitchFamily="34" charset="0"/>
                <a:ea typeface="Source Sans Pro" panose="020B0503030403020204" pitchFamily="34" charset="0"/>
              </a:rPr>
              <a:t>gross</a:t>
            </a:r>
            <a:r>
              <a:rPr lang="de-DE" altLang="de-DE" sz="4000" dirty="0">
                <a:solidFill>
                  <a:schemeClr val="tx1"/>
                </a:solidFill>
                <a:effectLst/>
                <a:latin typeface="Source Sans Pro" panose="020B0503030403020204" pitchFamily="34" charset="0"/>
                <a:ea typeface="Source Sans Pro" panose="020B0503030403020204" pitchFamily="34" charset="0"/>
              </a:rPr>
              <a:t> und gut befestigt.</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Und dann haben wir auch noch die </a:t>
            </a:r>
            <a:r>
              <a:rPr lang="de-DE" altLang="de-DE" sz="4000" dirty="0" err="1">
                <a:solidFill>
                  <a:schemeClr val="tx1"/>
                </a:solidFill>
                <a:effectLst/>
                <a:latin typeface="Source Sans Pro" panose="020B0503030403020204" pitchFamily="34" charset="0"/>
                <a:ea typeface="Source Sans Pro" panose="020B0503030403020204" pitchFamily="34" charset="0"/>
              </a:rPr>
              <a:t>Anakssöhne</a:t>
            </a:r>
            <a:r>
              <a:rPr lang="de-DE" altLang="de-DE" sz="4000" dirty="0">
                <a:solidFill>
                  <a:schemeClr val="tx1"/>
                </a:solidFill>
                <a:effectLst/>
                <a:latin typeface="Source Sans Pro" panose="020B0503030403020204" pitchFamily="34" charset="0"/>
                <a:ea typeface="Source Sans Pro" panose="020B0503030403020204" pitchFamily="34" charset="0"/>
              </a:rPr>
              <a:t> gesehen!“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41490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13,28</a:t>
            </a:r>
          </a:p>
        </p:txBody>
      </p:sp>
    </p:spTree>
    <p:extLst>
      <p:ext uri="{BB962C8B-B14F-4D97-AF65-F5344CB8AC3E}">
        <p14:creationId xmlns:p14="http://schemas.microsoft.com/office/powerpoint/2010/main" val="3099785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9721080"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„Wir können das Land sehr wohl erobern! Wir sind stark genug!“</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41490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13,30</a:t>
            </a:r>
          </a:p>
        </p:txBody>
      </p:sp>
    </p:spTree>
    <p:extLst>
      <p:ext uri="{BB962C8B-B14F-4D97-AF65-F5344CB8AC3E}">
        <p14:creationId xmlns:p14="http://schemas.microsoft.com/office/powerpoint/2010/main" val="1867191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9721080"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„Wir können es nicht! Das Volk im Land ist viel stärker als wir!“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41490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13,31</a:t>
            </a:r>
          </a:p>
        </p:txBody>
      </p:sp>
    </p:spTree>
    <p:extLst>
      <p:ext uri="{BB962C8B-B14F-4D97-AF65-F5344CB8AC3E}">
        <p14:creationId xmlns:p14="http://schemas.microsoft.com/office/powerpoint/2010/main" val="2638817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78768"/>
            <a:ext cx="9217024"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„Alle Männer, die wir gesehen haben, sind </a:t>
            </a:r>
            <a:r>
              <a:rPr lang="de-DE" altLang="de-DE" sz="4000" dirty="0" err="1">
                <a:solidFill>
                  <a:schemeClr val="tx1"/>
                </a:solidFill>
                <a:effectLst/>
                <a:latin typeface="Source Sans Pro" panose="020B0503030403020204" pitchFamily="34" charset="0"/>
                <a:ea typeface="Source Sans Pro" panose="020B0503030403020204" pitchFamily="34" charset="0"/>
              </a:rPr>
              <a:t>riesengross</a:t>
            </a:r>
            <a:r>
              <a:rPr lang="de-DE" altLang="de-DE" sz="4000" dirty="0">
                <a:solidFill>
                  <a:schemeClr val="tx1"/>
                </a:solidFill>
                <a:effectLst/>
                <a:latin typeface="Source Sans Pro" panose="020B0503030403020204" pitchFamily="34" charset="0"/>
                <a:ea typeface="Source Sans Pro" panose="020B0503030403020204" pitchFamily="34" charset="0"/>
              </a:rPr>
              <a:t>, besonders die Nachkommen </a:t>
            </a:r>
            <a:r>
              <a:rPr lang="de-DE" altLang="de-DE" sz="4000" dirty="0" err="1">
                <a:solidFill>
                  <a:schemeClr val="tx1"/>
                </a:solidFill>
                <a:effectLst/>
                <a:latin typeface="Source Sans Pro" panose="020B0503030403020204" pitchFamily="34" charset="0"/>
                <a:ea typeface="Source Sans Pro" panose="020B0503030403020204" pitchFamily="34" charset="0"/>
              </a:rPr>
              <a:t>Anaks</a:t>
            </a:r>
            <a:r>
              <a:rPr lang="de-DE" altLang="de-DE" sz="4000" dirty="0">
                <a:solidFill>
                  <a:schemeClr val="tx1"/>
                </a:solidFill>
                <a:effectLst/>
                <a:latin typeface="Source Sans Pro" panose="020B0503030403020204" pitchFamily="34" charset="0"/>
                <a:ea typeface="Source Sans Pro" panose="020B0503030403020204" pitchFamily="34" charset="0"/>
              </a:rPr>
              <a:t>! Wir kamen uns ihnen gegenüber wie Heuschrecken vor und genauso winzig müssen wir ihnen vorgekommen sein!“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42930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13,32-33</a:t>
            </a:r>
          </a:p>
        </p:txBody>
      </p:sp>
    </p:spTree>
    <p:extLst>
      <p:ext uri="{BB962C8B-B14F-4D97-AF65-F5344CB8AC3E}">
        <p14:creationId xmlns:p14="http://schemas.microsoft.com/office/powerpoint/2010/main" val="3211122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19336" y="188640"/>
            <a:ext cx="10225136"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„Wer immer nach dem Wind sieht und auf das passende Wetter wartet, der kommt weder zum Säen noch zum Ernten.“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386104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Prediger 11,4</a:t>
            </a:r>
          </a:p>
        </p:txBody>
      </p:sp>
    </p:spTree>
    <p:extLst>
      <p:ext uri="{BB962C8B-B14F-4D97-AF65-F5344CB8AC3E}">
        <p14:creationId xmlns:p14="http://schemas.microsoft.com/office/powerpoint/2010/main" val="393105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332656"/>
            <a:ext cx="10009112" cy="1938992"/>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 Wir sind verzweifelt und enttäuscht!</a:t>
            </a:r>
          </a:p>
        </p:txBody>
      </p:sp>
    </p:spTree>
    <p:extLst>
      <p:ext uri="{BB962C8B-B14F-4D97-AF65-F5344CB8AC3E}">
        <p14:creationId xmlns:p14="http://schemas.microsoft.com/office/powerpoint/2010/main" val="2592046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9721080"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„Die ganze Gemeinde Israel schrie laut auf vor Entsetzen und die Leute weinten die ganze Nacht.“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816080" y="42930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14,1</a:t>
            </a:r>
          </a:p>
        </p:txBody>
      </p:sp>
    </p:spTree>
    <p:extLst>
      <p:ext uri="{BB962C8B-B14F-4D97-AF65-F5344CB8AC3E}">
        <p14:creationId xmlns:p14="http://schemas.microsoft.com/office/powerpoint/2010/main" val="3476101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9937104"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„Wären wir doch lieber in Ägypten gestorben oder unterwegs in der Wüste!“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393305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14,2</a:t>
            </a:r>
          </a:p>
        </p:txBody>
      </p:sp>
    </p:spTree>
    <p:extLst>
      <p:ext uri="{BB962C8B-B14F-4D97-AF65-F5344CB8AC3E}">
        <p14:creationId xmlns:p14="http://schemas.microsoft.com/office/powerpoint/2010/main" val="2993806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9721080"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„Es wäre besser, wir kehrten wieder nach Ägypten zurück!“</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960096" y="40770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14,3</a:t>
            </a:r>
          </a:p>
        </p:txBody>
      </p:sp>
    </p:spTree>
    <p:extLst>
      <p:ext uri="{BB962C8B-B14F-4D97-AF65-F5344CB8AC3E}">
        <p14:creationId xmlns:p14="http://schemas.microsoft.com/office/powerpoint/2010/main" val="3291485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9721080"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wählen einen neuen Anführer und gehen zurück nach Ägypten!“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40770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14,4</a:t>
            </a:r>
          </a:p>
        </p:txBody>
      </p:sp>
    </p:spTree>
    <p:extLst>
      <p:ext uri="{BB962C8B-B14F-4D97-AF65-F5344CB8AC3E}">
        <p14:creationId xmlns:p14="http://schemas.microsoft.com/office/powerpoint/2010/main" val="142362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Grafik 5" descr="Ein Bild, das Karte enthält.&#10;&#10;Automatisch generierte Beschreibung">
            <a:extLst>
              <a:ext uri="{FF2B5EF4-FFF2-40B4-BE49-F238E27FC236}">
                <a16:creationId xmlns:a16="http://schemas.microsoft.com/office/drawing/2014/main" xmlns="" id="{F64A2B65-3B6D-4468-8EA1-F003F622B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5633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441160"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„Gepriesen sei der Herr! Tag für Tag trägt er unsere Last; ja, er, Gott, ist unsere Rettung.“</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960096" y="40770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Psalm 68,20</a:t>
            </a:r>
          </a:p>
        </p:txBody>
      </p:sp>
    </p:spTree>
    <p:extLst>
      <p:ext uri="{BB962C8B-B14F-4D97-AF65-F5344CB8AC3E}">
        <p14:creationId xmlns:p14="http://schemas.microsoft.com/office/powerpoint/2010/main" val="3511982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9721080"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„Wenn jemand mich liebt, wird er sich nach meinem Wort richten. Mein Vater wird ihn lieben, und wir werden zu ihm kommen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und bei ihm wohnen.“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486916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14,23</a:t>
            </a:r>
          </a:p>
        </p:txBody>
      </p:sp>
    </p:spTree>
    <p:extLst>
      <p:ext uri="{BB962C8B-B14F-4D97-AF65-F5344CB8AC3E}">
        <p14:creationId xmlns:p14="http://schemas.microsoft.com/office/powerpoint/2010/main" val="2466320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54284" y="260648"/>
            <a:ext cx="9721080" cy="193899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„Alle, die Jesus aufnahmen und an seinen Namen glaubten, gab er das Recht, Gottes Kinder zu werden.“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494116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1,12</a:t>
            </a:r>
          </a:p>
        </p:txBody>
      </p:sp>
    </p:spTree>
    <p:extLst>
      <p:ext uri="{BB962C8B-B14F-4D97-AF65-F5344CB8AC3E}">
        <p14:creationId xmlns:p14="http://schemas.microsoft.com/office/powerpoint/2010/main" val="1530957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404664"/>
            <a:ext cx="6768752" cy="1938992"/>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III. Wir könnten, wenn wir wollten!</a:t>
            </a:r>
          </a:p>
        </p:txBody>
      </p:sp>
    </p:spTree>
    <p:extLst>
      <p:ext uri="{BB962C8B-B14F-4D97-AF65-F5344CB8AC3E}">
        <p14:creationId xmlns:p14="http://schemas.microsoft.com/office/powerpoint/2010/main" val="3615467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441160"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„Das Land, das wir erkundet haben, ist ein sehr gutes Land, das von Milch und Honig </a:t>
            </a:r>
            <a:r>
              <a:rPr lang="de-DE" altLang="de-DE" sz="4000" dirty="0" err="1">
                <a:solidFill>
                  <a:schemeClr val="tx1"/>
                </a:solidFill>
                <a:effectLst/>
                <a:latin typeface="Source Sans Pro" panose="020B0503030403020204" pitchFamily="34" charset="0"/>
                <a:ea typeface="Source Sans Pro" panose="020B0503030403020204" pitchFamily="34" charset="0"/>
              </a:rPr>
              <a:t>überfliesst</a:t>
            </a:r>
            <a:r>
              <a:rPr lang="de-DE" altLang="de-DE" sz="4000" dirty="0">
                <a:solidFill>
                  <a:schemeClr val="tx1"/>
                </a:solidFill>
                <a:effectLst/>
                <a:latin typeface="Source Sans Pro" panose="020B0503030403020204" pitchFamily="34" charset="0"/>
                <a:ea typeface="Source Sans Pro" panose="020B0503030403020204" pitchFamily="34" charset="0"/>
              </a:rPr>
              <a:t>! Wenn der HERR uns gut ist, wird er uns in dieses Land hineinbringen und es uns geben.“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400506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14,6-8</a:t>
            </a:r>
          </a:p>
        </p:txBody>
      </p:sp>
    </p:spTree>
    <p:extLst>
      <p:ext uri="{BB962C8B-B14F-4D97-AF65-F5344CB8AC3E}">
        <p14:creationId xmlns:p14="http://schemas.microsoft.com/office/powerpoint/2010/main" val="3952738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11449272"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„Angst und Schrecken werde ich vor euch </a:t>
            </a:r>
            <a:r>
              <a:rPr lang="de-DE" altLang="de-DE" sz="4000" dirty="0" err="1">
                <a:solidFill>
                  <a:schemeClr val="tx1"/>
                </a:solidFill>
                <a:effectLst/>
                <a:latin typeface="Source Sans Pro" panose="020B0503030403020204" pitchFamily="34" charset="0"/>
                <a:ea typeface="Source Sans Pro" panose="020B0503030403020204" pitchFamily="34" charset="0"/>
              </a:rPr>
              <a:t>hersenden</a:t>
            </a:r>
            <a:r>
              <a:rPr lang="de-DE" altLang="de-DE" sz="4000" dirty="0">
                <a:solidFill>
                  <a:schemeClr val="tx1"/>
                </a:solidFill>
                <a:effectLst/>
                <a:latin typeface="Source Sans Pro" panose="020B0503030403020204" pitchFamily="34" charset="0"/>
                <a:ea typeface="Source Sans Pro" panose="020B0503030403020204" pitchFamily="34" charset="0"/>
              </a:rPr>
              <a:t>. Ich werde die Völker, zu denen ihr kommt,</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in Verwirrung stürzen; alle eure Feinde</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werden vor euch die Flucht ergreifen.“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40770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Mose 23,27</a:t>
            </a:r>
          </a:p>
        </p:txBody>
      </p:sp>
    </p:spTree>
    <p:extLst>
      <p:ext uri="{BB962C8B-B14F-4D97-AF65-F5344CB8AC3E}">
        <p14:creationId xmlns:p14="http://schemas.microsoft.com/office/powerpoint/2010/main" val="2364280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30577" y="260648"/>
            <a:ext cx="11233248"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„Lehnt euch nicht gegen Gott auf! Habt keine Angst vor den Bewohnern des Landes! Wir werden im Handumdrehen mit ihnen fertig. Sie sind von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ihren Göttern verlassen, aber uns steht</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der HERR zur Seite. Habt also</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keine Angst vor ihnen!“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00056" y="44371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14,9</a:t>
            </a:r>
          </a:p>
        </p:txBody>
      </p:sp>
    </p:spTree>
    <p:extLst>
      <p:ext uri="{BB962C8B-B14F-4D97-AF65-F5344CB8AC3E}">
        <p14:creationId xmlns:p14="http://schemas.microsoft.com/office/powerpoint/2010/main" val="1539394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9721080" cy="193899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„Ich </a:t>
            </a:r>
            <a:r>
              <a:rPr lang="de-DE" altLang="de-DE" sz="4000" dirty="0" err="1">
                <a:solidFill>
                  <a:schemeClr val="tx1"/>
                </a:solidFill>
                <a:effectLst/>
                <a:latin typeface="Source Sans Pro" panose="020B0503030403020204" pitchFamily="34" charset="0"/>
                <a:ea typeface="Source Sans Pro" panose="020B0503030403020204" pitchFamily="34" charset="0"/>
              </a:rPr>
              <a:t>weiss</a:t>
            </a:r>
            <a:r>
              <a:rPr lang="de-DE" altLang="de-DE" sz="4000" dirty="0">
                <a:solidFill>
                  <a:schemeClr val="tx1"/>
                </a:solidFill>
                <a:effectLst/>
                <a:latin typeface="Source Sans Pro" panose="020B0503030403020204" pitchFamily="34" charset="0"/>
                <a:ea typeface="Source Sans Pro" panose="020B0503030403020204" pitchFamily="34" charset="0"/>
              </a:rPr>
              <a:t>, dass der HERR euch dieses Land gegeben hat. Alle seine Bewohner zittern</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vor euch, sie sind vor Angst wie gelähmt.“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00056" y="40770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Josua 2,9</a:t>
            </a:r>
          </a:p>
        </p:txBody>
      </p:sp>
    </p:spTree>
    <p:extLst>
      <p:ext uri="{BB962C8B-B14F-4D97-AF65-F5344CB8AC3E}">
        <p14:creationId xmlns:p14="http://schemas.microsoft.com/office/powerpoint/2010/main" val="3971182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0441160"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„Wir haben gehört, dass euer Gott euch einen Weg durch das Schilfmeer gebahnt hat, als ihr aus Ägypten gezogen seid. Wir wissen auch, dass ihr auf der anderen Seite des Jordans die beiden </a:t>
            </a:r>
            <a:r>
              <a:rPr lang="de-DE" altLang="de-DE" sz="4000" dirty="0" err="1">
                <a:solidFill>
                  <a:schemeClr val="tx1"/>
                </a:solidFill>
                <a:effectLst/>
                <a:latin typeface="Source Sans Pro" panose="020B0503030403020204" pitchFamily="34" charset="0"/>
                <a:ea typeface="Source Sans Pro" panose="020B0503030403020204" pitchFamily="34" charset="0"/>
              </a:rPr>
              <a:t>Amoriterkönige</a:t>
            </a:r>
            <a:r>
              <a:rPr lang="de-DE" altLang="de-DE" sz="4000" dirty="0">
                <a:solidFill>
                  <a:schemeClr val="tx1"/>
                </a:solidFill>
                <a:effectLst/>
                <a:latin typeface="Source Sans Pro" panose="020B0503030403020204" pitchFamily="34" charset="0"/>
                <a:ea typeface="Source Sans Pro" panose="020B0503030403020204" pitchFamily="34" charset="0"/>
              </a:rPr>
              <a:t> </a:t>
            </a:r>
            <a:r>
              <a:rPr lang="de-DE" altLang="de-DE" sz="4000" dirty="0" err="1">
                <a:solidFill>
                  <a:schemeClr val="tx1"/>
                </a:solidFill>
                <a:effectLst/>
                <a:latin typeface="Source Sans Pro" panose="020B0503030403020204" pitchFamily="34" charset="0"/>
                <a:ea typeface="Source Sans Pro" panose="020B0503030403020204" pitchFamily="34" charset="0"/>
              </a:rPr>
              <a:t>Sihon</a:t>
            </a:r>
            <a:r>
              <a:rPr lang="de-DE" altLang="de-DE" sz="4000" dirty="0">
                <a:solidFill>
                  <a:schemeClr val="tx1"/>
                </a:solidFill>
                <a:effectLst/>
                <a:latin typeface="Source Sans Pro" panose="020B0503030403020204" pitchFamily="34" charset="0"/>
                <a:ea typeface="Source Sans Pro" panose="020B0503030403020204" pitchFamily="34" charset="0"/>
              </a:rPr>
              <a:t> und </a:t>
            </a:r>
            <a:r>
              <a:rPr lang="de-DE" altLang="de-DE" sz="4000" dirty="0" err="1">
                <a:solidFill>
                  <a:schemeClr val="tx1"/>
                </a:solidFill>
                <a:effectLst/>
                <a:latin typeface="Source Sans Pro" panose="020B0503030403020204" pitchFamily="34" charset="0"/>
                <a:ea typeface="Source Sans Pro" panose="020B0503030403020204" pitchFamily="34" charset="0"/>
              </a:rPr>
              <a:t>Og</a:t>
            </a:r>
            <a:r>
              <a:rPr lang="de-DE" altLang="de-DE" sz="4000" dirty="0">
                <a:solidFill>
                  <a:schemeClr val="tx1"/>
                </a:solidFill>
                <a:effectLst/>
                <a:latin typeface="Source Sans Pro" panose="020B0503030403020204" pitchFamily="34" charset="0"/>
                <a:ea typeface="Source Sans Pro" panose="020B0503030403020204" pitchFamily="34" charset="0"/>
              </a:rPr>
              <a:t> besiegt und getötet habt.“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456040" y="43651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Josua 2,10</a:t>
            </a:r>
          </a:p>
        </p:txBody>
      </p:sp>
    </p:spTree>
    <p:extLst>
      <p:ext uri="{BB962C8B-B14F-4D97-AF65-F5344CB8AC3E}">
        <p14:creationId xmlns:p14="http://schemas.microsoft.com/office/powerpoint/2010/main" val="911307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0009112"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„Deshalb haben wir allen Mut verloren. Keiner von uns wagt, gegen euch zu kämpfen. Denn der HERR, euer Gott, hat die Macht im Himmel und auf der Erde.“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672064" y="40819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Josua 2,11</a:t>
            </a:r>
          </a:p>
        </p:txBody>
      </p:sp>
    </p:spTree>
    <p:extLst>
      <p:ext uri="{BB962C8B-B14F-4D97-AF65-F5344CB8AC3E}">
        <p14:creationId xmlns:p14="http://schemas.microsoft.com/office/powerpoint/2010/main" val="246037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Grafik 7" descr="Ein Bild, das Karte enthält.&#10;&#10;Automatisch generierte Beschreibung">
            <a:extLst>
              <a:ext uri="{FF2B5EF4-FFF2-40B4-BE49-F238E27FC236}">
                <a16:creationId xmlns:a16="http://schemas.microsoft.com/office/drawing/2014/main" xmlns="" id="{67D90314-8B2C-49B0-A6AE-FE8F2E220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0414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88640"/>
            <a:ext cx="9721080" cy="2123658"/>
          </a:xfrm>
        </p:spPr>
        <p:txBody>
          <a:bodyPr wrap="square">
            <a:spAutoFit/>
          </a:bodyPr>
          <a:lstStyle/>
          <a:p>
            <a:pPr algn="l"/>
            <a:r>
              <a:rPr lang="de-DE" altLang="de-DE" sz="6600" dirty="0">
                <a:solidFill>
                  <a:schemeClr val="tx1"/>
                </a:solidFill>
                <a:effectLst/>
                <a:latin typeface="Source Sans Pro" panose="020B0503030403020204" pitchFamily="34" charset="0"/>
                <a:ea typeface="Source Sans Pro" panose="020B0503030403020204" pitchFamily="34" charset="0"/>
              </a:rPr>
              <a:t>„Die ganze Gemeinde wollte sie steinigen.“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405120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14,10</a:t>
            </a:r>
          </a:p>
        </p:txBody>
      </p:sp>
    </p:spTree>
    <p:extLst>
      <p:ext uri="{BB962C8B-B14F-4D97-AF65-F5344CB8AC3E}">
        <p14:creationId xmlns:p14="http://schemas.microsoft.com/office/powerpoint/2010/main" val="3089878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9721080"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„Da erschien die Herrlichkeit des Herrn vor den Augen aller Israeliten über dem Heiligen Zelt.“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40770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14,10</a:t>
            </a:r>
          </a:p>
        </p:txBody>
      </p:sp>
    </p:spTree>
    <p:extLst>
      <p:ext uri="{BB962C8B-B14F-4D97-AF65-F5344CB8AC3E}">
        <p14:creationId xmlns:p14="http://schemas.microsoft.com/office/powerpoint/2010/main" val="103796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92696"/>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9721080"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„Obwohl Gott all das für euch getan hat, hattet ihr kein Vertrauen zum HERRN, eurem Gott – zu ihm, der doch vor euch hergezogen war, um die Lagerplätze auszusuchen und euch den Weg zu zeigen, bei Tag in einer Wolke und bei Nacht in einer Feuersäule!“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42210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5. Mose 1,32-33</a:t>
            </a:r>
          </a:p>
        </p:txBody>
      </p:sp>
    </p:spTree>
    <p:extLst>
      <p:ext uri="{BB962C8B-B14F-4D97-AF65-F5344CB8AC3E}">
        <p14:creationId xmlns:p14="http://schemas.microsoft.com/office/powerpoint/2010/main" val="2185135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9647"/>
            <a:ext cx="9721080"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„Ich bin jeden Tag bei euch, bis zum Ende der Welt.“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494116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28,20</a:t>
            </a:r>
          </a:p>
        </p:txBody>
      </p:sp>
    </p:spTree>
    <p:extLst>
      <p:ext uri="{BB962C8B-B14F-4D97-AF65-F5344CB8AC3E}">
        <p14:creationId xmlns:p14="http://schemas.microsoft.com/office/powerpoint/2010/main" val="1540735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9721080" cy="4524315"/>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„Bisher habt ihr Jesus nicht mit eigenen Augen gesehen, und trotzdem liebt ihr ihn; ihr vertraut ihm, auch wenn ihr ihn vorläufig noch nicht sehen könnt. Daher erfüllt euch schon jetzt eine überwältigende, jubelnde Freude, eine Freude, die die künftige Herrlichkeit widerspiegelt; denn ihr wisst, dass ihr das Ziel eures Glaubens erreichen werdet – eure endgültige Rettung.“</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501317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Petrus-Brief 1,8-9</a:t>
            </a:r>
          </a:p>
        </p:txBody>
      </p:sp>
    </p:spTree>
    <p:extLst>
      <p:ext uri="{BB962C8B-B14F-4D97-AF65-F5344CB8AC3E}">
        <p14:creationId xmlns:p14="http://schemas.microsoft.com/office/powerpoint/2010/main" val="29660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6473802" y="260648"/>
            <a:ext cx="5735960" cy="2062103"/>
          </a:xfrm>
        </p:spPr>
        <p:txBody>
          <a:bodyPr wrap="square">
            <a:spAutoFit/>
          </a:bodyPr>
          <a:lstStyle/>
          <a:p>
            <a:pPr algn="l"/>
            <a:r>
              <a:rPr lang="de-DE" altLang="de-DE" sz="3200" dirty="0">
                <a:solidFill>
                  <a:schemeClr val="tx1"/>
                </a:solidFill>
                <a:effectLst/>
                <a:latin typeface="Source Sans Pro" panose="020B0503030403020204" pitchFamily="34" charset="0"/>
                <a:ea typeface="Source Sans Pro" panose="020B0503030403020204" pitchFamily="34" charset="0"/>
              </a:rPr>
              <a:t>„Es ist wirklich ein Land,</a:t>
            </a:r>
            <a:br>
              <a:rPr lang="de-DE" altLang="de-DE" sz="3200" dirty="0">
                <a:solidFill>
                  <a:schemeClr val="tx1"/>
                </a:solidFill>
                <a:effectLst/>
                <a:latin typeface="Source Sans Pro" panose="020B0503030403020204" pitchFamily="34" charset="0"/>
                <a:ea typeface="Source Sans Pro" panose="020B0503030403020204" pitchFamily="34" charset="0"/>
              </a:rPr>
            </a:br>
            <a:r>
              <a:rPr lang="de-DE" altLang="de-DE" sz="3200" dirty="0">
                <a:solidFill>
                  <a:schemeClr val="tx1"/>
                </a:solidFill>
                <a:effectLst/>
                <a:latin typeface="Source Sans Pro" panose="020B0503030403020204" pitchFamily="34" charset="0"/>
                <a:ea typeface="Source Sans Pro" panose="020B0503030403020204" pitchFamily="34" charset="0"/>
              </a:rPr>
              <a:t>das von Milch und Honig </a:t>
            </a:r>
            <a:r>
              <a:rPr lang="de-DE" altLang="de-DE" sz="3200" dirty="0" err="1">
                <a:solidFill>
                  <a:schemeClr val="tx1"/>
                </a:solidFill>
                <a:effectLst/>
                <a:latin typeface="Source Sans Pro" panose="020B0503030403020204" pitchFamily="34" charset="0"/>
                <a:ea typeface="Source Sans Pro" panose="020B0503030403020204" pitchFamily="34" charset="0"/>
              </a:rPr>
              <a:t>überfliesst</a:t>
            </a:r>
            <a:r>
              <a:rPr lang="de-DE" altLang="de-DE" sz="3200" dirty="0">
                <a:solidFill>
                  <a:schemeClr val="tx1"/>
                </a:solidFill>
                <a:effectLst/>
                <a:latin typeface="Source Sans Pro" panose="020B0503030403020204" pitchFamily="34" charset="0"/>
                <a:ea typeface="Source Sans Pro" panose="020B0503030403020204" pitchFamily="34" charset="0"/>
              </a:rPr>
              <a:t>. Sieh hier</a:t>
            </a:r>
            <a:br>
              <a:rPr lang="de-DE" altLang="de-DE" sz="3200" dirty="0">
                <a:solidFill>
                  <a:schemeClr val="tx1"/>
                </a:solidFill>
                <a:effectLst/>
                <a:latin typeface="Source Sans Pro" panose="020B0503030403020204" pitchFamily="34" charset="0"/>
                <a:ea typeface="Source Sans Pro" panose="020B0503030403020204" pitchFamily="34" charset="0"/>
              </a:rPr>
            </a:br>
            <a:r>
              <a:rPr lang="de-DE" altLang="de-DE" sz="3200" dirty="0">
                <a:solidFill>
                  <a:schemeClr val="tx1"/>
                </a:solidFill>
                <a:effectLst/>
                <a:latin typeface="Source Sans Pro" panose="020B0503030403020204" pitchFamily="34" charset="0"/>
                <a:ea typeface="Source Sans Pro" panose="020B0503030403020204" pitchFamily="34" charset="0"/>
              </a:rPr>
              <a:t>seine Früchte!“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9264352" y="3717032"/>
            <a:ext cx="2448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13,27</a:t>
            </a:r>
          </a:p>
        </p:txBody>
      </p:sp>
      <p:pic>
        <p:nvPicPr>
          <p:cNvPr id="6" name="Grafik 5" descr="Ein Bild, das Karte enthält.&#10;&#10;Automatisch generierte Beschreibung">
            <a:extLst>
              <a:ext uri="{FF2B5EF4-FFF2-40B4-BE49-F238E27FC236}">
                <a16:creationId xmlns:a16="http://schemas.microsoft.com/office/drawing/2014/main" xmlns="" id="{22D22A61-FA37-485B-846D-7CA188BEE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6" y="0"/>
            <a:ext cx="6364941" cy="6858000"/>
          </a:xfrm>
          <a:prstGeom prst="rect">
            <a:avLst/>
          </a:prstGeom>
        </p:spPr>
      </p:pic>
    </p:spTree>
    <p:extLst>
      <p:ext uri="{BB962C8B-B14F-4D97-AF65-F5344CB8AC3E}">
        <p14:creationId xmlns:p14="http://schemas.microsoft.com/office/powerpoint/2010/main" val="275280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188640"/>
            <a:ext cx="10801200" cy="1938992"/>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Wir sind doch nicht verrückt – wir kehren um!</a:t>
            </a:r>
          </a:p>
        </p:txBody>
      </p:sp>
      <p:sp>
        <p:nvSpPr>
          <p:cNvPr id="409603" name="Rectangle 3"/>
          <p:cNvSpPr>
            <a:spLocks noGrp="1" noChangeArrowheads="1"/>
          </p:cNvSpPr>
          <p:nvPr>
            <p:ph type="subTitle" idx="1"/>
          </p:nvPr>
        </p:nvSpPr>
        <p:spPr>
          <a:xfrm>
            <a:off x="4223792" y="5830042"/>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 Wir hätten es besser machen sollen! (2/5)</a:t>
            </a:r>
          </a:p>
        </p:txBody>
      </p:sp>
      <p:sp>
        <p:nvSpPr>
          <p:cNvPr id="4" name="Rectangle 3"/>
          <p:cNvSpPr txBox="1">
            <a:spLocks noChangeArrowheads="1"/>
          </p:cNvSpPr>
          <p:nvPr/>
        </p:nvSpPr>
        <p:spPr bwMode="auto">
          <a:xfrm>
            <a:off x="3863752" y="2669270"/>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4. Mose 13,28-14,10</a:t>
            </a:r>
          </a:p>
        </p:txBody>
      </p:sp>
    </p:spTree>
    <p:extLst>
      <p:ext uri="{BB962C8B-B14F-4D97-AF65-F5344CB8AC3E}">
        <p14:creationId xmlns:p14="http://schemas.microsoft.com/office/powerpoint/2010/main" val="325520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19336" y="116632"/>
            <a:ext cx="9721080" cy="3416320"/>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»Die Leute, die dort wohnen, sind stark und ihre Städte sind </a:t>
            </a:r>
            <a:r>
              <a:rPr lang="de-DE" altLang="de-DE" sz="3600" dirty="0" err="1">
                <a:solidFill>
                  <a:schemeClr val="tx1"/>
                </a:solidFill>
                <a:effectLst/>
                <a:latin typeface="Source Sans Pro" panose="020B0503030403020204" pitchFamily="34" charset="0"/>
                <a:ea typeface="Source Sans Pro" panose="020B0503030403020204" pitchFamily="34" charset="0"/>
              </a:rPr>
              <a:t>gross</a:t>
            </a:r>
            <a:r>
              <a:rPr lang="de-DE" altLang="de-DE" sz="3600" dirty="0">
                <a:solidFill>
                  <a:schemeClr val="tx1"/>
                </a:solidFill>
                <a:effectLst/>
                <a:latin typeface="Source Sans Pro" panose="020B0503030403020204" pitchFamily="34" charset="0"/>
                <a:ea typeface="Source Sans Pro" panose="020B0503030403020204" pitchFamily="34" charset="0"/>
              </a:rPr>
              <a:t> und gut befestigt. Und dann haben wir auch noch die </a:t>
            </a:r>
            <a:r>
              <a:rPr lang="de-DE" altLang="de-DE" sz="3600" dirty="0" err="1">
                <a:solidFill>
                  <a:schemeClr val="tx1"/>
                </a:solidFill>
                <a:effectLst/>
                <a:latin typeface="Source Sans Pro" panose="020B0503030403020204" pitchFamily="34" charset="0"/>
                <a:ea typeface="Source Sans Pro" panose="020B0503030403020204" pitchFamily="34" charset="0"/>
              </a:rPr>
              <a:t>Anakssöhne</a:t>
            </a:r>
            <a:r>
              <a:rPr lang="de-DE" altLang="de-DE" sz="3600" dirty="0">
                <a:solidFill>
                  <a:schemeClr val="tx1"/>
                </a:solidFill>
                <a:effectLst/>
                <a:latin typeface="Source Sans Pro" panose="020B0503030403020204" pitchFamily="34" charset="0"/>
                <a:ea typeface="Source Sans Pro" panose="020B0503030403020204" pitchFamily="34" charset="0"/>
              </a:rPr>
              <a:t> gesehen!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Im Südland wohnen die </a:t>
            </a:r>
            <a:r>
              <a:rPr lang="de-DE" altLang="de-DE" sz="3600" dirty="0" err="1">
                <a:solidFill>
                  <a:schemeClr val="tx1"/>
                </a:solidFill>
                <a:effectLst/>
                <a:latin typeface="Source Sans Pro" panose="020B0503030403020204" pitchFamily="34" charset="0"/>
                <a:ea typeface="Source Sans Pro" panose="020B0503030403020204" pitchFamily="34" charset="0"/>
              </a:rPr>
              <a:t>Amalekiter</a:t>
            </a:r>
            <a:r>
              <a:rPr lang="de-DE" altLang="de-DE" sz="3600" dirty="0">
                <a:solidFill>
                  <a:schemeClr val="tx1"/>
                </a:solidFill>
                <a:effectLst/>
                <a:latin typeface="Source Sans Pro" panose="020B0503030403020204" pitchFamily="34" charset="0"/>
                <a:ea typeface="Source Sans Pro" panose="020B0503030403020204" pitchFamily="34" charset="0"/>
              </a:rPr>
              <a:t>, im Bergland die Hetiter, </a:t>
            </a:r>
            <a:r>
              <a:rPr lang="de-DE" altLang="de-DE" sz="3600" dirty="0" err="1">
                <a:solidFill>
                  <a:schemeClr val="tx1"/>
                </a:solidFill>
                <a:effectLst/>
                <a:latin typeface="Source Sans Pro" panose="020B0503030403020204" pitchFamily="34" charset="0"/>
                <a:ea typeface="Source Sans Pro" panose="020B0503030403020204" pitchFamily="34" charset="0"/>
              </a:rPr>
              <a:t>Jebusiter</a:t>
            </a:r>
            <a:r>
              <a:rPr lang="de-DE" altLang="de-DE" sz="3600" dirty="0">
                <a:solidFill>
                  <a:schemeClr val="tx1"/>
                </a:solidFill>
                <a:effectLst/>
                <a:latin typeface="Source Sans Pro" panose="020B0503030403020204" pitchFamily="34" charset="0"/>
                <a:ea typeface="Source Sans Pro" panose="020B0503030403020204" pitchFamily="34" charset="0"/>
              </a:rPr>
              <a:t> und Amoriter und in der Jordanebene die Kanaaniter!«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41490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13,28-29</a:t>
            </a:r>
          </a:p>
        </p:txBody>
      </p:sp>
    </p:spTree>
    <p:extLst>
      <p:ext uri="{BB962C8B-B14F-4D97-AF65-F5344CB8AC3E}">
        <p14:creationId xmlns:p14="http://schemas.microsoft.com/office/powerpoint/2010/main" val="44724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19336" y="188640"/>
            <a:ext cx="9721080" cy="1754326"/>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Das Volk war aufgebracht gegen Mose, aber Kaleb beruhigte die Leute und rief: »Wir können das Land sehr wohl erobern! Wir sind stark genug!«</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42930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13,30</a:t>
            </a:r>
          </a:p>
        </p:txBody>
      </p:sp>
    </p:spTree>
    <p:extLst>
      <p:ext uri="{BB962C8B-B14F-4D97-AF65-F5344CB8AC3E}">
        <p14:creationId xmlns:p14="http://schemas.microsoft.com/office/powerpoint/2010/main" val="330250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9721080" cy="1754326"/>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Doch die anderen Kundschafter sagten:</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»Wir können es nicht! Das Volk im Land</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ist viel stärker als wir!«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960096" y="42930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4. Mose 13,31</a:t>
            </a:r>
          </a:p>
        </p:txBody>
      </p:sp>
    </p:spTree>
    <p:extLst>
      <p:ext uri="{BB962C8B-B14F-4D97-AF65-F5344CB8AC3E}">
        <p14:creationId xmlns:p14="http://schemas.microsoft.com/office/powerpoint/2010/main" val="3945464516"/>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1071</Words>
  <Application>Microsoft Office PowerPoint</Application>
  <PresentationFormat>Benutzerdefiniert</PresentationFormat>
  <Paragraphs>127</Paragraphs>
  <Slides>45</Slides>
  <Notes>45</Notes>
  <HiddenSlides>0</HiddenSlides>
  <MMClips>0</MMClips>
  <ScaleCrop>false</ScaleCrop>
  <HeadingPairs>
    <vt:vector size="4" baseType="variant">
      <vt:variant>
        <vt:lpstr>Design</vt:lpstr>
      </vt:variant>
      <vt:variant>
        <vt:i4>1</vt:i4>
      </vt:variant>
      <vt:variant>
        <vt:lpstr>Folientitel</vt:lpstr>
      </vt:variant>
      <vt:variant>
        <vt:i4>45</vt:i4>
      </vt:variant>
    </vt:vector>
  </HeadingPairs>
  <TitlesOfParts>
    <vt:vector size="46" baseType="lpstr">
      <vt:lpstr>Designvorlage 'Berggipfel'</vt:lpstr>
      <vt:lpstr>Wir sind doch nicht verrückt – wir kehren um!</vt:lpstr>
      <vt:lpstr>PowerPoint-Präsentation</vt:lpstr>
      <vt:lpstr>PowerPoint-Präsentation</vt:lpstr>
      <vt:lpstr>PowerPoint-Präsentation</vt:lpstr>
      <vt:lpstr>„Es ist wirklich ein Land, das von Milch und Honig überfliesst. Sieh hier seine Früchte!“</vt:lpstr>
      <vt:lpstr>Wir sind doch nicht verrückt – wir kehren um!</vt:lpstr>
      <vt:lpstr>»Die Leute, die dort wohnen, sind stark und ihre Städte sind gross und gut befestigt. Und dann haben wir auch noch die Anakssöhne gesehen! Im Südland wohnen die Amalekiter, im Bergland die Hetiter, Jebusiter und Amoriter und in der Jordanebene die Kanaaniter!«</vt:lpstr>
      <vt:lpstr>Das Volk war aufgebracht gegen Mose, aber Kaleb beruhigte die Leute und rief: »Wir können das Land sehr wohl erobern! Wir sind stark genug!«</vt:lpstr>
      <vt:lpstr>Doch die anderen Kundschafter sagten: »Wir können es nicht! Das Volk im Land ist viel stärker als wir!«</vt:lpstr>
      <vt:lpstr>Sie erzählten den Israeliten schreckliche Dinge über das Land, das sie erkundet hatten. »In diesem Land kann man nicht leben, es verschlingt seine Bewohner«, sagten sie. »Alle Männer, die wir gesehen haben, sind riesengross, besonders die Nachkommen Anaks! Wir kamen uns ihnen gegenüber wie Heuschrecken vor und genauso winzig müssen wir ihnen vorgekommen sein!«</vt:lpstr>
      <vt:lpstr>Die ganze Gemeinde Israel schrie laut auf vor Entsetzen und die Leute weinten die ganze Nacht.</vt:lpstr>
      <vt:lpstr>Alle miteinander lehnten sich gegen Mose und Aaron auf, sie murrten und sagten: »Wären wir doch lieber in Ägypten gestorben oder unterwegs in der Wüste!</vt:lpstr>
      <vt:lpstr>Warum will der HERR uns in dieses Land bringen? Wir werden im Kampf umkommen und unsere Frauen und kleinen Kinder werden den Feinden in die Hände fallen. Es wäre besser, wir kehrten wieder nach Ägypten zurück!«</vt:lpstr>
      <vt:lpstr>Schon gaben einige die Parole aus: »Wir wählen einen neuen Anführer und gehen zurück nach Ägypten!«</vt:lpstr>
      <vt:lpstr>Da warfen sich Mose und Aaron vor den versammelten Israeliten auf die Erde.</vt:lpstr>
      <vt:lpstr>Josua und Kaleb aber, die zusammen mit den anderen das Land erkundet hatten, zerrissen ihre Kleider und sagten zu der ganzen Gemeinde Israel:</vt:lpstr>
      <vt:lpstr>»Das Land, das wir erkundet haben, ist ein sehr gutes Land,das von Milch und Honig überfliesst! Wenn der HERR uns gut ist, wird er uns in dieses Land hineinbringen und es uns geben. Lehnt euch nicht gegen ihn auf! Habt keine Angst vor den Bewohnern des Landes! Wir werden im Handumdrehen mit ihnen fertig. Sie sind von ihren Göttern verlassen, aber uns steht der HERR zur Seite. Habt also keine Angst vor ihnen!«</vt:lpstr>
      <vt:lpstr>Aber die ganze Gemeinde wollte sie steinigen. Da erschien die Herrlichkeit des HERRN vor den Augen aller Israeliten über dem Heiligen Zelt.</vt:lpstr>
      <vt:lpstr>I. Wir wollen und können nicht!</vt:lpstr>
      <vt:lpstr>„Die Leute, die dort wohnen, sind stark und ihre Städte sind gross und gut befestigt. Und dann haben wir auch noch die Anakssöhne gesehen!“</vt:lpstr>
      <vt:lpstr>„Wir können das Land sehr wohl erobern! Wir sind stark genug!“</vt:lpstr>
      <vt:lpstr>„Wir können es nicht! Das Volk im Land ist viel stärker als wir!“</vt:lpstr>
      <vt:lpstr>„Alle Männer, die wir gesehen haben, sind riesengross, besonders die Nachkommen Anaks! Wir kamen uns ihnen gegenüber wie Heuschrecken vor und genauso winzig müssen wir ihnen vorgekommen sein!“</vt:lpstr>
      <vt:lpstr>„Wer immer nach dem Wind sieht und auf das passende Wetter wartet, der kommt weder zum Säen noch zum Ernten.“</vt:lpstr>
      <vt:lpstr>II. Wir sind verzweifelt und enttäuscht!</vt:lpstr>
      <vt:lpstr>„Die ganze Gemeinde Israel schrie laut auf vor Entsetzen und die Leute weinten die ganze Nacht.“</vt:lpstr>
      <vt:lpstr>„Wären wir doch lieber in Ägypten gestorben oder unterwegs in der Wüste!“</vt:lpstr>
      <vt:lpstr>„Es wäre besser, wir kehrten wieder nach Ägypten zurück!“</vt:lpstr>
      <vt:lpstr>„Wir wählen einen neuen Anführer und gehen zurück nach Ägypten!“</vt:lpstr>
      <vt:lpstr>„Gepriesen sei der Herr! Tag für Tag trägt er unsere Last; ja, er, Gott, ist unsere Rettung.“</vt:lpstr>
      <vt:lpstr>„Wenn jemand mich liebt, wird er sich nach meinem Wort richten. Mein Vater wird ihn lieben, und wir werden zu ihm kommen und bei ihm wohnen.“</vt:lpstr>
      <vt:lpstr>„Alle, die Jesus aufnahmen und an seinen Namen glaubten, gab er das Recht, Gottes Kinder zu werden.“</vt:lpstr>
      <vt:lpstr>III. Wir könnten, wenn wir wollten!</vt:lpstr>
      <vt:lpstr>„Das Land, das wir erkundet haben, ist ein sehr gutes Land, das von Milch und Honig überfliesst! Wenn der HERR uns gut ist, wird er uns in dieses Land hineinbringen und es uns geben.“</vt:lpstr>
      <vt:lpstr>„Angst und Schrecken werde ich vor euch hersenden. Ich werde die Völker, zu denen ihr kommt, in Verwirrung stürzen; alle eure Feinde werden vor euch die Flucht ergreifen.“</vt:lpstr>
      <vt:lpstr>„Lehnt euch nicht gegen Gott auf! Habt keine Angst vor den Bewohnern des Landes! Wir werden im Handumdrehen mit ihnen fertig. Sie sind von ihren Göttern verlassen, aber uns steht der HERR zur Seite. Habt also keine Angst vor ihnen!“</vt:lpstr>
      <vt:lpstr>„Ich weiss, dass der HERR euch dieses Land gegeben hat. Alle seine Bewohner zittern vor euch, sie sind vor Angst wie gelähmt.“</vt:lpstr>
      <vt:lpstr>„Wir haben gehört, dass euer Gott euch einen Weg durch das Schilfmeer gebahnt hat, als ihr aus Ägypten gezogen seid. Wir wissen auch, dass ihr auf der anderen Seite des Jordans die beiden Amoriterkönige Sihon und Og besiegt und getötet habt.“</vt:lpstr>
      <vt:lpstr>„Deshalb haben wir allen Mut verloren. Keiner von uns wagt, gegen euch zu kämpfen. Denn der HERR, euer Gott, hat die Macht im Himmel und auf der Erde.“</vt:lpstr>
      <vt:lpstr>„Die ganze Gemeinde wollte sie steinigen.“</vt:lpstr>
      <vt:lpstr>„Da erschien die Herrlichkeit des Herrn vor den Augen aller Israeliten über dem Heiligen Zelt.“</vt:lpstr>
      <vt:lpstr>Schlussgedanke</vt:lpstr>
      <vt:lpstr>„Obwohl Gott all das für euch getan hat, hattet ihr kein Vertrauen zum HERRN, eurem Gott – zu ihm, der doch vor euch hergezogen war, um die Lagerplätze auszusuchen und euch den Weg zu zeigen, bei Tag in einer Wolke und bei Nacht in einer Feuersäule!“</vt:lpstr>
      <vt:lpstr>„Ich bin jeden Tag bei euch, bis zum Ende der Welt.“</vt:lpstr>
      <vt:lpstr>„Bisher habt ihr Jesus nicht mit eigenen Augen gesehen, und trotzdem liebt ihr ihn; ihr vertraut ihm, auch wenn ihr ihn vorläufig noch nicht sehen könnt. Daher erfüllt euch schon jetzt eine überwältigende, jubelnde Freude, eine Freude, die die künftige Herrlichkeit widerspiegelt; denn ihr wisst, dass ihr das Ziel eures Glaubens erreichen werdet – eure endgültige Rettung.“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 hätten es besser machen sollen - Teil 2/5 - Wir sind doch nicht verrückt – wir kehren um! - Folien</dc:title>
  <dc:creator>Jürg Birnstiel</dc:creator>
  <cp:lastModifiedBy>Me</cp:lastModifiedBy>
  <cp:revision>770</cp:revision>
  <dcterms:created xsi:type="dcterms:W3CDTF">2013-11-12T15:20:47Z</dcterms:created>
  <dcterms:modified xsi:type="dcterms:W3CDTF">2022-01-25T07:35:48Z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