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4"/>
  </p:notesMasterIdLst>
  <p:handoutMasterIdLst>
    <p:handoutMasterId r:id="rId25"/>
  </p:handoutMasterIdLst>
  <p:sldIdLst>
    <p:sldId id="735" r:id="rId2"/>
    <p:sldId id="736" r:id="rId3"/>
    <p:sldId id="730" r:id="rId4"/>
    <p:sldId id="737" r:id="rId5"/>
    <p:sldId id="258" r:id="rId6"/>
    <p:sldId id="738" r:id="rId7"/>
    <p:sldId id="739" r:id="rId8"/>
    <p:sldId id="740" r:id="rId9"/>
    <p:sldId id="741" r:id="rId10"/>
    <p:sldId id="314" r:id="rId11"/>
    <p:sldId id="742" r:id="rId12"/>
    <p:sldId id="743" r:id="rId13"/>
    <p:sldId id="744" r:id="rId14"/>
    <p:sldId id="753" r:id="rId15"/>
    <p:sldId id="746" r:id="rId16"/>
    <p:sldId id="751" r:id="rId17"/>
    <p:sldId id="749" r:id="rId18"/>
    <p:sldId id="750" r:id="rId19"/>
    <p:sldId id="259" r:id="rId20"/>
    <p:sldId id="748" r:id="rId21"/>
    <p:sldId id="752" r:id="rId22"/>
    <p:sldId id="754" r:id="rId2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77064" cy="1200329"/>
          </a:xfrm>
        </p:spPr>
        <p:txBody>
          <a:bodyPr wrap="square">
            <a:spAutoFit/>
          </a:bodyPr>
          <a:lstStyle/>
          <a:p>
            <a:pPr algn="l"/>
            <a:r>
              <a:rPr lang="de-DE" altLang="de-DE" sz="7200" dirty="0" smtClean="0">
                <a:solidFill>
                  <a:srgbClr val="C00000"/>
                </a:solidFill>
                <a:effectLst/>
                <a:latin typeface="Univers LT Std 47 Cn Lt" pitchFamily="34" charset="0"/>
              </a:rPr>
              <a:t>Wir bleiben barmherzig</a:t>
            </a:r>
            <a:endParaRPr lang="de-DE" altLang="de-DE" sz="7200" dirty="0">
              <a:solidFill>
                <a:srgbClr val="C00000"/>
              </a:solidFill>
              <a:effectLst/>
              <a:latin typeface="Univers LT Std 47 Cn Lt" pitchFamily="34" charset="0"/>
            </a:endParaRPr>
          </a:p>
        </p:txBody>
      </p:sp>
      <p:sp>
        <p:nvSpPr>
          <p:cNvPr id="409603" name="Rectangle 3"/>
          <p:cNvSpPr>
            <a:spLocks noGrp="1" noChangeArrowheads="1"/>
          </p:cNvSpPr>
          <p:nvPr>
            <p:ph type="subTitle" idx="1"/>
          </p:nvPr>
        </p:nvSpPr>
        <p:spPr>
          <a:xfrm>
            <a:off x="107504" y="5373216"/>
            <a:ext cx="5501208" cy="461665"/>
          </a:xfrm>
        </p:spPr>
        <p:txBody>
          <a:bodyPr wrap="square">
            <a:spAutoFit/>
          </a:bodyPr>
          <a:lstStyle/>
          <a:p>
            <a:pPr algn="r"/>
            <a:r>
              <a:rPr lang="de-DE" altLang="de-DE" sz="2400" dirty="0" smtClean="0">
                <a:solidFill>
                  <a:srgbClr val="C00000"/>
                </a:solidFill>
                <a:effectLst/>
                <a:latin typeface="Univers LT Std 47 Cn Lt" pitchFamily="34" charset="0"/>
              </a:rPr>
              <a:t>Reihe: Wir warten </a:t>
            </a:r>
            <a:r>
              <a:rPr lang="de-DE" altLang="de-DE" sz="2400" smtClean="0">
                <a:solidFill>
                  <a:srgbClr val="C00000"/>
                </a:solidFill>
                <a:effectLst/>
                <a:latin typeface="Univers LT Std 47 Cn Lt" pitchFamily="34" charset="0"/>
              </a:rPr>
              <a:t>auf Jesus! </a:t>
            </a:r>
            <a:r>
              <a:rPr lang="de-DE" altLang="de-DE" sz="2400" dirty="0" smtClean="0">
                <a:solidFill>
                  <a:srgbClr val="C00000"/>
                </a:solidFill>
                <a:effectLst/>
                <a:latin typeface="Univers LT Std 47 Cn Lt" pitchFamily="34" charset="0"/>
              </a:rPr>
              <a:t>(2/4)</a:t>
            </a:r>
            <a:endParaRPr lang="de-DE" altLang="de-DE" sz="2400" dirty="0">
              <a:solidFill>
                <a:srgbClr val="C00000"/>
              </a:solidFill>
              <a:effectLst/>
              <a:latin typeface="Univers LT Std 47 Cn Lt" pitchFamily="34" charset="0"/>
            </a:endParaRPr>
          </a:p>
        </p:txBody>
      </p:sp>
      <p:sp>
        <p:nvSpPr>
          <p:cNvPr id="6" name="Rectangle 3"/>
          <p:cNvSpPr txBox="1">
            <a:spLocks noChangeArrowheads="1"/>
          </p:cNvSpPr>
          <p:nvPr/>
        </p:nvSpPr>
        <p:spPr bwMode="auto">
          <a:xfrm>
            <a:off x="179512" y="170080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400" kern="0" dirty="0" smtClean="0">
                <a:solidFill>
                  <a:srgbClr val="C00000"/>
                </a:solidFill>
                <a:effectLst/>
                <a:latin typeface="Univers LT Std 47 Cn Lt" pitchFamily="34" charset="0"/>
              </a:rPr>
              <a:t>vom treuen und bösen Diener</a:t>
            </a:r>
            <a:endParaRPr lang="de-DE" altLang="de-DE" sz="2400" kern="0" dirty="0">
              <a:solidFill>
                <a:srgbClr val="C00000"/>
              </a:solidFill>
              <a:effectLst/>
              <a:latin typeface="Univers LT Std 47 Cn Lt" pitchFamily="34" charset="0"/>
            </a:endParaRPr>
          </a:p>
        </p:txBody>
      </p:sp>
      <p:sp>
        <p:nvSpPr>
          <p:cNvPr id="5" name="Rectangle 3"/>
          <p:cNvSpPr txBox="1">
            <a:spLocks noChangeArrowheads="1"/>
          </p:cNvSpPr>
          <p:nvPr/>
        </p:nvSpPr>
        <p:spPr bwMode="auto">
          <a:xfrm>
            <a:off x="1547665" y="4725144"/>
            <a:ext cx="41044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solidFill>
                  <a:srgbClr val="C00000"/>
                </a:solidFill>
                <a:effectLst/>
                <a:latin typeface="Univers LT Std 47 Cn Lt" pitchFamily="34" charset="0"/>
              </a:rPr>
              <a:t>Matthäus-Evangelium 24,45-51</a:t>
            </a:r>
            <a:endParaRPr lang="de-DE" altLang="de-DE" sz="2400" kern="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rgbClr val="C00000"/>
                </a:solidFill>
                <a:effectLst/>
                <a:latin typeface="Univers LT Std 47 Cn Lt" pitchFamily="34" charset="0"/>
              </a:rPr>
              <a:t>II. Der autonome Diener</a:t>
            </a:r>
            <a:endParaRPr lang="de-DE" altLang="de-DE" sz="4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24,48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6048672" cy="2800767"/>
          </a:xfrm>
        </p:spPr>
        <p:txBody>
          <a:bodyPr wrap="square">
            <a:spAutoFit/>
          </a:bodyPr>
          <a:lstStyle/>
          <a:p>
            <a:pPr algn="l"/>
            <a:r>
              <a:rPr lang="de-CH" altLang="de-DE" sz="4400" dirty="0">
                <a:solidFill>
                  <a:srgbClr val="C00000"/>
                </a:solidFill>
                <a:effectLst/>
                <a:latin typeface="Univers LT Std 47 Cn Lt" pitchFamily="34" charset="0"/>
              </a:rPr>
              <a:t>„Wenn jener Diener aber ein böser Mensch ist und sich sagt: ‚Mein Herr </a:t>
            </a:r>
            <a:r>
              <a:rPr lang="de-CH" altLang="de-DE" sz="4400" dirty="0" smtClean="0">
                <a:solidFill>
                  <a:srgbClr val="C00000"/>
                </a:solidFill>
                <a:effectLst/>
                <a:latin typeface="Univers LT Std 47 Cn Lt" pitchFamily="34" charset="0"/>
              </a:rPr>
              <a:t>kommt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noch </a:t>
            </a:r>
            <a:r>
              <a:rPr lang="de-CH" altLang="de-DE" sz="4400" dirty="0">
                <a:solidFill>
                  <a:srgbClr val="C00000"/>
                </a:solidFill>
                <a:effectLst/>
                <a:latin typeface="Univers LT Std 47 Cn Lt" pitchFamily="34" charset="0"/>
              </a:rPr>
              <a:t>lange nicht!‘“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799246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24,48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555064"/>
            <a:ext cx="6048672" cy="1938992"/>
          </a:xfrm>
        </p:spPr>
        <p:txBody>
          <a:bodyPr wrap="square">
            <a:spAutoFit/>
          </a:bodyPr>
          <a:lstStyle/>
          <a:p>
            <a:pPr algn="l"/>
            <a:r>
              <a:rPr lang="de-CH" altLang="de-DE" sz="6000" dirty="0">
                <a:solidFill>
                  <a:srgbClr val="C00000"/>
                </a:solidFill>
                <a:effectLst/>
                <a:latin typeface="Univers LT Std 47 Cn Lt" pitchFamily="34" charset="0"/>
              </a:rPr>
              <a:t>„Mein Herr kommt noch lange nicht!“</a:t>
            </a:r>
            <a:endParaRPr lang="de-DE" altLang="de-DE" sz="6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344014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24,49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6048672" cy="2800767"/>
          </a:xfrm>
        </p:spPr>
        <p:txBody>
          <a:bodyPr wrap="square">
            <a:spAutoFit/>
          </a:bodyPr>
          <a:lstStyle/>
          <a:p>
            <a:pPr algn="l"/>
            <a:r>
              <a:rPr lang="de-CH" altLang="de-DE" sz="4400" dirty="0">
                <a:solidFill>
                  <a:srgbClr val="C00000"/>
                </a:solidFill>
                <a:effectLst/>
                <a:latin typeface="Univers LT Std 47 Cn Lt" pitchFamily="34" charset="0"/>
              </a:rPr>
              <a:t>„Er fängt an, die anderen Diener zu schlagen, während er selbst mit Trunkenbolden schwelgt und prasst.“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475230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1.Mose 3,5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5832648" cy="3785652"/>
          </a:xfrm>
        </p:spPr>
        <p:txBody>
          <a:bodyPr wrap="square">
            <a:spAutoFit/>
          </a:bodyPr>
          <a:lstStyle/>
          <a:p>
            <a:pPr algn="l"/>
            <a:r>
              <a:rPr lang="de-CH" altLang="de-DE" sz="4000" dirty="0">
                <a:solidFill>
                  <a:srgbClr val="C00000"/>
                </a:solidFill>
                <a:effectLst/>
                <a:latin typeface="Univers LT Std 47 Cn Lt" pitchFamily="34" charset="0"/>
              </a:rPr>
              <a:t>„Gott weiss: An dem </a:t>
            </a:r>
            <a:r>
              <a:rPr lang="de-CH" altLang="de-DE" sz="4000" dirty="0" smtClean="0">
                <a:solidFill>
                  <a:srgbClr val="C00000"/>
                </a:solidFill>
                <a:effectLst/>
                <a:latin typeface="Univers LT Std 47 Cn Lt" pitchFamily="34" charset="0"/>
              </a:rPr>
              <a:t>Tage,</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da </a:t>
            </a:r>
            <a:r>
              <a:rPr lang="de-CH" altLang="de-DE" sz="4000" dirty="0">
                <a:solidFill>
                  <a:srgbClr val="C00000"/>
                </a:solidFill>
                <a:effectLst/>
                <a:latin typeface="Univers LT Std 47 Cn Lt" pitchFamily="34" charset="0"/>
              </a:rPr>
              <a:t>ihr von dieser Frucht esst, werden eure Augen aufgetan, und ihr werdet sein wie Gott und wissen, was gut und böse ist</a:t>
            </a:r>
            <a:r>
              <a:rPr lang="de-CH" altLang="de-DE" sz="4000" dirty="0" smtClean="0">
                <a:solidFill>
                  <a:srgbClr val="C00000"/>
                </a:solidFill>
                <a:effectLst/>
                <a:latin typeface="Univers LT Std 47 Cn Lt" pitchFamily="34" charset="0"/>
              </a:rPr>
              <a:t>.“</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921847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Römer-Brief 6,21</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5760640" cy="3477875"/>
          </a:xfrm>
        </p:spPr>
        <p:txBody>
          <a:bodyPr wrap="square">
            <a:spAutoFit/>
          </a:bodyPr>
          <a:lstStyle/>
          <a:p>
            <a:pPr algn="l"/>
            <a:r>
              <a:rPr lang="de-CH" altLang="de-DE" sz="4400" dirty="0" smtClean="0">
                <a:solidFill>
                  <a:srgbClr val="C00000"/>
                </a:solidFill>
                <a:effectLst/>
                <a:latin typeface="Univers LT Std 47 Cn Lt" pitchFamily="34" charset="0"/>
              </a:rPr>
              <a:t>„Welchen </a:t>
            </a:r>
            <a:r>
              <a:rPr lang="de-CH" altLang="de-DE" sz="4400" dirty="0">
                <a:solidFill>
                  <a:srgbClr val="C00000"/>
                </a:solidFill>
                <a:effectLst/>
                <a:latin typeface="Univers LT Std 47 Cn Lt" pitchFamily="34" charset="0"/>
              </a:rPr>
              <a:t>Gewinn brachte euch das? Dinge, über die ihr euch heute schämt, Dinge, deren Endergebnis der Tod ist.“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789477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24,50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6048672" cy="3477875"/>
          </a:xfrm>
        </p:spPr>
        <p:txBody>
          <a:bodyPr wrap="square">
            <a:spAutoFit/>
          </a:bodyPr>
          <a:lstStyle/>
          <a:p>
            <a:pPr algn="l"/>
            <a:r>
              <a:rPr lang="de-CH" altLang="de-DE" sz="4400" dirty="0">
                <a:solidFill>
                  <a:srgbClr val="C00000"/>
                </a:solidFill>
                <a:effectLst/>
                <a:latin typeface="Univers LT Std 47 Cn Lt" pitchFamily="34" charset="0"/>
              </a:rPr>
              <a:t>„Sein Herr wird an einem Tag kommen, an dem er ihn nicht erwartet, und zu einem Zeitpunkt, an dem er es nicht vermutet.“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370595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24,51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7992888" cy="3477875"/>
          </a:xfrm>
        </p:spPr>
        <p:txBody>
          <a:bodyPr wrap="square">
            <a:spAutoFit/>
          </a:bodyPr>
          <a:lstStyle/>
          <a:p>
            <a:pPr algn="l"/>
            <a:r>
              <a:rPr lang="de-CH" altLang="de-DE" sz="4400" dirty="0" smtClean="0">
                <a:solidFill>
                  <a:srgbClr val="C00000"/>
                </a:solidFill>
                <a:effectLst/>
                <a:latin typeface="Univers LT Std 47 Cn Lt" pitchFamily="34" charset="0"/>
              </a:rPr>
              <a:t>„Der Herr wird </a:t>
            </a:r>
            <a:r>
              <a:rPr lang="de-CH" altLang="de-DE" sz="4400" dirty="0">
                <a:solidFill>
                  <a:srgbClr val="C00000"/>
                </a:solidFill>
                <a:effectLst/>
                <a:latin typeface="Univers LT Std 47 Cn Lt" pitchFamily="34" charset="0"/>
              </a:rPr>
              <a:t>den Diener in Stücke hauen und dorthin bringen lassen, wo die Heuchler sind und wo es nichts gibt als lautes Jammern </a:t>
            </a:r>
            <a:r>
              <a:rPr lang="de-CH" altLang="de-DE" sz="4400" dirty="0" smtClean="0">
                <a:solidFill>
                  <a:srgbClr val="C00000"/>
                </a:solidFill>
                <a:effectLst/>
                <a:latin typeface="Univers LT Std 47 Cn Lt" pitchFamily="34" charset="0"/>
              </a:rPr>
              <a:t>und</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angstvolles </a:t>
            </a:r>
            <a:r>
              <a:rPr lang="de-CH" altLang="de-DE" sz="4400" dirty="0">
                <a:solidFill>
                  <a:srgbClr val="C00000"/>
                </a:solidFill>
                <a:effectLst/>
                <a:latin typeface="Univers LT Std 47 Cn Lt" pitchFamily="34" charset="0"/>
              </a:rPr>
              <a:t>Zittern und Beben.“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446427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Galater-Brief 6.7</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6120680" cy="3477875"/>
          </a:xfrm>
        </p:spPr>
        <p:txBody>
          <a:bodyPr wrap="square">
            <a:spAutoFit/>
          </a:bodyPr>
          <a:lstStyle/>
          <a:p>
            <a:pPr algn="l"/>
            <a:r>
              <a:rPr lang="de-CH" altLang="de-DE" sz="4400" dirty="0">
                <a:solidFill>
                  <a:srgbClr val="C00000"/>
                </a:solidFill>
                <a:effectLst/>
                <a:latin typeface="Univers LT Std 47 Cn Lt" pitchFamily="34" charset="0"/>
              </a:rPr>
              <a:t>„Macht euch nichts vor! Gott lässt keinen Spott mit sich treiben. Was der Mensch sät, das wird er auch ernten.“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299266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rgbClr val="C00000"/>
                </a:solidFill>
                <a:effectLst/>
                <a:latin typeface="Univers LT Std 47 Cn Lt" pitchFamily="34" charset="0"/>
              </a:rPr>
              <a:t>Schlussgedanke</a:t>
            </a:r>
            <a:endParaRPr lang="de-DE" altLang="de-DE" sz="8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496" y="978406"/>
            <a:ext cx="6768752" cy="1754326"/>
          </a:xfrm>
        </p:spPr>
        <p:txBody>
          <a:bodyPr wrap="square">
            <a:spAutoFit/>
          </a:bodyPr>
          <a:lstStyle/>
          <a:p>
            <a:pPr algn="l"/>
            <a:r>
              <a:rPr lang="de-CH" altLang="de-DE" dirty="0" smtClean="0">
                <a:solidFill>
                  <a:srgbClr val="C00000"/>
                </a:solidFill>
                <a:effectLst/>
                <a:latin typeface="Univers LT Std 47 Cn Lt" pitchFamily="34" charset="0"/>
              </a:rPr>
              <a:t>„Ist die Katze aus dem Haus, tanzen die Mäuse.“</a:t>
            </a:r>
            <a:endParaRPr lang="de-DE" altLang="de-DE"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270961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6165304"/>
            <a:ext cx="6400800" cy="461665"/>
          </a:xfrm>
        </p:spPr>
        <p:txBody>
          <a:bodyPr>
            <a:spAutoFit/>
          </a:bodyPr>
          <a:lstStyle/>
          <a:p>
            <a:pPr algn="r"/>
            <a:r>
              <a:rPr lang="de-DE" altLang="de-DE" sz="2400" dirty="0" smtClean="0">
                <a:solidFill>
                  <a:srgbClr val="C00000"/>
                </a:solidFill>
                <a:effectLst/>
                <a:latin typeface="Univers LT Std 47 Cn Lt" pitchFamily="34" charset="0"/>
              </a:rPr>
              <a:t>Lukas-Evangelium 21,34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200829"/>
            <a:ext cx="6336704" cy="4524315"/>
          </a:xfrm>
        </p:spPr>
        <p:txBody>
          <a:bodyPr wrap="square">
            <a:spAutoFit/>
          </a:bodyPr>
          <a:lstStyle/>
          <a:p>
            <a:pPr algn="l"/>
            <a:r>
              <a:rPr lang="de-CH" altLang="de-DE" sz="3600" dirty="0">
                <a:solidFill>
                  <a:srgbClr val="C00000"/>
                </a:solidFill>
                <a:effectLst/>
                <a:latin typeface="Univers LT Std 47 Cn Lt" pitchFamily="34" charset="0"/>
              </a:rPr>
              <a:t>„Hütet euch vor einem ausschweifenden Leben und vor übermässigem Weingenuss und lasst euch nicht von den Sorgen des täglichen Lebens </a:t>
            </a:r>
            <a:r>
              <a:rPr lang="de-CH" altLang="de-DE" sz="3600" dirty="0" smtClean="0">
                <a:solidFill>
                  <a:srgbClr val="C00000"/>
                </a:solidFill>
                <a:effectLst/>
                <a:latin typeface="Univers LT Std 47 Cn Lt" pitchFamily="34" charset="0"/>
              </a:rPr>
              <a:t>gefangen nehmen</a:t>
            </a:r>
            <a:r>
              <a:rPr lang="de-CH" altLang="de-DE" sz="3600" dirty="0">
                <a:solidFill>
                  <a:srgbClr val="C00000"/>
                </a:solidFill>
                <a:effectLst/>
                <a:latin typeface="Univers LT Std 47 Cn Lt" pitchFamily="34" charset="0"/>
              </a:rPr>
              <a:t>. Sonst wird euer Herz abgestumpft, und ihr werdet von jenem Tag überrascht werden.“</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906733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9168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Johannes-Evangelium 21,16</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7416824" cy="1754326"/>
          </a:xfrm>
        </p:spPr>
        <p:txBody>
          <a:bodyPr wrap="square">
            <a:spAutoFit/>
          </a:bodyPr>
          <a:lstStyle/>
          <a:p>
            <a:pPr algn="l"/>
            <a:r>
              <a:rPr lang="de-CH" altLang="de-DE" dirty="0">
                <a:solidFill>
                  <a:srgbClr val="C00000"/>
                </a:solidFill>
                <a:effectLst/>
                <a:latin typeface="Univers LT Std 47 Cn Lt" pitchFamily="34" charset="0"/>
              </a:rPr>
              <a:t>„Simon, Sohn des Johannes, liebst du mich?“</a:t>
            </a:r>
            <a:endParaRPr lang="de-DE" altLang="de-DE"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026314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6165304"/>
            <a:ext cx="6400800" cy="461665"/>
          </a:xfrm>
        </p:spPr>
        <p:txBody>
          <a:bodyPr>
            <a:spAutoFit/>
          </a:bodyPr>
          <a:lstStyle/>
          <a:p>
            <a:pPr algn="r"/>
            <a:r>
              <a:rPr lang="de-DE" altLang="de-DE" sz="2400" dirty="0" smtClean="0">
                <a:solidFill>
                  <a:srgbClr val="C00000"/>
                </a:solidFill>
                <a:effectLst/>
                <a:latin typeface="Univers LT Std 47 Cn Lt" pitchFamily="34" charset="0"/>
              </a:rPr>
              <a:t>2.Timotheus-Brief 4,8</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200829"/>
            <a:ext cx="6336704" cy="4524315"/>
          </a:xfrm>
        </p:spPr>
        <p:txBody>
          <a:bodyPr wrap="square">
            <a:spAutoFit/>
          </a:bodyPr>
          <a:lstStyle/>
          <a:p>
            <a:pPr algn="l"/>
            <a:r>
              <a:rPr lang="de-CH" altLang="de-DE" sz="3600" dirty="0">
                <a:solidFill>
                  <a:srgbClr val="C00000"/>
                </a:solidFill>
                <a:effectLst/>
                <a:latin typeface="Univers LT Std 47 Cn Lt" pitchFamily="34" charset="0"/>
              </a:rPr>
              <a:t>„Hütet euch vor einem ausschweifenden Leben und vor übermässigem Weingenuss und lasst euch nicht von den Sorgen des täglichen Lebens </a:t>
            </a:r>
            <a:r>
              <a:rPr lang="de-CH" altLang="de-DE" sz="3600" dirty="0" smtClean="0">
                <a:solidFill>
                  <a:srgbClr val="C00000"/>
                </a:solidFill>
                <a:effectLst/>
                <a:latin typeface="Univers LT Std 47 Cn Lt" pitchFamily="34" charset="0"/>
              </a:rPr>
              <a:t>gefangen nehmen</a:t>
            </a:r>
            <a:r>
              <a:rPr lang="de-CH" altLang="de-DE" sz="3600" dirty="0">
                <a:solidFill>
                  <a:srgbClr val="C00000"/>
                </a:solidFill>
                <a:effectLst/>
                <a:latin typeface="Univers LT Std 47 Cn Lt" pitchFamily="34" charset="0"/>
              </a:rPr>
              <a:t>. Sonst wird euer Herz abgestumpft, und ihr werdet von jenem Tag überrascht werden.“</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4225889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79712" y="6021288"/>
            <a:ext cx="6400800" cy="584775"/>
          </a:xfrm>
        </p:spPr>
        <p:txBody>
          <a:bodyPr>
            <a:spAutoFit/>
          </a:bodyPr>
          <a:lstStyle/>
          <a:p>
            <a:pPr algn="r"/>
            <a:r>
              <a:rPr lang="de-DE" altLang="de-DE" dirty="0" smtClean="0">
                <a:solidFill>
                  <a:srgbClr val="C00000"/>
                </a:solidFill>
                <a:effectLst/>
                <a:latin typeface="Univers LT Std 47 Cn Lt" pitchFamily="34" charset="0"/>
              </a:rPr>
              <a:t>Offenbarung 16,15</a:t>
            </a:r>
            <a:endParaRPr lang="de-DE" altLang="de-DE"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75396"/>
            <a:ext cx="6768752" cy="3785652"/>
          </a:xfrm>
        </p:spPr>
        <p:txBody>
          <a:bodyPr wrap="square">
            <a:spAutoFit/>
          </a:bodyPr>
          <a:lstStyle/>
          <a:p>
            <a:pPr algn="l"/>
            <a:r>
              <a:rPr lang="de-CH" altLang="de-DE" sz="4000" dirty="0">
                <a:solidFill>
                  <a:srgbClr val="C00000"/>
                </a:solidFill>
                <a:effectLst/>
                <a:latin typeface="Univers LT Std 47 Cn Lt" pitchFamily="34" charset="0"/>
              </a:rPr>
              <a:t>„Vergesst es nicht: Ich komme so unerwartet wie ein Dieb. Glücklich, wer wach bleibt und seine Kleider anbehält! Dann wird er, wenn ich komme, nicht nackt dastehen und sich nicht schämen müssen.“</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24,45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6048672" cy="2585323"/>
          </a:xfrm>
        </p:spPr>
        <p:txBody>
          <a:bodyPr wrap="square">
            <a:spAutoFit/>
          </a:bodyPr>
          <a:lstStyle/>
          <a:p>
            <a:pPr algn="l"/>
            <a:r>
              <a:rPr lang="de-CH" altLang="de-DE" dirty="0">
                <a:solidFill>
                  <a:srgbClr val="C00000"/>
                </a:solidFill>
                <a:effectLst/>
                <a:latin typeface="Univers LT Std 47 Cn Lt" pitchFamily="34" charset="0"/>
              </a:rPr>
              <a:t>„Woran erkennt man </a:t>
            </a:r>
            <a:r>
              <a:rPr lang="de-CH" altLang="de-DE" dirty="0" smtClean="0">
                <a:solidFill>
                  <a:srgbClr val="C00000"/>
                </a:solidFill>
                <a:effectLst/>
                <a:latin typeface="Univers LT Std 47 Cn Lt" pitchFamily="34" charset="0"/>
              </a:rPr>
              <a:t>einen </a:t>
            </a:r>
            <a:r>
              <a:rPr lang="de-CH" altLang="de-DE" dirty="0">
                <a:solidFill>
                  <a:srgbClr val="C00000"/>
                </a:solidFill>
                <a:effectLst/>
                <a:latin typeface="Univers LT Std 47 Cn Lt" pitchFamily="34" charset="0"/>
              </a:rPr>
              <a:t>treuen und klugen Diener?“</a:t>
            </a:r>
            <a:endParaRPr lang="de-DE" altLang="de-DE" dirty="0">
              <a:solidFill>
                <a:srgbClr val="C00000"/>
              </a:solidFill>
              <a:effectLst/>
              <a:latin typeface="Univers LT Std 47 Cn Lt" pitchFamily="34" charset="0"/>
            </a:endParaRPr>
          </a:p>
        </p:txBody>
      </p:sp>
    </p:spTree>
    <p:extLst>
      <p:ext uri="{BB962C8B-B14F-4D97-AF65-F5344CB8AC3E}">
        <p14:creationId xmlns:p14="http://schemas.microsoft.com/office/powerpoint/2010/main" val="853663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82060"/>
            <a:ext cx="8928992" cy="923330"/>
          </a:xfrm>
        </p:spPr>
        <p:txBody>
          <a:bodyPr wrap="square">
            <a:spAutoFit/>
          </a:bodyPr>
          <a:lstStyle/>
          <a:p>
            <a:pPr algn="l"/>
            <a:r>
              <a:rPr lang="de-DE" altLang="de-DE" dirty="0" smtClean="0">
                <a:solidFill>
                  <a:srgbClr val="C00000"/>
                </a:solidFill>
                <a:effectLst/>
                <a:latin typeface="Univers LT Std 47 Cn Lt" pitchFamily="34" charset="0"/>
              </a:rPr>
              <a:t>I. Der glückliche Diener</a:t>
            </a:r>
            <a:endParaRPr lang="de-DE" altLang="de-DE"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24,45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704856" cy="2800767"/>
          </a:xfrm>
        </p:spPr>
        <p:txBody>
          <a:bodyPr wrap="square">
            <a:spAutoFit/>
          </a:bodyPr>
          <a:lstStyle/>
          <a:p>
            <a:pPr algn="l"/>
            <a:r>
              <a:rPr lang="de-CH" altLang="de-DE" sz="4400" dirty="0" smtClean="0">
                <a:solidFill>
                  <a:srgbClr val="C00000"/>
                </a:solidFill>
                <a:effectLst/>
                <a:latin typeface="Univers LT Std 47 Cn Lt" pitchFamily="34" charset="0"/>
              </a:rPr>
              <a:t>„Ein </a:t>
            </a:r>
            <a:r>
              <a:rPr lang="de-CH" altLang="de-DE" sz="4400" dirty="0">
                <a:solidFill>
                  <a:srgbClr val="C00000"/>
                </a:solidFill>
                <a:effectLst/>
                <a:latin typeface="Univers LT Std 47 Cn Lt" pitchFamily="34" charset="0"/>
              </a:rPr>
              <a:t>Herr hat einem seiner Diener die Verantwortung übertragen, der ganzen Dienerschaft zur gegebenen Zeit das Essen auszuteilen.“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929698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1.Johannes-Brief 5,3</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704856" cy="2800767"/>
          </a:xfrm>
        </p:spPr>
        <p:txBody>
          <a:bodyPr wrap="square">
            <a:spAutoFit/>
          </a:bodyPr>
          <a:lstStyle/>
          <a:p>
            <a:pPr algn="l"/>
            <a:r>
              <a:rPr lang="de-CH" altLang="de-DE" sz="4400" dirty="0">
                <a:solidFill>
                  <a:srgbClr val="C00000"/>
                </a:solidFill>
                <a:effectLst/>
                <a:latin typeface="Univers LT Std 47 Cn Lt" pitchFamily="34" charset="0"/>
              </a:rPr>
              <a:t>„Unsere Liebe zu Gott zeigt sich nämlich im Befolgen seiner Gebote. Und seine Gebote zu befolgen ist nicht schwer.“</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293702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24,46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6048672" cy="2800767"/>
          </a:xfrm>
        </p:spPr>
        <p:txBody>
          <a:bodyPr wrap="square">
            <a:spAutoFit/>
          </a:bodyPr>
          <a:lstStyle/>
          <a:p>
            <a:pPr algn="l"/>
            <a:r>
              <a:rPr lang="de-CH" altLang="de-DE" sz="4400" dirty="0">
                <a:solidFill>
                  <a:srgbClr val="C00000"/>
                </a:solidFill>
                <a:effectLst/>
                <a:latin typeface="Univers LT Std 47 Cn Lt" pitchFamily="34" charset="0"/>
              </a:rPr>
              <a:t>„Wenn nun sein Herr kommt und ihn bei der Arbeit findet – wie glücklich ist da der Diener zu preisen!“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540406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24,47 </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260648"/>
            <a:ext cx="6048672" cy="2123658"/>
          </a:xfrm>
        </p:spPr>
        <p:txBody>
          <a:bodyPr wrap="square">
            <a:spAutoFit/>
          </a:bodyPr>
          <a:lstStyle/>
          <a:p>
            <a:pPr algn="l"/>
            <a:r>
              <a:rPr lang="de-CH" altLang="de-DE" sz="4400" dirty="0">
                <a:solidFill>
                  <a:srgbClr val="C00000"/>
                </a:solidFill>
                <a:effectLst/>
                <a:latin typeface="Univers LT Std 47 Cn Lt" pitchFamily="34" charset="0"/>
              </a:rPr>
              <a:t>„Der Herr wird ihm die Verantwortung für seinen ganzen Besitz übertragen.“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648486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473</Words>
  <Application>Microsoft Office PowerPoint</Application>
  <PresentationFormat>Bildschirmpräsentation (4:3)</PresentationFormat>
  <Paragraphs>64</Paragraphs>
  <Slides>22</Slides>
  <Notes>22</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Designvorlage 'Berggipfel'</vt:lpstr>
      <vt:lpstr>Wir bleiben barmherzig</vt:lpstr>
      <vt:lpstr>„Ist die Katze aus dem Haus, tanzen die Mäuse.“</vt:lpstr>
      <vt:lpstr>„Vergesst es nicht: Ich komme so unerwartet wie ein Dieb. Glücklich, wer wach bleibt und seine Kleider anbehält! Dann wird er, wenn ich komme, nicht nackt dastehen und sich nicht schämen müssen.“</vt:lpstr>
      <vt:lpstr>„Woran erkennt man einen treuen und klugen Diener?“</vt:lpstr>
      <vt:lpstr>I. Der glückliche Diener</vt:lpstr>
      <vt:lpstr>„Ein Herr hat einem seiner Diener die Verantwortung übertragen, der ganzen Dienerschaft zur gegebenen Zeit das Essen auszuteilen.“</vt:lpstr>
      <vt:lpstr>„Unsere Liebe zu Gott zeigt sich nämlich im Befolgen seiner Gebote. Und seine Gebote zu befolgen ist nicht schwer.“</vt:lpstr>
      <vt:lpstr>„Wenn nun sein Herr kommt und ihn bei der Arbeit findet – wie glücklich ist da der Diener zu preisen!“</vt:lpstr>
      <vt:lpstr>„Der Herr wird ihm die Verantwortung für seinen ganzen Besitz übertragen.“</vt:lpstr>
      <vt:lpstr>II. Der autonome Diener</vt:lpstr>
      <vt:lpstr>„Wenn jener Diener aber ein böser Mensch ist und sich sagt: ‚Mein Herr kommt noch lange nicht!‘“</vt:lpstr>
      <vt:lpstr>„Mein Herr kommt noch lange nicht!“</vt:lpstr>
      <vt:lpstr>„Er fängt an, die anderen Diener zu schlagen, während er selbst mit Trunkenbolden schwelgt und prasst.“</vt:lpstr>
      <vt:lpstr>„Gott weiss: An dem Tage, da ihr von dieser Frucht esst, werden eure Augen aufgetan, und ihr werdet sein wie Gott und wissen, was gut und böse ist.“</vt:lpstr>
      <vt:lpstr>„Welchen Gewinn brachte euch das? Dinge, über die ihr euch heute schämt, Dinge, deren Endergebnis der Tod ist.“</vt:lpstr>
      <vt:lpstr>„Sein Herr wird an einem Tag kommen, an dem er ihn nicht erwartet, und zu einem Zeitpunkt, an dem er es nicht vermutet.“</vt:lpstr>
      <vt:lpstr>„Der Herr wird den Diener in Stücke hauen und dorthin bringen lassen, wo die Heuchler sind und wo es nichts gibt als lautes Jammern und angstvolles Zittern und Beben.“</vt:lpstr>
      <vt:lpstr>„Macht euch nichts vor! Gott lässt keinen Spott mit sich treiben. Was der Mensch sät, das wird er auch ernten.“</vt:lpstr>
      <vt:lpstr>Schlussgedanke</vt:lpstr>
      <vt:lpstr>„Hütet euch vor einem ausschweifenden Leben und vor übermässigem Weingenuss und lasst euch nicht von den Sorgen des täglichen Lebens gefangen nehmen. Sonst wird euer Herz abgestumpft, und ihr werdet von jenem Tag überrascht werden.“</vt:lpstr>
      <vt:lpstr>„Simon, Sohn des Johannes, liebst du mich?“</vt:lpstr>
      <vt:lpstr>„Hütet euch vor einem ausschweifenden Leben und vor übermässigem Weingenuss und lasst euch nicht von den Sorgen des täglichen Lebens gefangen nehmen. Sonst wird euer Herz abgestumpft, und ihr werdet von jenem Tag überrascht werden.“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warten auf Jesus! - Teil 2/4 - Wir bleiben barmherzig - Folien</dc:title>
  <dc:creator>Jürg Birnstiel</dc:creator>
  <cp:lastModifiedBy>Me</cp:lastModifiedBy>
  <cp:revision>305</cp:revision>
  <dcterms:created xsi:type="dcterms:W3CDTF">2013-11-12T15:20:47Z</dcterms:created>
  <dcterms:modified xsi:type="dcterms:W3CDTF">2014-12-16T19:14:43Z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