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7"/>
  </p:notesMasterIdLst>
  <p:handoutMasterIdLst>
    <p:handoutMasterId r:id="rId8"/>
  </p:handoutMasterIdLst>
  <p:sldIdLst>
    <p:sldId id="407" r:id="rId2"/>
    <p:sldId id="408" r:id="rId3"/>
    <p:sldId id="409" r:id="rId4"/>
    <p:sldId id="410" r:id="rId5"/>
    <p:sldId id="411" r:id="rId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3399"/>
    <a:srgbClr val="990000"/>
    <a:srgbClr val="FFCC00"/>
    <a:srgbClr val="66FF33"/>
    <a:srgbClr val="4D4D4D"/>
    <a:srgbClr val="6666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81" autoAdjust="0"/>
  </p:normalViewPr>
  <p:slideViewPr>
    <p:cSldViewPr>
      <p:cViewPr>
        <p:scale>
          <a:sx n="138" d="100"/>
          <a:sy n="138" d="100"/>
        </p:scale>
        <p:origin x="-85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3330" y="-114"/>
      </p:cViewPr>
      <p:guideLst>
        <p:guide orient="horz" pos="3126"/>
        <p:guide pos="2141"/>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Myriad Web Pro Condensed" pitchFamily="34" charset="0"/>
                <a:cs typeface="+mn-cs"/>
              </a:defRPr>
            </a:lvl1pPr>
          </a:lstStyle>
          <a:p>
            <a:pPr>
              <a:defRPr/>
            </a:pPr>
            <a:endParaRPr lang="de-CH"/>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atin typeface="Myriad Web Pro Condensed" pitchFamily="34" charset="0"/>
                <a:cs typeface="+mn-cs"/>
              </a:defRPr>
            </a:lvl1pPr>
          </a:lstStyle>
          <a:p>
            <a:pPr>
              <a:defRPr/>
            </a:pPr>
            <a:fld id="{EA3FC7B6-A626-44EA-A58D-073AC77FC5F0}" type="datetimeFigureOut">
              <a:rPr lang="de-DE"/>
              <a:pPr>
                <a:defRPr/>
              </a:pPr>
              <a:t>14.09.2018</a:t>
            </a:fld>
            <a:endParaRPr lang="de-CH"/>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atin typeface="Myriad Web Pro Condensed" pitchFamily="34" charset="0"/>
                <a:cs typeface="+mn-cs"/>
              </a:defRPr>
            </a:lvl1pPr>
          </a:lstStyle>
          <a:p>
            <a:pPr>
              <a:defRPr/>
            </a:pPr>
            <a:endParaRPr lang="de-CH"/>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atin typeface="Myriad Web Pro Condensed" pitchFamily="34" charset="0"/>
                <a:cs typeface="+mn-cs"/>
              </a:defRPr>
            </a:lvl1pPr>
          </a:lstStyle>
          <a:p>
            <a:pPr>
              <a:defRPr/>
            </a:pPr>
            <a:fld id="{96FE2561-0376-4EDC-A4D7-A4565A2254C9}" type="slidenum">
              <a:rPr lang="de-CH"/>
              <a:pPr>
                <a:defRPr/>
              </a:pPr>
              <a:t>‹Nr.›</a:t>
            </a:fld>
            <a:endParaRPr lang="de-CH"/>
          </a:p>
        </p:txBody>
      </p:sp>
    </p:spTree>
    <p:extLst>
      <p:ext uri="{BB962C8B-B14F-4D97-AF65-F5344CB8AC3E}">
        <p14:creationId xmlns:p14="http://schemas.microsoft.com/office/powerpoint/2010/main" val="3532853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cs typeface="+mn-cs"/>
              </a:defRPr>
            </a:lvl1pPr>
          </a:lstStyle>
          <a:p>
            <a:pPr>
              <a:defRPr/>
            </a:pPr>
            <a:endParaRPr lang="de-DE"/>
          </a:p>
        </p:txBody>
      </p:sp>
      <p:sp>
        <p:nvSpPr>
          <p:cNvPr id="17411"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charset="0"/>
                <a:cs typeface="+mn-cs"/>
              </a:defRPr>
            </a:lvl1pPr>
          </a:lstStyle>
          <a:p>
            <a:pPr>
              <a:defRPr/>
            </a:pPr>
            <a:endParaRPr lang="de-DE"/>
          </a:p>
        </p:txBody>
      </p:sp>
      <p:sp>
        <p:nvSpPr>
          <p:cNvPr id="26628"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7414"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Arial" charset="0"/>
                <a:cs typeface="+mn-cs"/>
              </a:defRPr>
            </a:lvl1pPr>
          </a:lstStyle>
          <a:p>
            <a:pPr>
              <a:defRPr/>
            </a:pPr>
            <a:endParaRPr lang="de-DE"/>
          </a:p>
        </p:txBody>
      </p:sp>
      <p:sp>
        <p:nvSpPr>
          <p:cNvPr id="17415"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Arial" charset="0"/>
                <a:cs typeface="+mn-cs"/>
              </a:defRPr>
            </a:lvl1pPr>
          </a:lstStyle>
          <a:p>
            <a:pPr>
              <a:defRPr/>
            </a:pPr>
            <a:fld id="{29D90234-1A3D-4D78-BDCF-EFC8E243FD53}" type="slidenum">
              <a:rPr lang="de-DE"/>
              <a:pPr>
                <a:defRPr/>
              </a:pPr>
              <a:t>‹Nr.›</a:t>
            </a:fld>
            <a:endParaRPr lang="de-DE"/>
          </a:p>
        </p:txBody>
      </p:sp>
    </p:spTree>
    <p:extLst>
      <p:ext uri="{BB962C8B-B14F-4D97-AF65-F5344CB8AC3E}">
        <p14:creationId xmlns:p14="http://schemas.microsoft.com/office/powerpoint/2010/main" val="29387709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de-DE" smtClean="0"/>
              <a:t>Titelmasterformat durch Klicken bearbeiten</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9334D819-9F07-4261-B09B-9E467E5D9002}" type="datetimeFigureOut">
              <a:rPr lang="en-US" dirty="0"/>
              <a:pPr/>
              <a:t>9/14/2018</a:t>
            </a:fld>
            <a:endParaRPr lang="en-US" dirty="0"/>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71766878-3199-4EAB-94E7-2D6D11070E14}" type="slidenum">
              <a:rPr lang="en-US" dirty="0"/>
              <a:pPr/>
              <a:t>‹Nr.›</a:t>
            </a:fld>
            <a:endParaRPr lang="en-US" dirty="0"/>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2553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707812691"/>
      </p:ext>
    </p:extLst>
  </p:cSld>
  <p:clrMapOvr>
    <a:masterClrMapping/>
  </p:clrMapOvr>
  <p:transition>
    <p:randomBa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2045876506"/>
      </p:ext>
    </p:extLst>
  </p:cSld>
  <p:clrMapOvr>
    <a:masterClrMapping/>
  </p:clrMapOvr>
  <p:transition>
    <p:randomBa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1378315"/>
      </p:ext>
    </p:extLst>
  </p:cSld>
  <p:clrMapOvr>
    <a:masterClrMapping/>
  </p:clrMapOvr>
  <p:transition>
    <p:randomBa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544114400"/>
      </p:ext>
    </p:extLst>
  </p:cSld>
  <p:clrMapOvr>
    <a:masterClrMapping/>
  </p:clrMapOvr>
  <p:transition>
    <p:randomBa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9334D819-9F07-4261-B09B-9E467E5D9002}" type="datetimeFigureOut">
              <a:rPr lang="en-US" dirty="0"/>
              <a:pPr/>
              <a:t>9/14/2018</a:t>
            </a:fld>
            <a:endParaRPr lang="en-US" dirty="0"/>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71766878-3199-4EAB-94E7-2D6D11070E14}" type="slidenum">
              <a:rPr lang="en-US" dirty="0"/>
              <a:pPr/>
              <a:t>‹Nr.›</a:t>
            </a:fld>
            <a:endParaRPr lang="en-US" dirty="0"/>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52662800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9/14/2018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256924846"/>
      </p:ext>
    </p:extLst>
  </p:cSld>
  <p:clrMapOvr>
    <a:masterClrMapping/>
  </p:clrMapOvr>
  <p:transition>
    <p:randomBar/>
  </p:transition>
  <p:timing>
    <p:tnLst>
      <p:par>
        <p:cTn id="1" dur="indefinite" restart="never" nodeType="tmRoot"/>
      </p:par>
    </p:tnLst>
  </p:timing>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4" name="Content Placeholder 3"/>
          <p:cNvSpPr>
            <a:spLocks noGrp="1"/>
          </p:cNvSpPr>
          <p:nvPr>
            <p:ph sz="half" idx="2"/>
          </p:nvPr>
        </p:nvSpPr>
        <p:spPr>
          <a:xfrm>
            <a:off x="941832" y="2909102"/>
            <a:ext cx="3611880" cy="299639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6" name="Content Placeholder 5"/>
          <p:cNvSpPr>
            <a:spLocks noGrp="1"/>
          </p:cNvSpPr>
          <p:nvPr>
            <p:ph sz="quarter" idx="4"/>
          </p:nvPr>
        </p:nvSpPr>
        <p:spPr>
          <a:xfrm>
            <a:off x="4975398" y="2909102"/>
            <a:ext cx="3611880" cy="299639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9/14/2018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2790413443"/>
      </p:ext>
    </p:extLst>
  </p:cSld>
  <p:clrMapOvr>
    <a:masterClrMapping/>
  </p:clrMapOvr>
  <p:transition>
    <p:randomBar/>
  </p:transition>
  <p:timing>
    <p:tnLst>
      <p:par>
        <p:cTn id="1" dur="indefinite" restart="never" nodeType="tmRoot"/>
      </p:par>
    </p:tnLst>
  </p:timing>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9/14/2018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189756193"/>
      </p:ext>
    </p:extLst>
  </p:cSld>
  <p:clrMapOvr>
    <a:masterClrMapping/>
  </p:clrMapOvr>
  <p:transition>
    <p:randomBa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9/14/2018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‹Nr.›</a:t>
            </a:fld>
            <a:endParaRPr lang="en-US" dirty="0"/>
          </a:p>
        </p:txBody>
      </p:sp>
    </p:spTree>
    <p:extLst>
      <p:ext uri="{BB962C8B-B14F-4D97-AF65-F5344CB8AC3E}">
        <p14:creationId xmlns:p14="http://schemas.microsoft.com/office/powerpoint/2010/main" val="3477232331"/>
      </p:ext>
    </p:extLst>
  </p:cSld>
  <p:clrMapOvr>
    <a:masterClrMapping/>
  </p:clrMapOvr>
  <p:transition>
    <p:randomBa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smtClean="0"/>
              <a:t>Formatvorlagen des Textmasters bearbeiten</a:t>
            </a:r>
          </a:p>
        </p:txBody>
      </p:sp>
      <p:sp>
        <p:nvSpPr>
          <p:cNvPr id="5" name="Date Placeholder 4"/>
          <p:cNvSpPr>
            <a:spLocks noGrp="1"/>
          </p:cNvSpPr>
          <p:nvPr>
            <p:ph type="dt" sz="half" idx="10"/>
          </p:nvPr>
        </p:nvSpPr>
        <p:spPr>
          <a:xfrm>
            <a:off x="573789" y="6375679"/>
            <a:ext cx="925016" cy="348462"/>
          </a:xfrm>
        </p:spPr>
        <p:txBody>
          <a:bodyPr/>
          <a:lstStyle/>
          <a:p>
            <a:fld id="{9334D819-9F07-4261-B09B-9E467E5D9002}" type="datetimeFigureOut">
              <a:rPr lang="en-US" dirty="0"/>
              <a:t>9/14/2018</a:t>
            </a:fld>
            <a:endParaRPr lang="en-US" dirty="0"/>
          </a:p>
        </p:txBody>
      </p:sp>
      <p:sp>
        <p:nvSpPr>
          <p:cNvPr id="6" name="Footer Placeholder 5"/>
          <p:cNvSpPr>
            <a:spLocks noGrp="1"/>
          </p:cNvSpPr>
          <p:nvPr>
            <p:ph type="ftr" sz="quarter" idx="11"/>
          </p:nvPr>
        </p:nvSpPr>
        <p:spPr>
          <a:xfrm>
            <a:off x="1577716" y="6375679"/>
            <a:ext cx="2611634" cy="345796"/>
          </a:xfrm>
        </p:spPr>
        <p:txBody>
          <a:bodyPr/>
          <a:lstStyle/>
          <a:p>
            <a:endParaRPr lang="en-US" dirty="0"/>
          </a:p>
        </p:txBody>
      </p:sp>
      <p:sp>
        <p:nvSpPr>
          <p:cNvPr id="7" name="Slide Number Placeholder 6"/>
          <p:cNvSpPr>
            <a:spLocks noGrp="1"/>
          </p:cNvSpPr>
          <p:nvPr>
            <p:ph type="sldNum" sz="quarter" idx="12"/>
          </p:nvPr>
        </p:nvSpPr>
        <p:spPr>
          <a:xfrm>
            <a:off x="4268261" y="6375679"/>
            <a:ext cx="924342" cy="345796"/>
          </a:xfrm>
        </p:spPr>
        <p:txBody>
          <a:bodyPr/>
          <a:lstStyle/>
          <a:p>
            <a:fld id="{71766878-3199-4EAB-94E7-2D6D11070E14}" type="slidenum">
              <a:rPr lang="en-US" dirty="0"/>
              <a:t>‹Nr.›</a:t>
            </a:fld>
            <a:endParaRPr lang="en-US" dirty="0"/>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9768393"/>
      </p:ext>
    </p:extLst>
  </p:cSld>
  <p:clrMapOvr>
    <a:masterClrMapping/>
  </p:clrMapOvr>
  <p:transition>
    <p:randomBar/>
  </p:transition>
  <p:timing>
    <p:tnLst>
      <p:par>
        <p:cTn id="1" dur="indefinite" restart="never" nodeType="tmRoot"/>
      </p:par>
    </p:tnLst>
  </p:timing>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smtClean="0"/>
              <a:t>Bild durch Klicken auf Symbol hinzufügen</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de-DE" smtClean="0"/>
              <a:t>Titelmasterformat durch Klicken bearbeiten</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smtClean="0"/>
              <a:t>Formatvorlagen des Textmasters bearbeiten</a:t>
            </a:r>
          </a:p>
        </p:txBody>
      </p:sp>
      <p:sp>
        <p:nvSpPr>
          <p:cNvPr id="5" name="Date Placeholder 4"/>
          <p:cNvSpPr>
            <a:spLocks noGrp="1"/>
          </p:cNvSpPr>
          <p:nvPr>
            <p:ph type="dt" sz="half" idx="10"/>
          </p:nvPr>
        </p:nvSpPr>
        <p:spPr>
          <a:xfrm>
            <a:off x="574463" y="6375679"/>
            <a:ext cx="924342" cy="348462"/>
          </a:xfrm>
        </p:spPr>
        <p:txBody>
          <a:bodyPr/>
          <a:lstStyle/>
          <a:p>
            <a:fld id="{9334D819-9F07-4261-B09B-9E467E5D9002}" type="datetimeFigureOut">
              <a:rPr lang="en-US" dirty="0"/>
              <a:t>9/14/2018</a:t>
            </a:fld>
            <a:endParaRPr lang="en-US" dirty="0"/>
          </a:p>
        </p:txBody>
      </p:sp>
      <p:sp>
        <p:nvSpPr>
          <p:cNvPr id="6" name="Footer Placeholder 5"/>
          <p:cNvSpPr>
            <a:spLocks noGrp="1"/>
          </p:cNvSpPr>
          <p:nvPr>
            <p:ph type="ftr" sz="quarter" idx="11"/>
          </p:nvPr>
        </p:nvSpPr>
        <p:spPr>
          <a:xfrm>
            <a:off x="1577716" y="6375679"/>
            <a:ext cx="2611634" cy="345796"/>
          </a:xfrm>
        </p:spPr>
        <p:txBody>
          <a:bodyPr/>
          <a:lstStyle/>
          <a:p>
            <a:endParaRPr lang="en-US" dirty="0"/>
          </a:p>
        </p:txBody>
      </p:sp>
      <p:sp>
        <p:nvSpPr>
          <p:cNvPr id="7" name="Slide Number Placeholder 6"/>
          <p:cNvSpPr>
            <a:spLocks noGrp="1"/>
          </p:cNvSpPr>
          <p:nvPr>
            <p:ph type="sldNum" sz="quarter" idx="12"/>
          </p:nvPr>
        </p:nvSpPr>
        <p:spPr>
          <a:xfrm>
            <a:off x="4256153" y="6375679"/>
            <a:ext cx="947460" cy="345796"/>
          </a:xfrm>
        </p:spPr>
        <p:txBody>
          <a:bodyPr/>
          <a:lstStyle/>
          <a:p>
            <a:fld id="{71766878-3199-4EAB-94E7-2D6D11070E14}" type="slidenum">
              <a:rPr lang="en-US" dirty="0"/>
              <a:t>‹Nr.›</a:t>
            </a:fld>
            <a:endParaRPr lang="en-US" dirty="0"/>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671855"/>
      </p:ext>
    </p:extLst>
  </p:cSld>
  <p:clrMapOvr>
    <a:masterClrMapping/>
  </p:clrMapOvr>
  <p:transition>
    <p:randomBa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9334D819-9F07-4261-B09B-9E467E5D9002}" type="datetimeFigureOut">
              <a:rPr lang="en-US" dirty="0"/>
              <a:pPr/>
              <a:t>9/14/2018</a:t>
            </a:fld>
            <a:endParaRPr lang="en-US" dirty="0"/>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1766878-3199-4EAB-94E7-2D6D11070E14}" type="slidenum">
              <a:rPr lang="en-US" dirty="0"/>
              <a:pPr/>
              <a:t>‹Nr.›</a:t>
            </a:fld>
            <a:endParaRPr lang="en-US" dirty="0"/>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pic>
        <p:nvPicPr>
          <p:cNvPr id="11" name="Grafik 10"/>
          <p:cNvPicPr>
            <a:picLocks noChangeAspect="1"/>
          </p:cNvPicPr>
          <p:nvPr userDrawn="1"/>
        </p:nvPicPr>
        <p:blipFill rotWithShape="1">
          <a:blip r:embed="rId14">
            <a:duotone>
              <a:schemeClr val="accent1">
                <a:shade val="45000"/>
                <a:satMod val="135000"/>
              </a:schemeClr>
              <a:prstClr val="white"/>
            </a:duotone>
            <a:extLst>
              <a:ext uri="{28A0092B-C50C-407E-A947-70E740481C1C}">
                <a14:useLocalDpi xmlns:a14="http://schemas.microsoft.com/office/drawing/2010/main" val="0"/>
              </a:ext>
            </a:extLst>
          </a:blip>
          <a:srcRect l="12966" t="-1" r="25506" b="31636"/>
          <a:stretch/>
        </p:blipFill>
        <p:spPr>
          <a:xfrm>
            <a:off x="0" y="-1"/>
            <a:ext cx="9144000" cy="6858001"/>
          </a:xfrm>
          <a:prstGeom prst="rect">
            <a:avLst/>
          </a:prstGeom>
        </p:spPr>
      </p:pic>
    </p:spTree>
    <p:extLst>
      <p:ext uri="{BB962C8B-B14F-4D97-AF65-F5344CB8AC3E}">
        <p14:creationId xmlns:p14="http://schemas.microsoft.com/office/powerpoint/2010/main" val="273955467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p:randomBar/>
  </p:transition>
  <p:timing>
    <p:tnLst>
      <p:par>
        <p:cTn id="1" dur="indefinite" restart="never" nodeType="tmRoot"/>
      </p:par>
    </p:tnLst>
  </p:timing>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hteck 1"/>
          <p:cNvSpPr/>
          <p:nvPr/>
        </p:nvSpPr>
        <p:spPr>
          <a:xfrm>
            <a:off x="323411" y="44530"/>
            <a:ext cx="8425170" cy="400110"/>
          </a:xfrm>
          <a:prstGeom prst="rect">
            <a:avLst/>
          </a:prstGeom>
        </p:spPr>
        <p:txBody>
          <a:bodyPr wrap="square">
            <a:spAutoFit/>
          </a:bodyPr>
          <a:lstStyle/>
          <a:p>
            <a:pPr algn="ctr"/>
            <a:r>
              <a:rPr lang="de-DE" sz="2000" b="1" spc="50" dirty="0">
                <a:ln w="0"/>
                <a:solidFill>
                  <a:schemeClr val="bg2">
                    <a:lumMod val="50000"/>
                  </a:schemeClr>
                </a:solidFill>
                <a:effectLst>
                  <a:innerShdw blurRad="63500" dist="50800" dir="13500000">
                    <a:srgbClr val="000000">
                      <a:alpha val="50000"/>
                    </a:srgbClr>
                  </a:innerShdw>
                </a:effectLst>
                <a:latin typeface="Calibri, sans-serif"/>
              </a:rPr>
              <a:t>2.Kön.4,1-7 Leben an der Quelle</a:t>
            </a:r>
            <a:endParaRPr lang="de-DE" sz="2000" b="1" spc="50" dirty="0">
              <a:ln w="0"/>
              <a:solidFill>
                <a:schemeClr val="bg2">
                  <a:lumMod val="50000"/>
                </a:schemeClr>
              </a:solidFill>
              <a:effectLst>
                <a:innerShdw blurRad="63500" dist="50800" dir="13500000">
                  <a:srgbClr val="000000">
                    <a:alpha val="50000"/>
                  </a:srgbClr>
                </a:innerShdw>
              </a:effectLst>
            </a:endParaRPr>
          </a:p>
        </p:txBody>
      </p:sp>
      <p:sp>
        <p:nvSpPr>
          <p:cNvPr id="3" name="Rechteck 2"/>
          <p:cNvSpPr/>
          <p:nvPr/>
        </p:nvSpPr>
        <p:spPr>
          <a:xfrm>
            <a:off x="71376" y="506195"/>
            <a:ext cx="8929240" cy="5847755"/>
          </a:xfrm>
          <a:prstGeom prst="rect">
            <a:avLst/>
          </a:prstGeom>
        </p:spPr>
        <p:txBody>
          <a:bodyPr wrap="square">
            <a:spAutoFit/>
          </a:bodyPr>
          <a:lstStyle/>
          <a:p>
            <a:pPr algn="just"/>
            <a:r>
              <a:rPr lang="de-DE" sz="2200" i="1" dirty="0">
                <a:latin typeface="Calibri" panose="020F0502020204030204" pitchFamily="34" charset="0"/>
              </a:rPr>
              <a:t>1 Eines Tages kam die Witwe eines Prophetenschülers zu Elisa und klagte: »Mein Mann, dein Diener, ist tot. Du weißt, wie sehr er den Herrn geachtet hat. Doch jetzt kommt der Gläubiger und droht, meine beiden Söhne als Sklaven mitzunehmen.«</a:t>
            </a:r>
          </a:p>
          <a:p>
            <a:pPr algn="just"/>
            <a:r>
              <a:rPr lang="de-DE" sz="2200" i="1" dirty="0">
                <a:latin typeface="Calibri" panose="020F0502020204030204" pitchFamily="34" charset="0"/>
              </a:rPr>
              <a:t>2 »Was kann ich für dich tun?«, fragte Elisa. »Sag mir, was du noch im Haus hast?« »Deine Dienerin hat nichts mehr, nur einen Krug Öl«, antwortete sie.</a:t>
            </a:r>
          </a:p>
          <a:p>
            <a:pPr algn="just"/>
            <a:r>
              <a:rPr lang="de-DE" sz="2200" i="1" dirty="0">
                <a:latin typeface="Calibri" panose="020F0502020204030204" pitchFamily="34" charset="0"/>
              </a:rPr>
              <a:t>3 Da befahl Elisa ihr: »Geh und leih dir von deinen Freunden und Nachbarn so viele leere Krüge wie möglich</a:t>
            </a:r>
            <a:r>
              <a:rPr lang="de-DE" sz="2200" i="1" dirty="0" smtClean="0">
                <a:latin typeface="Calibri" panose="020F0502020204030204" pitchFamily="34" charset="0"/>
              </a:rPr>
              <a:t>.  4 </a:t>
            </a:r>
            <a:r>
              <a:rPr lang="de-DE" sz="2200" i="1" dirty="0">
                <a:latin typeface="Calibri" panose="020F0502020204030204" pitchFamily="34" charset="0"/>
              </a:rPr>
              <a:t>Dann geh mit deinen Söhnen in dein Haus und schließ die Tür hinter euch. Gieß das Öl in die Gefäße und stell sie beiseite, wenn sie voll sind.«</a:t>
            </a:r>
          </a:p>
          <a:p>
            <a:pPr algn="just"/>
            <a:r>
              <a:rPr lang="de-DE" sz="2200" i="1" dirty="0">
                <a:latin typeface="Calibri" panose="020F0502020204030204" pitchFamily="34" charset="0"/>
              </a:rPr>
              <a:t>5 Sie tat, was er ihr befohlen hatte. Ihre Söhne brachten ihr leere Gefäße und sie füllte eines nach dem anderen</a:t>
            </a:r>
            <a:r>
              <a:rPr lang="de-DE" sz="2200" i="1" dirty="0" smtClean="0">
                <a:latin typeface="Calibri" panose="020F0502020204030204" pitchFamily="34" charset="0"/>
              </a:rPr>
              <a:t>.  6 </a:t>
            </a:r>
            <a:r>
              <a:rPr lang="de-DE" sz="2200" i="1" dirty="0">
                <a:latin typeface="Calibri" panose="020F0502020204030204" pitchFamily="34" charset="0"/>
              </a:rPr>
              <a:t>Bald waren alle Behälter bis zum Rand gefüllt. »Bring mir noch einen Krug«, sagte sie zu einem ihrer Söhne. »Es sind keine mehr da!«, antwortete er. Und in diesem Augenblick versiegte das Öl.</a:t>
            </a:r>
          </a:p>
          <a:p>
            <a:pPr algn="just"/>
            <a:r>
              <a:rPr lang="de-DE" sz="2200" i="1" dirty="0">
                <a:latin typeface="Calibri" panose="020F0502020204030204" pitchFamily="34" charset="0"/>
              </a:rPr>
              <a:t>7 Als sie hinkam und dem Mann Gottes erzählte, was geschehen war, sagte er zu ihr: »Nun verkauf das Öl und bezahl eure Schulden, und es wird noch genug für dich und deine Söhne zum Leben übrig bleiben.« </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hteck 2"/>
          <p:cNvSpPr/>
          <p:nvPr/>
        </p:nvSpPr>
        <p:spPr>
          <a:xfrm>
            <a:off x="179702" y="506195"/>
            <a:ext cx="8929240" cy="1708160"/>
          </a:xfrm>
          <a:prstGeom prst="rect">
            <a:avLst/>
          </a:prstGeom>
        </p:spPr>
        <p:txBody>
          <a:bodyPr wrap="square">
            <a:spAutoFit/>
          </a:bodyPr>
          <a:lstStyle/>
          <a:p>
            <a:pPr algn="just"/>
            <a:r>
              <a:rPr lang="de-DE" sz="2800" b="1" dirty="0">
                <a:effectLst>
                  <a:outerShdw blurRad="38100" dist="38100" dir="2700000" algn="tl">
                    <a:srgbClr val="000000">
                      <a:alpha val="43137"/>
                    </a:srgbClr>
                  </a:outerShdw>
                </a:effectLst>
                <a:latin typeface="Calibri" panose="020F0502020204030204" pitchFamily="34" charset="0"/>
              </a:rPr>
              <a:t>Elisa ist in Gott </a:t>
            </a:r>
            <a:r>
              <a:rPr lang="de-DE" sz="2800" b="1" dirty="0" smtClean="0">
                <a:effectLst>
                  <a:outerShdw blurRad="38100" dist="38100" dir="2700000" algn="tl">
                    <a:srgbClr val="000000">
                      <a:alpha val="43137"/>
                    </a:srgbClr>
                  </a:outerShdw>
                </a:effectLst>
                <a:latin typeface="Calibri" panose="020F0502020204030204" pitchFamily="34" charset="0"/>
              </a:rPr>
              <a:t>verankert</a:t>
            </a:r>
          </a:p>
          <a:p>
            <a:pPr marL="342900" indent="-342900" algn="just">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wenn Gott hilft, dann hilft er </a:t>
            </a:r>
            <a:r>
              <a:rPr lang="de-DE" sz="2400" dirty="0" smtClean="0">
                <a:effectLst>
                  <a:outerShdw blurRad="38100" dist="38100" dir="2700000" algn="tl">
                    <a:srgbClr val="000000">
                      <a:alpha val="43137"/>
                    </a:srgbClr>
                  </a:outerShdw>
                </a:effectLst>
                <a:latin typeface="Calibri" panose="020F0502020204030204" pitchFamily="34" charset="0"/>
              </a:rPr>
              <a:t>richtig</a:t>
            </a:r>
          </a:p>
          <a:p>
            <a:pPr marL="342900" indent="-342900" algn="just">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der letzte Besitz wird zur Grundlage des Eingreifens </a:t>
            </a:r>
            <a:r>
              <a:rPr lang="de-DE" sz="2400" dirty="0" smtClean="0">
                <a:effectLst>
                  <a:outerShdw blurRad="38100" dist="38100" dir="2700000" algn="tl">
                    <a:srgbClr val="000000">
                      <a:alpha val="43137"/>
                    </a:srgbClr>
                  </a:outerShdw>
                </a:effectLst>
                <a:latin typeface="Calibri" panose="020F0502020204030204" pitchFamily="34" charset="0"/>
              </a:rPr>
              <a:t>Gottes</a:t>
            </a:r>
          </a:p>
          <a:p>
            <a:pPr algn="just">
              <a:spcBef>
                <a:spcPts val="600"/>
              </a:spcBef>
            </a:pPr>
            <a:r>
              <a:rPr lang="de-DE" sz="2400" b="1" dirty="0">
                <a:effectLst>
                  <a:outerShdw blurRad="38100" dist="38100" dir="2700000" algn="tl">
                    <a:srgbClr val="000000">
                      <a:alpha val="43137"/>
                    </a:srgbClr>
                  </a:outerShdw>
                </a:effectLst>
                <a:latin typeface="Calibri" panose="020F0502020204030204" pitchFamily="34" charset="0"/>
              </a:rPr>
              <a:t>Gottes Hilfe ist eine Quelle, zu der er uns den Zugang öffnet</a:t>
            </a:r>
          </a:p>
        </p:txBody>
      </p:sp>
      <p:sp>
        <p:nvSpPr>
          <p:cNvPr id="4" name="Rechteck 3"/>
          <p:cNvSpPr/>
          <p:nvPr/>
        </p:nvSpPr>
        <p:spPr>
          <a:xfrm>
            <a:off x="323411" y="44530"/>
            <a:ext cx="8425170" cy="400110"/>
          </a:xfrm>
          <a:prstGeom prst="rect">
            <a:avLst/>
          </a:prstGeom>
        </p:spPr>
        <p:txBody>
          <a:bodyPr wrap="square">
            <a:spAutoFit/>
          </a:bodyPr>
          <a:lstStyle/>
          <a:p>
            <a:pPr algn="ctr"/>
            <a:r>
              <a:rPr lang="de-DE" sz="2000" b="1" spc="50" dirty="0">
                <a:ln w="0"/>
                <a:solidFill>
                  <a:schemeClr val="bg2">
                    <a:lumMod val="50000"/>
                  </a:schemeClr>
                </a:solidFill>
                <a:effectLst>
                  <a:innerShdw blurRad="63500" dist="50800" dir="13500000">
                    <a:srgbClr val="000000">
                      <a:alpha val="50000"/>
                    </a:srgbClr>
                  </a:innerShdw>
                </a:effectLst>
                <a:latin typeface="Calibri, sans-serif"/>
              </a:rPr>
              <a:t>2.Kön.4,1-7 Leben an der Quelle</a:t>
            </a:r>
            <a:endParaRPr lang="de-DE" sz="2000" b="1" spc="50" dirty="0">
              <a:ln w="0"/>
              <a:solidFill>
                <a:schemeClr val="bg2">
                  <a:lumMod val="50000"/>
                </a:schemeClr>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198575983"/>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hteck 2"/>
          <p:cNvSpPr/>
          <p:nvPr/>
        </p:nvSpPr>
        <p:spPr>
          <a:xfrm>
            <a:off x="239967" y="506195"/>
            <a:ext cx="8929240" cy="3939540"/>
          </a:xfrm>
          <a:prstGeom prst="rect">
            <a:avLst/>
          </a:prstGeom>
        </p:spPr>
        <p:txBody>
          <a:bodyPr wrap="square">
            <a:spAutoFit/>
          </a:bodyPr>
          <a:lstStyle/>
          <a:p>
            <a:pPr algn="just"/>
            <a:r>
              <a:rPr lang="de-DE" sz="2600" b="1" dirty="0" smtClean="0">
                <a:effectLst>
                  <a:outerShdw blurRad="38100" dist="38100" dir="2700000" algn="tl">
                    <a:srgbClr val="000000">
                      <a:alpha val="43137"/>
                    </a:srgbClr>
                  </a:outerShdw>
                </a:effectLst>
                <a:latin typeface="Calibri" panose="020F0502020204030204" pitchFamily="34" charset="0"/>
              </a:rPr>
              <a:t>1. Quellbereich</a:t>
            </a:r>
            <a:r>
              <a:rPr lang="de-DE" sz="2600" b="1" dirty="0">
                <a:effectLst>
                  <a:outerShdw blurRad="38100" dist="38100" dir="2700000" algn="tl">
                    <a:srgbClr val="000000">
                      <a:alpha val="43137"/>
                    </a:srgbClr>
                  </a:outerShdw>
                </a:effectLst>
                <a:latin typeface="Calibri" panose="020F0502020204030204" pitchFamily="34" charset="0"/>
              </a:rPr>
              <a:t>: Gottes Hilfe ist </a:t>
            </a:r>
            <a:r>
              <a:rPr lang="de-DE" sz="2600" b="1" u="sng" dirty="0">
                <a:effectLst>
                  <a:outerShdw blurRad="38100" dist="38100" dir="2700000" algn="tl">
                    <a:srgbClr val="000000">
                      <a:alpha val="43137"/>
                    </a:srgbClr>
                  </a:outerShdw>
                </a:effectLst>
                <a:latin typeface="Calibri" panose="020F0502020204030204" pitchFamily="34" charset="0"/>
              </a:rPr>
              <a:t>in</a:t>
            </a:r>
            <a:r>
              <a:rPr lang="de-DE" sz="2600" b="1" dirty="0">
                <a:effectLst>
                  <a:outerShdw blurRad="38100" dist="38100" dir="2700000" algn="tl">
                    <a:srgbClr val="000000">
                      <a:alpha val="43137"/>
                    </a:srgbClr>
                  </a:outerShdw>
                </a:effectLst>
                <a:latin typeface="Calibri" panose="020F0502020204030204" pitchFamily="34" charset="0"/>
              </a:rPr>
              <a:t> der Not, nicht </a:t>
            </a:r>
            <a:r>
              <a:rPr lang="de-DE" sz="2600" b="1" u="sng" dirty="0">
                <a:effectLst>
                  <a:outerShdw blurRad="38100" dist="38100" dir="2700000" algn="tl">
                    <a:srgbClr val="000000">
                      <a:alpha val="43137"/>
                    </a:srgbClr>
                  </a:outerShdw>
                </a:effectLst>
                <a:latin typeface="Calibri" panose="020F0502020204030204" pitchFamily="34" charset="0"/>
              </a:rPr>
              <a:t>vor</a:t>
            </a:r>
            <a:r>
              <a:rPr lang="de-DE" sz="2600" b="1" dirty="0">
                <a:effectLst>
                  <a:outerShdw blurRad="38100" dist="38100" dir="2700000" algn="tl">
                    <a:srgbClr val="000000">
                      <a:alpha val="43137"/>
                    </a:srgbClr>
                  </a:outerShdw>
                </a:effectLst>
                <a:latin typeface="Calibri" panose="020F0502020204030204" pitchFamily="34" charset="0"/>
              </a:rPr>
              <a:t> der Not</a:t>
            </a:r>
          </a:p>
          <a:p>
            <a:pPr marL="342900" indent="-342900" algn="just">
              <a:spcBef>
                <a:spcPts val="60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was wir am meisten brauchen, ist die Hilfe </a:t>
            </a:r>
            <a:r>
              <a:rPr lang="de-DE" sz="2400" u="sng" dirty="0">
                <a:effectLst>
                  <a:outerShdw blurRad="38100" dist="38100" dir="2700000" algn="tl">
                    <a:srgbClr val="000000">
                      <a:alpha val="43137"/>
                    </a:srgbClr>
                  </a:outerShdw>
                </a:effectLst>
                <a:latin typeface="Calibri" panose="020F0502020204030204" pitchFamily="34" charset="0"/>
              </a:rPr>
              <a:t>in</a:t>
            </a:r>
            <a:r>
              <a:rPr lang="de-DE" sz="2400" dirty="0">
                <a:effectLst>
                  <a:outerShdw blurRad="38100" dist="38100" dir="2700000" algn="tl">
                    <a:srgbClr val="000000">
                      <a:alpha val="43137"/>
                    </a:srgbClr>
                  </a:outerShdw>
                </a:effectLst>
                <a:latin typeface="Calibri" panose="020F0502020204030204" pitchFamily="34" charset="0"/>
              </a:rPr>
              <a:t> der </a:t>
            </a:r>
            <a:r>
              <a:rPr lang="de-DE" sz="2400" dirty="0" smtClean="0">
                <a:effectLst>
                  <a:outerShdw blurRad="38100" dist="38100" dir="2700000" algn="tl">
                    <a:srgbClr val="000000">
                      <a:alpha val="43137"/>
                    </a:srgbClr>
                  </a:outerShdw>
                </a:effectLst>
                <a:latin typeface="Calibri" panose="020F0502020204030204" pitchFamily="34" charset="0"/>
              </a:rPr>
              <a:t>Not</a:t>
            </a:r>
          </a:p>
          <a:p>
            <a:pPr marL="800100" lvl="1" indent="-342900" algn="just">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dort ist die Gefahr am größten, dass wir </a:t>
            </a:r>
            <a:r>
              <a:rPr lang="de-DE" sz="2400" dirty="0" smtClean="0">
                <a:effectLst>
                  <a:outerShdw blurRad="38100" dist="38100" dir="2700000" algn="tl">
                    <a:srgbClr val="000000">
                      <a:alpha val="43137"/>
                    </a:srgbClr>
                  </a:outerShdw>
                </a:effectLst>
                <a:latin typeface="Calibri" panose="020F0502020204030204" pitchFamily="34" charset="0"/>
              </a:rPr>
              <a:t>abhängen</a:t>
            </a:r>
          </a:p>
          <a:p>
            <a:pPr marL="342900" indent="-342900" algn="just">
              <a:spcBef>
                <a:spcPts val="60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das Spezialgebiet Gottes: die Hilfe in der </a:t>
            </a:r>
            <a:r>
              <a:rPr lang="de-DE" sz="2400" dirty="0" smtClean="0">
                <a:effectLst>
                  <a:outerShdw blurRad="38100" dist="38100" dir="2700000" algn="tl">
                    <a:srgbClr val="000000">
                      <a:alpha val="43137"/>
                    </a:srgbClr>
                  </a:outerShdw>
                </a:effectLst>
                <a:latin typeface="Calibri" panose="020F0502020204030204" pitchFamily="34" charset="0"/>
              </a:rPr>
              <a:t>Not</a:t>
            </a:r>
          </a:p>
          <a:p>
            <a:pPr marL="800100" lvl="1" indent="-342900" algn="just">
              <a:spcBef>
                <a:spcPts val="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Jes. 40,31: </a:t>
            </a:r>
            <a:r>
              <a:rPr lang="de-DE" sz="2400" i="1" dirty="0">
                <a:effectLst>
                  <a:outerShdw blurRad="38100" dist="38100" dir="2700000" algn="tl">
                    <a:srgbClr val="000000">
                      <a:alpha val="43137"/>
                    </a:srgbClr>
                  </a:outerShdw>
                </a:effectLst>
                <a:latin typeface="Calibri" panose="020F0502020204030204" pitchFamily="34" charset="0"/>
              </a:rPr>
              <a:t>„Aber die auf den HERRN harren, kriegen neue Kraft, dass sie auffahren mit Flügeln wie Adler, dass sie laufen und nicht matt werden, dass sie wandeln und nicht müde werden</a:t>
            </a:r>
            <a:r>
              <a:rPr lang="de-DE" sz="2400" i="1" dirty="0" smtClean="0">
                <a:effectLst>
                  <a:outerShdw blurRad="38100" dist="38100" dir="2700000" algn="tl">
                    <a:srgbClr val="000000">
                      <a:alpha val="43137"/>
                    </a:srgbClr>
                  </a:outerShdw>
                </a:effectLst>
                <a:latin typeface="Calibri" panose="020F0502020204030204" pitchFamily="34" charset="0"/>
              </a:rPr>
              <a:t>.“</a:t>
            </a:r>
          </a:p>
          <a:p>
            <a:pPr marL="800100" lvl="1" indent="-342900" algn="just">
              <a:spcBef>
                <a:spcPts val="0"/>
              </a:spcBef>
              <a:buFont typeface="Arial" panose="020B0604020202020204" pitchFamily="34" charset="0"/>
              <a:buChar char="•"/>
            </a:pPr>
            <a:r>
              <a:rPr lang="de-DE" sz="2400" dirty="0" smtClean="0">
                <a:effectLst>
                  <a:outerShdw blurRad="38100" dist="38100" dir="2700000" algn="tl">
                    <a:srgbClr val="000000">
                      <a:alpha val="43137"/>
                    </a:srgbClr>
                  </a:outerShdw>
                </a:effectLst>
                <a:latin typeface="Calibri" panose="020F0502020204030204" pitchFamily="34" charset="0"/>
              </a:rPr>
              <a:t>das </a:t>
            </a:r>
            <a:r>
              <a:rPr lang="de-DE" sz="2400" dirty="0">
                <a:effectLst>
                  <a:outerShdw blurRad="38100" dist="38100" dir="2700000" algn="tl">
                    <a:srgbClr val="000000">
                      <a:alpha val="43137"/>
                    </a:srgbClr>
                  </a:outerShdw>
                </a:effectLst>
                <a:latin typeface="Calibri" panose="020F0502020204030204" pitchFamily="34" charset="0"/>
              </a:rPr>
              <a:t>schenkt </a:t>
            </a:r>
            <a:r>
              <a:rPr lang="de-DE" sz="2400" dirty="0" smtClean="0">
                <a:effectLst>
                  <a:outerShdw blurRad="38100" dist="38100" dir="2700000" algn="tl">
                    <a:srgbClr val="000000">
                      <a:alpha val="43137"/>
                    </a:srgbClr>
                  </a:outerShdw>
                </a:effectLst>
                <a:latin typeface="Calibri" panose="020F0502020204030204" pitchFamily="34" charset="0"/>
              </a:rPr>
              <a:t>er </a:t>
            </a:r>
            <a:r>
              <a:rPr lang="de-DE" sz="2400" dirty="0">
                <a:effectLst>
                  <a:outerShdw blurRad="38100" dist="38100" dir="2700000" algn="tl">
                    <a:srgbClr val="000000">
                      <a:alpha val="43137"/>
                    </a:srgbClr>
                  </a:outerShdw>
                </a:effectLst>
                <a:latin typeface="Calibri" panose="020F0502020204030204" pitchFamily="34" charset="0"/>
              </a:rPr>
              <a:t>in der </a:t>
            </a:r>
            <a:r>
              <a:rPr lang="de-DE" sz="2400" dirty="0" smtClean="0">
                <a:effectLst>
                  <a:outerShdw blurRad="38100" dist="38100" dir="2700000" algn="tl">
                    <a:srgbClr val="000000">
                      <a:alpha val="43137"/>
                    </a:srgbClr>
                  </a:outerShdw>
                </a:effectLst>
                <a:latin typeface="Calibri" panose="020F0502020204030204" pitchFamily="34" charset="0"/>
              </a:rPr>
              <a:t>Not</a:t>
            </a:r>
          </a:p>
          <a:p>
            <a:pPr marL="1257300" lvl="2" indent="-342900">
              <a:spcBef>
                <a:spcPts val="0"/>
              </a:spcBef>
              <a:buFont typeface="Arial" panose="020B0604020202020204" pitchFamily="34" charset="0"/>
              <a:buChar char="•"/>
            </a:pPr>
            <a:r>
              <a:rPr lang="de-DE" sz="2200" dirty="0" smtClean="0">
                <a:effectLst>
                  <a:outerShdw blurRad="38100" dist="38100" dir="2700000" algn="tl">
                    <a:srgbClr val="000000">
                      <a:alpha val="43137"/>
                    </a:srgbClr>
                  </a:outerShdw>
                </a:effectLst>
                <a:latin typeface="Calibri" panose="020F0502020204030204" pitchFamily="34" charset="0"/>
              </a:rPr>
              <a:t>aber es wird </a:t>
            </a:r>
            <a:r>
              <a:rPr lang="de-DE" sz="2200" dirty="0">
                <a:effectLst>
                  <a:outerShdw blurRad="38100" dist="38100" dir="2700000" algn="tl">
                    <a:srgbClr val="000000">
                      <a:alpha val="43137"/>
                    </a:srgbClr>
                  </a:outerShdw>
                </a:effectLst>
                <a:latin typeface="Calibri" panose="020F0502020204030204" pitchFamily="34" charset="0"/>
              </a:rPr>
              <a:t>uns oft noch das Letzte abverlangt, das wir </a:t>
            </a:r>
            <a:r>
              <a:rPr lang="de-DE" sz="2200" dirty="0" smtClean="0">
                <a:effectLst>
                  <a:outerShdw blurRad="38100" dist="38100" dir="2700000" algn="tl">
                    <a:srgbClr val="000000">
                      <a:alpha val="43137"/>
                    </a:srgbClr>
                  </a:outerShdw>
                </a:effectLst>
                <a:latin typeface="Calibri" panose="020F0502020204030204" pitchFamily="34" charset="0"/>
              </a:rPr>
              <a:t>haben</a:t>
            </a:r>
            <a:endParaRPr lang="de-DE" sz="2200" dirty="0">
              <a:effectLst>
                <a:outerShdw blurRad="38100" dist="38100" dir="2700000" algn="tl">
                  <a:srgbClr val="000000">
                    <a:alpha val="43137"/>
                  </a:srgbClr>
                </a:outerShdw>
              </a:effectLst>
              <a:latin typeface="Calibri" panose="020F0502020204030204" pitchFamily="34" charset="0"/>
            </a:endParaRPr>
          </a:p>
          <a:p>
            <a:pPr marL="800100" lvl="1" indent="-342900" algn="just">
              <a:buFont typeface="Arial" panose="020B0604020202020204" pitchFamily="34" charset="0"/>
              <a:buChar char="•"/>
            </a:pPr>
            <a:endParaRPr lang="de-DE" sz="2400" dirty="0" smtClean="0">
              <a:effectLst>
                <a:outerShdw blurRad="38100" dist="38100" dir="2700000" algn="tl">
                  <a:srgbClr val="000000">
                    <a:alpha val="43137"/>
                  </a:srgbClr>
                </a:outerShdw>
              </a:effectLst>
              <a:latin typeface="Calibri" panose="020F0502020204030204" pitchFamily="34" charset="0"/>
            </a:endParaRPr>
          </a:p>
        </p:txBody>
      </p:sp>
      <p:sp>
        <p:nvSpPr>
          <p:cNvPr id="4" name="Rechteck 3"/>
          <p:cNvSpPr/>
          <p:nvPr/>
        </p:nvSpPr>
        <p:spPr>
          <a:xfrm>
            <a:off x="323411" y="44530"/>
            <a:ext cx="8425170" cy="400110"/>
          </a:xfrm>
          <a:prstGeom prst="rect">
            <a:avLst/>
          </a:prstGeom>
        </p:spPr>
        <p:txBody>
          <a:bodyPr wrap="square">
            <a:spAutoFit/>
          </a:bodyPr>
          <a:lstStyle/>
          <a:p>
            <a:pPr algn="ctr"/>
            <a:r>
              <a:rPr lang="de-DE" sz="2000" b="1" spc="50" dirty="0">
                <a:ln w="0"/>
                <a:solidFill>
                  <a:schemeClr val="bg2">
                    <a:lumMod val="50000"/>
                  </a:schemeClr>
                </a:solidFill>
                <a:effectLst>
                  <a:innerShdw blurRad="63500" dist="50800" dir="13500000">
                    <a:srgbClr val="000000">
                      <a:alpha val="50000"/>
                    </a:srgbClr>
                  </a:innerShdw>
                </a:effectLst>
                <a:latin typeface="Calibri, sans-serif"/>
              </a:rPr>
              <a:t>2.Kön.4,1-7 Leben an der Quelle</a:t>
            </a:r>
            <a:endParaRPr lang="de-DE" sz="2000" b="1" spc="50" dirty="0">
              <a:ln w="0"/>
              <a:solidFill>
                <a:schemeClr val="bg2">
                  <a:lumMod val="50000"/>
                </a:schemeClr>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1756896099"/>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hteck 2"/>
          <p:cNvSpPr/>
          <p:nvPr/>
        </p:nvSpPr>
        <p:spPr>
          <a:xfrm>
            <a:off x="323411" y="540629"/>
            <a:ext cx="8929240" cy="5047536"/>
          </a:xfrm>
          <a:prstGeom prst="rect">
            <a:avLst/>
          </a:prstGeom>
        </p:spPr>
        <p:txBody>
          <a:bodyPr wrap="square">
            <a:spAutoFit/>
          </a:bodyPr>
          <a:lstStyle/>
          <a:p>
            <a:r>
              <a:rPr lang="de-DE" sz="2600" b="1" dirty="0" smtClean="0">
                <a:effectLst>
                  <a:outerShdw blurRad="38100" dist="38100" dir="2700000" algn="tl">
                    <a:srgbClr val="000000">
                      <a:alpha val="43137"/>
                    </a:srgbClr>
                  </a:outerShdw>
                </a:effectLst>
                <a:latin typeface="Calibri" panose="020F0502020204030204" pitchFamily="34" charset="0"/>
              </a:rPr>
              <a:t>2. Quellbereich</a:t>
            </a:r>
            <a:r>
              <a:rPr lang="de-DE" sz="2600" b="1" dirty="0">
                <a:effectLst>
                  <a:outerShdw blurRad="38100" dist="38100" dir="2700000" algn="tl">
                    <a:srgbClr val="000000">
                      <a:alpha val="43137"/>
                    </a:srgbClr>
                  </a:outerShdw>
                </a:effectLst>
                <a:latin typeface="Calibri" panose="020F0502020204030204" pitchFamily="34" charset="0"/>
              </a:rPr>
              <a:t>: das Wenige, d</a:t>
            </a:r>
            <a:r>
              <a:rPr lang="de-DE" sz="2600" b="1" dirty="0" smtClean="0">
                <a:effectLst>
                  <a:outerShdw blurRad="38100" dist="38100" dir="2700000" algn="tl">
                    <a:srgbClr val="000000">
                      <a:alpha val="43137"/>
                    </a:srgbClr>
                  </a:outerShdw>
                </a:effectLst>
                <a:latin typeface="Calibri" panose="020F0502020204030204" pitchFamily="34" charset="0"/>
              </a:rPr>
              <a:t>as </a:t>
            </a:r>
            <a:r>
              <a:rPr lang="de-DE" sz="2600" b="1" dirty="0">
                <a:effectLst>
                  <a:outerShdw blurRad="38100" dist="38100" dir="2700000" algn="tl">
                    <a:srgbClr val="000000">
                      <a:alpha val="43137"/>
                    </a:srgbClr>
                  </a:outerShdw>
                </a:effectLst>
                <a:latin typeface="Calibri" panose="020F0502020204030204" pitchFamily="34" charset="0"/>
              </a:rPr>
              <a:t>wir haben, kann Gott vermehren</a:t>
            </a:r>
          </a:p>
          <a:p>
            <a:pPr marL="342900" indent="-342900" algn="just">
              <a:spcBef>
                <a:spcPts val="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Gott knüpft immer wieder an dem Wenigen an, das wir haben</a:t>
            </a:r>
          </a:p>
          <a:p>
            <a:pPr marL="800100" lvl="1" indent="-342900" algn="just">
              <a:spcBef>
                <a:spcPts val="0"/>
              </a:spcBef>
              <a:buFont typeface="Arial" panose="020B0604020202020204" pitchFamily="34" charset="0"/>
              <a:buChar char="•"/>
            </a:pPr>
            <a:r>
              <a:rPr lang="de-DE" sz="2400" dirty="0" smtClean="0">
                <a:effectLst>
                  <a:outerShdw blurRad="38100" dist="38100" dir="2700000" algn="tl">
                    <a:srgbClr val="000000">
                      <a:alpha val="43137"/>
                    </a:srgbClr>
                  </a:outerShdw>
                </a:effectLst>
                <a:latin typeface="Calibri" panose="020F0502020204030204" pitchFamily="34" charset="0"/>
              </a:rPr>
              <a:t>wenn </a:t>
            </a:r>
            <a:r>
              <a:rPr lang="de-DE" sz="2400" dirty="0">
                <a:effectLst>
                  <a:outerShdw blurRad="38100" dist="38100" dir="2700000" algn="tl">
                    <a:srgbClr val="000000">
                      <a:alpha val="43137"/>
                    </a:srgbClr>
                  </a:outerShdw>
                </a:effectLst>
                <a:latin typeface="Calibri" panose="020F0502020204030204" pitchFamily="34" charset="0"/>
              </a:rPr>
              <a:t>wir es ihm zur Verfügung stellen</a:t>
            </a:r>
            <a:r>
              <a:rPr lang="de-DE" sz="2400" dirty="0" smtClean="0">
                <a:effectLst>
                  <a:outerShdw blurRad="38100" dist="38100" dir="2700000" algn="tl">
                    <a:srgbClr val="000000">
                      <a:alpha val="43137"/>
                    </a:srgbClr>
                  </a:outerShdw>
                </a:effectLst>
                <a:latin typeface="Calibri" panose="020F0502020204030204" pitchFamily="34" charset="0"/>
              </a:rPr>
              <a:t>!</a:t>
            </a:r>
          </a:p>
          <a:p>
            <a:pPr marL="342900" indent="-342900" algn="just">
              <a:spcBef>
                <a:spcPts val="600"/>
              </a:spcBef>
              <a:buFont typeface="Arial" panose="020B0604020202020204" pitchFamily="34" charset="0"/>
              <a:buChar char="•"/>
            </a:pPr>
            <a:r>
              <a:rPr lang="en-US" sz="2400" dirty="0" err="1">
                <a:effectLst>
                  <a:outerShdw blurRad="38100" dist="38100" dir="2700000" algn="tl">
                    <a:srgbClr val="000000">
                      <a:alpha val="43137"/>
                    </a:srgbClr>
                  </a:outerShdw>
                </a:effectLst>
                <a:latin typeface="Calibri" panose="020F0502020204030204" pitchFamily="34" charset="0"/>
              </a:rPr>
              <a:t>Bsp</a:t>
            </a:r>
            <a:r>
              <a:rPr lang="en-US" sz="2400" dirty="0">
                <a:effectLst>
                  <a:outerShdw blurRad="38100" dist="38100" dir="2700000" algn="tl">
                    <a:srgbClr val="000000">
                      <a:alpha val="43137"/>
                    </a:srgbClr>
                  </a:outerShdw>
                </a:effectLst>
                <a:latin typeface="Calibri" panose="020F0502020204030204" pitchFamily="34" charset="0"/>
              </a:rPr>
              <a:t>. „Cents for help“ Fa. </a:t>
            </a:r>
            <a:r>
              <a:rPr lang="en-US" sz="2400" dirty="0" smtClean="0">
                <a:effectLst>
                  <a:outerShdw blurRad="38100" dist="38100" dir="2700000" algn="tl">
                    <a:srgbClr val="000000">
                      <a:alpha val="43137"/>
                    </a:srgbClr>
                  </a:outerShdw>
                </a:effectLst>
                <a:latin typeface="Calibri" panose="020F0502020204030204" pitchFamily="34" charset="0"/>
              </a:rPr>
              <a:t>Bosch</a:t>
            </a:r>
          </a:p>
          <a:p>
            <a:pPr marL="342900" indent="-342900" algn="just">
              <a:spcBef>
                <a:spcPts val="600"/>
              </a:spcBef>
              <a:buFont typeface="Arial" panose="020B0604020202020204" pitchFamily="34" charset="0"/>
              <a:buChar char="•"/>
            </a:pPr>
            <a:endParaRPr lang="de-DE" sz="2400" dirty="0" smtClean="0">
              <a:effectLst>
                <a:outerShdw blurRad="38100" dist="38100" dir="2700000" algn="tl">
                  <a:srgbClr val="000000">
                    <a:alpha val="43137"/>
                  </a:srgbClr>
                </a:outerShdw>
              </a:effectLst>
              <a:latin typeface="Calibri" panose="020F0502020204030204" pitchFamily="34" charset="0"/>
            </a:endParaRPr>
          </a:p>
          <a:p>
            <a:pPr marL="342900" indent="-342900" algn="just">
              <a:spcBef>
                <a:spcPts val="600"/>
              </a:spcBef>
              <a:buFont typeface="Arial" panose="020B0604020202020204" pitchFamily="34" charset="0"/>
              <a:buChar char="•"/>
            </a:pPr>
            <a:endParaRPr lang="de-DE" sz="2400" dirty="0">
              <a:effectLst>
                <a:outerShdw blurRad="38100" dist="38100" dir="2700000" algn="tl">
                  <a:srgbClr val="000000">
                    <a:alpha val="43137"/>
                  </a:srgbClr>
                </a:outerShdw>
              </a:effectLst>
              <a:latin typeface="Calibri" panose="020F0502020204030204" pitchFamily="34" charset="0"/>
            </a:endParaRPr>
          </a:p>
          <a:p>
            <a:pPr marL="2628900" lvl="5" indent="-342900">
              <a:spcBef>
                <a:spcPts val="600"/>
              </a:spcBef>
              <a:buFont typeface="Arial" panose="020B0604020202020204" pitchFamily="34" charset="0"/>
              <a:buChar char="•"/>
            </a:pPr>
            <a:r>
              <a:rPr lang="de-DE" sz="2400" dirty="0" smtClean="0">
                <a:effectLst>
                  <a:outerShdw blurRad="38100" dist="38100" dir="2700000" algn="tl">
                    <a:srgbClr val="000000">
                      <a:alpha val="43137"/>
                    </a:srgbClr>
                  </a:outerShdw>
                </a:effectLst>
                <a:latin typeface="Calibri" panose="020F0502020204030204" pitchFamily="34" charset="0"/>
              </a:rPr>
              <a:t>die Frank Jenner Story </a:t>
            </a:r>
          </a:p>
          <a:p>
            <a:pPr marL="2628900" lvl="5" indent="-342900">
              <a:spcBef>
                <a:spcPts val="60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was ist das wenige bei Dir, das Gott gebrauchen möchte</a:t>
            </a:r>
            <a:r>
              <a:rPr lang="de-DE" sz="2400" dirty="0" smtClean="0">
                <a:effectLst>
                  <a:outerShdw blurRad="38100" dist="38100" dir="2700000" algn="tl">
                    <a:srgbClr val="000000">
                      <a:alpha val="43137"/>
                    </a:srgbClr>
                  </a:outerShdw>
                </a:effectLst>
                <a:latin typeface="Calibri" panose="020F0502020204030204" pitchFamily="34" charset="0"/>
              </a:rPr>
              <a:t>?</a:t>
            </a:r>
          </a:p>
          <a:p>
            <a:pPr marL="2628900" lvl="5" indent="-342900">
              <a:spcBef>
                <a:spcPts val="600"/>
              </a:spcBef>
              <a:buFont typeface="Arial" panose="020B0604020202020204" pitchFamily="34" charset="0"/>
              <a:buChar char="•"/>
            </a:pPr>
            <a:r>
              <a:rPr lang="de-DE" sz="2400" dirty="0">
                <a:effectLst>
                  <a:outerShdw blurRad="38100" dist="38100" dir="2700000" algn="tl">
                    <a:srgbClr val="000000">
                      <a:alpha val="43137"/>
                    </a:srgbClr>
                  </a:outerShdw>
                </a:effectLst>
                <a:latin typeface="Calibri" panose="020F0502020204030204" pitchFamily="34" charset="0"/>
              </a:rPr>
              <a:t>das Wenige, das du hast, kann Gott vermehren</a:t>
            </a:r>
          </a:p>
          <a:p>
            <a:pPr marL="800100" lvl="1" indent="-342900" algn="just">
              <a:buFont typeface="Arial" panose="020B0604020202020204" pitchFamily="34" charset="0"/>
              <a:buChar char="•"/>
            </a:pPr>
            <a:endParaRPr lang="de-DE" sz="2400" dirty="0" smtClean="0">
              <a:effectLst>
                <a:outerShdw blurRad="38100" dist="38100" dir="2700000" algn="tl">
                  <a:srgbClr val="000000">
                    <a:alpha val="43137"/>
                  </a:srgbClr>
                </a:outerShdw>
              </a:effectLst>
              <a:latin typeface="Calibri" panose="020F0502020204030204" pitchFamily="34" charset="0"/>
            </a:endParaRPr>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0090" y="2209564"/>
            <a:ext cx="2242872" cy="1263390"/>
          </a:xfrm>
          <a:prstGeom prst="rect">
            <a:avLst/>
          </a:prstGeom>
        </p:spPr>
      </p:pic>
      <p:pic>
        <p:nvPicPr>
          <p:cNvPr id="5" name="Grafik 4"/>
          <p:cNvPicPr>
            <a:picLocks noChangeAspect="1"/>
          </p:cNvPicPr>
          <p:nvPr/>
        </p:nvPicPr>
        <p:blipFill rotWithShape="1">
          <a:blip r:embed="rId3">
            <a:extLst>
              <a:ext uri="{28A0092B-C50C-407E-A947-70E740481C1C}">
                <a14:useLocalDpi xmlns:a14="http://schemas.microsoft.com/office/drawing/2010/main" val="0"/>
              </a:ext>
            </a:extLst>
          </a:blip>
          <a:srcRect b="15505"/>
          <a:stretch/>
        </p:blipFill>
        <p:spPr>
          <a:xfrm>
            <a:off x="611450" y="3356990"/>
            <a:ext cx="1879087" cy="2381610"/>
          </a:xfrm>
          <a:prstGeom prst="rect">
            <a:avLst/>
          </a:prstGeom>
        </p:spPr>
      </p:pic>
      <p:sp>
        <p:nvSpPr>
          <p:cNvPr id="6" name="Rechteck 5"/>
          <p:cNvSpPr/>
          <p:nvPr/>
        </p:nvSpPr>
        <p:spPr>
          <a:xfrm>
            <a:off x="323411" y="44530"/>
            <a:ext cx="8425170" cy="400110"/>
          </a:xfrm>
          <a:prstGeom prst="rect">
            <a:avLst/>
          </a:prstGeom>
        </p:spPr>
        <p:txBody>
          <a:bodyPr wrap="square">
            <a:spAutoFit/>
          </a:bodyPr>
          <a:lstStyle/>
          <a:p>
            <a:pPr algn="ctr"/>
            <a:r>
              <a:rPr lang="de-DE" sz="2000" b="1" spc="50" dirty="0">
                <a:ln w="0"/>
                <a:solidFill>
                  <a:schemeClr val="bg2">
                    <a:lumMod val="50000"/>
                  </a:schemeClr>
                </a:solidFill>
                <a:effectLst>
                  <a:innerShdw blurRad="63500" dist="50800" dir="13500000">
                    <a:srgbClr val="000000">
                      <a:alpha val="50000"/>
                    </a:srgbClr>
                  </a:innerShdw>
                </a:effectLst>
                <a:latin typeface="Calibri, sans-serif"/>
              </a:rPr>
              <a:t>2.Kön.4,1-7 Leben an der Quelle</a:t>
            </a:r>
            <a:endParaRPr lang="de-DE" sz="2000" b="1" spc="50" dirty="0">
              <a:ln w="0"/>
              <a:solidFill>
                <a:schemeClr val="bg2">
                  <a:lumMod val="50000"/>
                </a:schemeClr>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677614519"/>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par>
                          <p:cTn id="31" fill="hold">
                            <p:stCondLst>
                              <p:cond delay="500"/>
                            </p:stCondLst>
                            <p:childTnLst>
                              <p:par>
                                <p:cTn id="32" presetID="10" presetClass="entr" presetSubtype="0" fill="hold" nodeType="after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5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5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hteck 2"/>
          <p:cNvSpPr/>
          <p:nvPr/>
        </p:nvSpPr>
        <p:spPr>
          <a:xfrm>
            <a:off x="2555721" y="506195"/>
            <a:ext cx="6480900" cy="3093154"/>
          </a:xfrm>
          <a:prstGeom prst="rect">
            <a:avLst/>
          </a:prstGeom>
        </p:spPr>
        <p:txBody>
          <a:bodyPr wrap="square">
            <a:spAutoFit/>
          </a:bodyPr>
          <a:lstStyle/>
          <a:p>
            <a:pPr algn="just">
              <a:spcBef>
                <a:spcPts val="600"/>
              </a:spcBef>
            </a:pPr>
            <a:r>
              <a:rPr lang="de-DE" sz="2400" dirty="0">
                <a:effectLst>
                  <a:outerShdw blurRad="38100" dist="38100" dir="2700000" algn="tl">
                    <a:srgbClr val="000000">
                      <a:alpha val="43137"/>
                    </a:srgbClr>
                  </a:outerShdw>
                </a:effectLst>
                <a:latin typeface="Calibri" panose="020F0502020204030204" pitchFamily="34" charset="0"/>
              </a:rPr>
              <a:t>Gottes Hilfe ist </a:t>
            </a:r>
            <a:r>
              <a:rPr lang="de-DE" sz="2400" u="sng" dirty="0">
                <a:effectLst>
                  <a:outerShdw blurRad="38100" dist="38100" dir="2700000" algn="tl">
                    <a:srgbClr val="000000">
                      <a:alpha val="43137"/>
                    </a:srgbClr>
                  </a:outerShdw>
                </a:effectLst>
                <a:latin typeface="Calibri" panose="020F0502020204030204" pitchFamily="34" charset="0"/>
              </a:rPr>
              <a:t>in</a:t>
            </a:r>
            <a:r>
              <a:rPr lang="de-DE" sz="2400" dirty="0">
                <a:effectLst>
                  <a:outerShdw blurRad="38100" dist="38100" dir="2700000" algn="tl">
                    <a:srgbClr val="000000">
                      <a:alpha val="43137"/>
                    </a:srgbClr>
                  </a:outerShdw>
                </a:effectLst>
                <a:latin typeface="Calibri" panose="020F0502020204030204" pitchFamily="34" charset="0"/>
              </a:rPr>
              <a:t> der Not, nicht </a:t>
            </a:r>
            <a:r>
              <a:rPr lang="de-DE" sz="2400" u="sng" dirty="0">
                <a:effectLst>
                  <a:outerShdw blurRad="38100" dist="38100" dir="2700000" algn="tl">
                    <a:srgbClr val="000000">
                      <a:alpha val="43137"/>
                    </a:srgbClr>
                  </a:outerShdw>
                </a:effectLst>
                <a:latin typeface="Calibri" panose="020F0502020204030204" pitchFamily="34" charset="0"/>
              </a:rPr>
              <a:t>vor</a:t>
            </a:r>
            <a:r>
              <a:rPr lang="de-DE" sz="2400" dirty="0">
                <a:effectLst>
                  <a:outerShdw blurRad="38100" dist="38100" dir="2700000" algn="tl">
                    <a:srgbClr val="000000">
                      <a:alpha val="43137"/>
                    </a:srgbClr>
                  </a:outerShdw>
                </a:effectLst>
                <a:latin typeface="Calibri" panose="020F0502020204030204" pitchFamily="34" charset="0"/>
              </a:rPr>
              <a:t> der </a:t>
            </a:r>
            <a:r>
              <a:rPr lang="de-DE" sz="2400" dirty="0" smtClean="0">
                <a:effectLst>
                  <a:outerShdw blurRad="38100" dist="38100" dir="2700000" algn="tl">
                    <a:srgbClr val="000000">
                      <a:alpha val="43137"/>
                    </a:srgbClr>
                  </a:outerShdw>
                </a:effectLst>
                <a:latin typeface="Calibri" panose="020F0502020204030204" pitchFamily="34" charset="0"/>
              </a:rPr>
              <a:t>Not</a:t>
            </a:r>
          </a:p>
          <a:p>
            <a:pPr marL="625475" lvl="1" indent="-342900">
              <a:spcBef>
                <a:spcPts val="600"/>
              </a:spcBef>
              <a:buFont typeface="Arial" panose="020B0604020202020204" pitchFamily="34" charset="0"/>
              <a:buChar char="•"/>
            </a:pPr>
            <a:r>
              <a:rPr lang="de-DE" sz="2200" i="1" dirty="0">
                <a:effectLst>
                  <a:outerShdw blurRad="38100" dist="38100" dir="2700000" algn="tl">
                    <a:srgbClr val="000000">
                      <a:alpha val="43137"/>
                    </a:srgbClr>
                  </a:outerShdw>
                </a:effectLst>
                <a:latin typeface="Calibri" panose="020F0502020204030204" pitchFamily="34" charset="0"/>
              </a:rPr>
              <a:t>stopp: das Spezialgebiet Gottes ist </a:t>
            </a:r>
            <a:r>
              <a:rPr lang="de-DE" sz="2200" i="1" dirty="0" smtClean="0">
                <a:effectLst>
                  <a:outerShdw blurRad="38100" dist="38100" dir="2700000" algn="tl">
                    <a:srgbClr val="000000">
                      <a:alpha val="43137"/>
                    </a:srgbClr>
                  </a:outerShdw>
                </a:effectLst>
                <a:latin typeface="Calibri" panose="020F0502020204030204" pitchFamily="34" charset="0"/>
              </a:rPr>
              <a:t>Hilfe </a:t>
            </a:r>
            <a:r>
              <a:rPr lang="de-DE" sz="2200" i="1" dirty="0">
                <a:effectLst>
                  <a:outerShdw blurRad="38100" dist="38100" dir="2700000" algn="tl">
                    <a:srgbClr val="000000">
                      <a:alpha val="43137"/>
                    </a:srgbClr>
                  </a:outerShdw>
                </a:effectLst>
                <a:latin typeface="Calibri" panose="020F0502020204030204" pitchFamily="34" charset="0"/>
              </a:rPr>
              <a:t>in der Not </a:t>
            </a:r>
            <a:endParaRPr lang="de-DE" sz="2200" i="1" dirty="0" smtClean="0">
              <a:effectLst>
                <a:outerShdw blurRad="38100" dist="38100" dir="2700000" algn="tl">
                  <a:srgbClr val="000000">
                    <a:alpha val="43137"/>
                  </a:srgbClr>
                </a:outerShdw>
              </a:effectLst>
              <a:latin typeface="Calibri" panose="020F0502020204030204" pitchFamily="34" charset="0"/>
            </a:endParaRPr>
          </a:p>
          <a:p>
            <a:pPr marL="625475" lvl="1" indent="-342900">
              <a:spcBef>
                <a:spcPts val="600"/>
              </a:spcBef>
              <a:buFont typeface="Arial" panose="020B0604020202020204" pitchFamily="34" charset="0"/>
              <a:buChar char="•"/>
            </a:pPr>
            <a:r>
              <a:rPr lang="de-DE" sz="2200" dirty="0" smtClean="0">
                <a:effectLst>
                  <a:outerShdw blurRad="38100" dist="38100" dir="2700000" algn="tl">
                    <a:srgbClr val="000000">
                      <a:alpha val="43137"/>
                    </a:srgbClr>
                  </a:outerShdw>
                </a:effectLst>
                <a:latin typeface="Calibri" panose="020F0502020204030204" pitchFamily="34" charset="0"/>
              </a:rPr>
              <a:t>Jes.40,31: </a:t>
            </a:r>
            <a:r>
              <a:rPr lang="de-DE" sz="2200" i="1" dirty="0" smtClean="0">
                <a:effectLst>
                  <a:outerShdw blurRad="38100" dist="38100" dir="2700000" algn="tl">
                    <a:srgbClr val="000000">
                      <a:alpha val="43137"/>
                    </a:srgbClr>
                  </a:outerShdw>
                </a:effectLst>
                <a:latin typeface="Calibri" panose="020F0502020204030204" pitchFamily="34" charset="0"/>
              </a:rPr>
              <a:t>„</a:t>
            </a:r>
            <a:r>
              <a:rPr lang="de-DE" sz="2200" i="1" dirty="0">
                <a:effectLst>
                  <a:outerShdw blurRad="38100" dist="38100" dir="2700000" algn="tl">
                    <a:srgbClr val="000000">
                      <a:alpha val="43137"/>
                    </a:srgbClr>
                  </a:outerShdw>
                </a:effectLst>
                <a:latin typeface="Calibri" panose="020F0502020204030204" pitchFamily="34" charset="0"/>
              </a:rPr>
              <a:t>Aber alle, die ihre Hoffnung auf den </a:t>
            </a:r>
            <a:r>
              <a:rPr lang="de-DE" sz="2200" i="1" dirty="0" smtClean="0">
                <a:effectLst>
                  <a:outerShdw blurRad="38100" dist="38100" dir="2700000" algn="tl">
                    <a:srgbClr val="000000">
                      <a:alpha val="43137"/>
                    </a:srgbClr>
                  </a:outerShdw>
                </a:effectLst>
                <a:latin typeface="Calibri" panose="020F0502020204030204" pitchFamily="34" charset="0"/>
              </a:rPr>
              <a:t>HERRN </a:t>
            </a:r>
            <a:r>
              <a:rPr lang="de-DE" sz="2200" i="1" dirty="0">
                <a:effectLst>
                  <a:outerShdw blurRad="38100" dist="38100" dir="2700000" algn="tl">
                    <a:srgbClr val="000000">
                      <a:alpha val="43137"/>
                    </a:srgbClr>
                  </a:outerShdw>
                </a:effectLst>
                <a:latin typeface="Calibri" panose="020F0502020204030204" pitchFamily="34" charset="0"/>
              </a:rPr>
              <a:t>setzen, bekommen neue Kraft. Sie sind wie Adler, denen mächtige Schwingen wachsen. Sie gehen und werden nicht müde, sie laufen und sind nicht erschöpft.“</a:t>
            </a:r>
          </a:p>
          <a:p>
            <a:pPr>
              <a:spcBef>
                <a:spcPts val="600"/>
              </a:spcBef>
            </a:pPr>
            <a:r>
              <a:rPr lang="de-DE" sz="2400" dirty="0">
                <a:effectLst>
                  <a:outerShdw blurRad="38100" dist="38100" dir="2700000" algn="tl">
                    <a:srgbClr val="000000">
                      <a:alpha val="43137"/>
                    </a:srgbClr>
                  </a:outerShdw>
                </a:effectLst>
                <a:latin typeface="Calibri" panose="020F0502020204030204" pitchFamily="34" charset="0"/>
              </a:rPr>
              <a:t>das Wenige, das du hast, kann </a:t>
            </a:r>
            <a:r>
              <a:rPr lang="de-DE" sz="2400" dirty="0" smtClean="0">
                <a:effectLst>
                  <a:outerShdw blurRad="38100" dist="38100" dir="2700000" algn="tl">
                    <a:srgbClr val="000000">
                      <a:alpha val="43137"/>
                    </a:srgbClr>
                  </a:outerShdw>
                </a:effectLst>
                <a:latin typeface="Calibri" panose="020F0502020204030204" pitchFamily="34" charset="0"/>
              </a:rPr>
              <a:t>Gott vermehren</a:t>
            </a:r>
          </a:p>
        </p:txBody>
      </p:sp>
      <p:sp>
        <p:nvSpPr>
          <p:cNvPr id="4" name="Rechteck 3"/>
          <p:cNvSpPr/>
          <p:nvPr/>
        </p:nvSpPr>
        <p:spPr>
          <a:xfrm>
            <a:off x="323411" y="44530"/>
            <a:ext cx="8425170" cy="400110"/>
          </a:xfrm>
          <a:prstGeom prst="rect">
            <a:avLst/>
          </a:prstGeom>
        </p:spPr>
        <p:txBody>
          <a:bodyPr wrap="square">
            <a:spAutoFit/>
          </a:bodyPr>
          <a:lstStyle/>
          <a:p>
            <a:pPr algn="ctr"/>
            <a:r>
              <a:rPr lang="de-DE" sz="2000" b="1" spc="50" dirty="0">
                <a:ln w="0"/>
                <a:solidFill>
                  <a:schemeClr val="bg2">
                    <a:lumMod val="50000"/>
                  </a:schemeClr>
                </a:solidFill>
                <a:effectLst>
                  <a:innerShdw blurRad="63500" dist="50800" dir="13500000">
                    <a:srgbClr val="000000">
                      <a:alpha val="50000"/>
                    </a:srgbClr>
                  </a:innerShdw>
                </a:effectLst>
                <a:latin typeface="Calibri, sans-serif"/>
              </a:rPr>
              <a:t>2.Kön.4,1-7 Leben an der Quelle</a:t>
            </a:r>
            <a:endParaRPr lang="de-DE" sz="2000" b="1" spc="50" dirty="0">
              <a:ln w="0"/>
              <a:solidFill>
                <a:schemeClr val="bg2">
                  <a:lumMod val="50000"/>
                </a:schemeClr>
              </a:solidFill>
              <a:effectLst>
                <a:innerShdw blurRad="63500" dist="50800" dir="13500000">
                  <a:srgbClr val="000000">
                    <a:alpha val="50000"/>
                  </a:srgbClr>
                </a:innerShdw>
              </a:effectLst>
            </a:endParaRPr>
          </a:p>
        </p:txBody>
      </p:sp>
      <p:pic>
        <p:nvPicPr>
          <p:cNvPr id="5" name="Grafik 4"/>
          <p:cNvPicPr>
            <a:picLocks noChangeAspect="1"/>
          </p:cNvPicPr>
          <p:nvPr/>
        </p:nvPicPr>
        <p:blipFill>
          <a:blip r:embed="rId2"/>
          <a:stretch>
            <a:fillRect/>
          </a:stretch>
        </p:blipFill>
        <p:spPr>
          <a:xfrm>
            <a:off x="35370" y="517183"/>
            <a:ext cx="2457450" cy="1857375"/>
          </a:xfrm>
          <a:prstGeom prst="rect">
            <a:avLst/>
          </a:prstGeom>
        </p:spPr>
      </p:pic>
    </p:spTree>
    <p:extLst>
      <p:ext uri="{BB962C8B-B14F-4D97-AF65-F5344CB8AC3E}">
        <p14:creationId xmlns:p14="http://schemas.microsoft.com/office/powerpoint/2010/main" val="1361107"/>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TM10001106[[fn=Abzeichen]]</Template>
  <TotalTime>0</TotalTime>
  <Words>560</Words>
  <Application>Microsoft Office PowerPoint</Application>
  <PresentationFormat>Bildschirmpräsentation (4:3)</PresentationFormat>
  <Paragraphs>34</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Badge</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Leben an der Quelle</dc:title>
  <dc:creator>Michael Wimmer</dc:creator>
  <cp:lastModifiedBy>Me</cp:lastModifiedBy>
  <cp:revision>269</cp:revision>
  <cp:lastPrinted>2015-08-07T16:37:10Z</cp:lastPrinted>
  <dcterms:created xsi:type="dcterms:W3CDTF">2006-04-11T11:55:01Z</dcterms:created>
  <dcterms:modified xsi:type="dcterms:W3CDTF">2018-09-14T14:37:43Z</dcterms:modified>
</cp:coreProperties>
</file>