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270" r:id="rId2"/>
    <p:sldId id="439" r:id="rId3"/>
    <p:sldId id="364" r:id="rId4"/>
    <p:sldId id="365" r:id="rId5"/>
    <p:sldId id="421" r:id="rId6"/>
    <p:sldId id="367" r:id="rId7"/>
    <p:sldId id="420" r:id="rId8"/>
    <p:sldId id="383" r:id="rId9"/>
    <p:sldId id="384" r:id="rId10"/>
    <p:sldId id="419" r:id="rId11"/>
    <p:sldId id="387" r:id="rId12"/>
    <p:sldId id="405" r:id="rId13"/>
    <p:sldId id="434" r:id="rId14"/>
    <p:sldId id="411" r:id="rId15"/>
    <p:sldId id="388" r:id="rId16"/>
    <p:sldId id="389" r:id="rId17"/>
    <p:sldId id="391" r:id="rId18"/>
    <p:sldId id="422" r:id="rId19"/>
    <p:sldId id="423" r:id="rId20"/>
    <p:sldId id="431" r:id="rId21"/>
    <p:sldId id="424" r:id="rId22"/>
    <p:sldId id="432" r:id="rId23"/>
    <p:sldId id="396" r:id="rId24"/>
    <p:sldId id="433" r:id="rId25"/>
    <p:sldId id="397" r:id="rId26"/>
    <p:sldId id="412" r:id="rId27"/>
    <p:sldId id="445" r:id="rId28"/>
    <p:sldId id="413" r:id="rId29"/>
    <p:sldId id="414" r:id="rId30"/>
    <p:sldId id="415" r:id="rId31"/>
    <p:sldId id="416" r:id="rId32"/>
    <p:sldId id="417" r:id="rId33"/>
    <p:sldId id="435" r:id="rId34"/>
    <p:sldId id="436" r:id="rId35"/>
    <p:sldId id="438" r:id="rId36"/>
    <p:sldId id="440" r:id="rId37"/>
    <p:sldId id="437" r:id="rId38"/>
    <p:sldId id="258" r:id="rId39"/>
    <p:sldId id="274" r:id="rId40"/>
    <p:sldId id="275" r:id="rId41"/>
    <p:sldId id="276" r:id="rId42"/>
    <p:sldId id="277" r:id="rId43"/>
    <p:sldId id="444" r:id="rId44"/>
    <p:sldId id="348" r:id="rId45"/>
    <p:sldId id="349" r:id="rId46"/>
    <p:sldId id="344" r:id="rId47"/>
    <p:sldId id="345" r:id="rId48"/>
    <p:sldId id="285" r:id="rId49"/>
    <p:sldId id="441" r:id="rId50"/>
    <p:sldId id="442" r:id="rId51"/>
    <p:sldId id="443" r:id="rId52"/>
  </p:sldIdLst>
  <p:sldSz cx="9144000" cy="6858000" type="screen4x3"/>
  <p:notesSz cx="6858000" cy="9144000"/>
  <p:defaultTextStyle>
    <a:defPPr>
      <a:defRPr lang="de-CH"/>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00FF00"/>
    <a:srgbClr val="FF9900"/>
    <a:srgbClr val="CC3300"/>
    <a:srgbClr val="E6FEE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106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CH"/>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CH"/>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CH"/>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8A6E337-81DD-47CD-8DC4-CAFE7AA65FF7}" type="slidenum">
              <a:rPr lang="de-CH" altLang="de-DE"/>
              <a:pPr>
                <a:defRPr/>
              </a:pPr>
              <a:t>‹Nr.›</a:t>
            </a:fld>
            <a:endParaRPr lang="de-CH" altLang="de-DE"/>
          </a:p>
        </p:txBody>
      </p:sp>
    </p:spTree>
    <p:extLst>
      <p:ext uri="{BB962C8B-B14F-4D97-AF65-F5344CB8AC3E}">
        <p14:creationId xmlns:p14="http://schemas.microsoft.com/office/powerpoint/2010/main" val="2803459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718710-715D-476D-9505-E379761B11E2}" type="slidenum">
              <a:rPr lang="de-DE" altLang="de-DE" smtClean="0"/>
              <a:pPr>
                <a:spcBef>
                  <a:spcPct val="0"/>
                </a:spcBef>
              </a:pPr>
              <a:t>3</a:t>
            </a:fld>
            <a:endParaRPr lang="de-DE" altLang="de-DE" smtClean="0"/>
          </a:p>
        </p:txBody>
      </p:sp>
      <p:sp>
        <p:nvSpPr>
          <p:cNvPr id="6147" name="Rectangle 2"/>
          <p:cNvSpPr>
            <a:spLocks noGrp="1" noRot="1" noChangeAspect="1" noChangeArrowheads="1" noTextEdit="1"/>
          </p:cNvSpPr>
          <p:nvPr>
            <p:ph type="sldImg"/>
          </p:nvPr>
        </p:nvSpPr>
        <p:spPr>
          <a:xfrm>
            <a:off x="3733800" y="685800"/>
            <a:ext cx="2743200" cy="2057400"/>
          </a:xfrm>
          <a:ln/>
        </p:spPr>
      </p:sp>
      <p:sp>
        <p:nvSpPr>
          <p:cNvPr id="6148" name="Rectangle 3"/>
          <p:cNvSpPr>
            <a:spLocks noGrp="1" noChangeArrowheads="1"/>
          </p:cNvSpPr>
          <p:nvPr>
            <p:ph type="body" idx="1"/>
          </p:nvPr>
        </p:nvSpPr>
        <p:spPr>
          <a:xfrm>
            <a:off x="358775" y="3124200"/>
            <a:ext cx="6118225" cy="5668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Les 2 testaments? Une relation de complémentarité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(Cette analyse, </a:t>
            </a:r>
            <a:r>
              <a:rPr lang="fr-FR" altLang="de-DE" u="sng" smtClean="0">
                <a:latin typeface="Arial" panose="020B0604020202020204" pitchFamily="34" charset="0"/>
                <a:cs typeface="Arial" panose="020B0604020202020204" pitchFamily="34" charset="0"/>
              </a:rPr>
              <a:t>réductrice et donc inexacte</a:t>
            </a:r>
            <a:r>
              <a:rPr lang="fr-FR" altLang="de-DE" smtClean="0">
                <a:latin typeface="Arial" panose="020B0604020202020204" pitchFamily="34" charset="0"/>
                <a:cs typeface="Arial" panose="020B0604020202020204" pitchFamily="34" charset="0"/>
              </a:rPr>
              <a:t>, n’a d’autre but que d’essayer de montrer la complémentarité des deux testaments et l’unité de la Bible)</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les ombres	Contient la lumière</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l’esclavage	Contient la liberté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la lettre	Contient l’esprit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 temporel	Contient l’éternel</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des institutions extérieures,charnelles	Contient des principes spirituels internes</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Transcendance de Dieu	Immanence de Dieu</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Introduction du péché	Remède pour le péché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Paradis perdu	Paradis retrouvé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Prophéties/Types	Accomplissements/antitypes</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Mort/rassemblés avec leurs pères	Vie et immortalité/être avec Christ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La loi et la malédiction	La grâce et la bénédiction</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La loi donnée par Moïse	La grâce apportée par Jésus Christ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Dieu cherchant l’homme: « où es-tu ? »	L’homme trouvant Dieu: « nous avons trouvé…» Jn 1.45</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Présente le Christ comme le Roi	Présente le Christ comme Sauveur</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Histoire des commencements	Histoire des achèvements</a:t>
            </a:r>
          </a:p>
          <a:p>
            <a:pPr marL="190500" indent="-190500" eaLnBrk="1" hangingPunct="1">
              <a:lnSpc>
                <a:spcPts val="1200"/>
              </a:lnSpc>
              <a:spcBef>
                <a:spcPct val="0"/>
              </a:spcBef>
              <a:tabLst>
                <a:tab pos="2760663" algn="l"/>
              </a:tabLst>
            </a:pPr>
            <a:endParaRPr lang="fr-FR" altLang="de-DE" smtClean="0">
              <a:latin typeface="Arial" panose="020B0604020202020204" pitchFamily="34" charset="0"/>
              <a:cs typeface="Arial" panose="020B0604020202020204" pitchFamily="34" charset="0"/>
            </a:endParaRPr>
          </a:p>
          <a:p>
            <a:pPr marL="190500" indent="-190500" eaLnBrk="1" hangingPunct="1">
              <a:lnSpc>
                <a:spcPts val="1200"/>
              </a:lnSpc>
              <a:spcBef>
                <a:spcPct val="0"/>
              </a:spcBef>
              <a:buFontTx/>
              <a:buAutoNum type="arabicParenBoth"/>
              <a:tabLst>
                <a:tab pos="2760663" algn="l"/>
              </a:tabLst>
            </a:pPr>
            <a:r>
              <a:rPr lang="fr-FR" altLang="de-DE" u="sng" smtClean="0">
                <a:solidFill>
                  <a:srgbClr val="000000"/>
                </a:solidFill>
                <a:latin typeface="Arial" panose="020B0604020202020204" pitchFamily="34" charset="0"/>
                <a:cs typeface="Arial" panose="020B0604020202020204" pitchFamily="34" charset="0"/>
              </a:rPr>
              <a:t>Jérémie 11.10:</a:t>
            </a:r>
            <a:r>
              <a:rPr lang="fr-FR" altLang="de-DE" smtClean="0">
                <a:solidFill>
                  <a:srgbClr val="000000"/>
                </a:solidFill>
                <a:latin typeface="Arial" panose="020B0604020202020204" pitchFamily="34" charset="0"/>
                <a:cs typeface="Arial" panose="020B0604020202020204" pitchFamily="34" charset="0"/>
              </a:rPr>
              <a:t> ils sont retournés aux iniquités de leurs premiers pères, qui ont refusé d'écouter mes paroles, et ils ont marché auprès d'autres dieux pour les servir. La maison d'Israël et la maison de Juda ont rompu </a:t>
            </a:r>
            <a:r>
              <a:rPr lang="fr-FR" altLang="de-DE" u="sng" smtClean="0">
                <a:solidFill>
                  <a:srgbClr val="000000"/>
                </a:solidFill>
                <a:latin typeface="Arial" panose="020B0604020202020204" pitchFamily="34" charset="0"/>
                <a:cs typeface="Arial" panose="020B0604020202020204" pitchFamily="34" charset="0"/>
              </a:rPr>
              <a:t>mon alliance que j'avais faite avec leurs pères.</a:t>
            </a:r>
          </a:p>
          <a:p>
            <a:pPr marL="190500" indent="-190500" eaLnBrk="1" hangingPunct="1">
              <a:lnSpc>
                <a:spcPts val="1200"/>
              </a:lnSpc>
              <a:spcBef>
                <a:spcPct val="0"/>
              </a:spcBef>
              <a:buFontTx/>
              <a:buAutoNum type="arabicParenBoth"/>
              <a:tabLst>
                <a:tab pos="2760663" algn="l"/>
              </a:tabLst>
            </a:pPr>
            <a:endParaRPr lang="fr-FR" altLang="de-DE" u="sng" smtClean="0">
              <a:solidFill>
                <a:srgbClr val="000000"/>
              </a:solidFill>
              <a:latin typeface="Arial" panose="020B0604020202020204" pitchFamily="34" charset="0"/>
              <a:cs typeface="Arial" panose="020B0604020202020204" pitchFamily="34" charset="0"/>
            </a:endParaRPr>
          </a:p>
          <a:p>
            <a:pPr marL="190500" indent="-190500" eaLnBrk="1" hangingPunct="1">
              <a:lnSpc>
                <a:spcPts val="1200"/>
              </a:lnSpc>
              <a:spcBef>
                <a:spcPct val="0"/>
              </a:spcBef>
              <a:tabLst>
                <a:tab pos="2760663" algn="l"/>
              </a:tabLst>
            </a:pPr>
            <a:r>
              <a:rPr lang="fr-FR" altLang="de-DE" u="sng" smtClean="0">
                <a:solidFill>
                  <a:srgbClr val="000000"/>
                </a:solidFill>
                <a:latin typeface="Arial" panose="020B0604020202020204" pitchFamily="34" charset="0"/>
                <a:cs typeface="Arial" panose="020B0604020202020204" pitchFamily="34" charset="0"/>
              </a:rPr>
              <a:t>(2) Matthieu 26.26</a:t>
            </a:r>
            <a:r>
              <a:rPr lang="fr-FR" altLang="de-DE" smtClean="0">
                <a:solidFill>
                  <a:srgbClr val="000000"/>
                </a:solidFill>
                <a:latin typeface="Arial" panose="020B0604020202020204" pitchFamily="34" charset="0"/>
                <a:cs typeface="Arial" panose="020B0604020202020204" pitchFamily="34" charset="0"/>
              </a:rPr>
              <a:t>-28: Et comme ils mangeaient, Jésus ayant pris le pain et ayant béni, le rompit et le donna aux disciples, et dit: Prenez, mangez; ceci est mon corps. </a:t>
            </a:r>
            <a:r>
              <a:rPr lang="fr-FR" altLang="de-DE" u="sng" smtClean="0">
                <a:solidFill>
                  <a:srgbClr val="000000"/>
                </a:solidFill>
                <a:latin typeface="Arial" panose="020B0604020202020204" pitchFamily="34" charset="0"/>
                <a:cs typeface="Arial" panose="020B0604020202020204" pitchFamily="34" charset="0"/>
              </a:rPr>
              <a:t>27</a:t>
            </a:r>
            <a:r>
              <a:rPr lang="fr-FR" altLang="de-DE" smtClean="0">
                <a:solidFill>
                  <a:srgbClr val="000000"/>
                </a:solidFill>
                <a:latin typeface="Arial" panose="020B0604020202020204" pitchFamily="34" charset="0"/>
                <a:cs typeface="Arial" panose="020B0604020202020204" pitchFamily="34" charset="0"/>
              </a:rPr>
              <a:t> Et, ayant pris la coupe et ayant rendu grâces, il la leur donna, disant: Buvez-en tous. </a:t>
            </a:r>
            <a:r>
              <a:rPr lang="fr-FR" altLang="de-DE" u="sng" smtClean="0">
                <a:solidFill>
                  <a:srgbClr val="000000"/>
                </a:solidFill>
                <a:latin typeface="Arial" panose="020B0604020202020204" pitchFamily="34" charset="0"/>
                <a:cs typeface="Arial" panose="020B0604020202020204" pitchFamily="34" charset="0"/>
              </a:rPr>
              <a:t>28</a:t>
            </a:r>
            <a:r>
              <a:rPr lang="fr-FR" altLang="de-DE" smtClean="0">
                <a:solidFill>
                  <a:srgbClr val="000000"/>
                </a:solidFill>
                <a:latin typeface="Arial" panose="020B0604020202020204" pitchFamily="34" charset="0"/>
                <a:cs typeface="Arial" panose="020B0604020202020204" pitchFamily="34" charset="0"/>
              </a:rPr>
              <a:t> Car ceci est mon sang, </a:t>
            </a:r>
            <a:r>
              <a:rPr lang="fr-FR" altLang="de-DE" u="sng" smtClean="0">
                <a:solidFill>
                  <a:srgbClr val="000000"/>
                </a:solidFill>
                <a:latin typeface="Arial" panose="020B0604020202020204" pitchFamily="34" charset="0"/>
                <a:cs typeface="Arial" panose="020B0604020202020204" pitchFamily="34" charset="0"/>
              </a:rPr>
              <a:t>le </a:t>
            </a:r>
            <a:r>
              <a:rPr lang="fr-FR" altLang="de-DE" i="1" u="sng" smtClean="0">
                <a:solidFill>
                  <a:srgbClr val="000000"/>
                </a:solidFill>
                <a:latin typeface="Arial" panose="020B0604020202020204" pitchFamily="34" charset="0"/>
                <a:cs typeface="Arial" panose="020B0604020202020204" pitchFamily="34" charset="0"/>
              </a:rPr>
              <a:t>sang</a:t>
            </a:r>
            <a:r>
              <a:rPr lang="fr-FR" altLang="de-DE" u="sng" smtClean="0">
                <a:solidFill>
                  <a:srgbClr val="000000"/>
                </a:solidFill>
                <a:latin typeface="Arial" panose="020B0604020202020204" pitchFamily="34" charset="0"/>
                <a:cs typeface="Arial" panose="020B0604020202020204" pitchFamily="34" charset="0"/>
              </a:rPr>
              <a:t> de la nouvelle alliance</a:t>
            </a:r>
            <a:r>
              <a:rPr lang="fr-FR" altLang="de-DE" smtClean="0">
                <a:solidFill>
                  <a:srgbClr val="000000"/>
                </a:solidFill>
                <a:latin typeface="Arial" panose="020B0604020202020204" pitchFamily="34" charset="0"/>
                <a:cs typeface="Arial" panose="020B0604020202020204" pitchFamily="34" charset="0"/>
              </a:rPr>
              <a:t>, qui est versé pour plusieurs en rémission de péchés.</a:t>
            </a:r>
          </a:p>
          <a:p>
            <a:pPr marL="190500" indent="-190500" eaLnBrk="1" hangingPunct="1">
              <a:lnSpc>
                <a:spcPts val="1200"/>
              </a:lnSpc>
              <a:spcBef>
                <a:spcPct val="0"/>
              </a:spcBef>
              <a:tabLst>
                <a:tab pos="2760663" algn="l"/>
              </a:tabLst>
            </a:pPr>
            <a:endParaRPr lang="fr-FR" altLang="de-DE" smtClean="0">
              <a:solidFill>
                <a:srgbClr val="000000"/>
              </a:solidFill>
              <a:latin typeface="Arial" panose="020B0604020202020204" pitchFamily="34" charset="0"/>
              <a:cs typeface="Arial" panose="020B0604020202020204" pitchFamily="34" charset="0"/>
            </a:endParaRPr>
          </a:p>
          <a:p>
            <a:pPr marL="190500" indent="-190500" eaLnBrk="1" hangingPunct="1">
              <a:lnSpc>
                <a:spcPts val="1200"/>
              </a:lnSpc>
              <a:spcBef>
                <a:spcPct val="0"/>
              </a:spcBef>
              <a:tabLst>
                <a:tab pos="2760663" algn="l"/>
              </a:tabLst>
            </a:pPr>
            <a:r>
              <a:rPr lang="fr-FR" altLang="de-DE" u="sng" smtClean="0">
                <a:solidFill>
                  <a:srgbClr val="000000"/>
                </a:solidFill>
                <a:latin typeface="Arial" panose="020B0604020202020204" pitchFamily="34" charset="0"/>
                <a:cs typeface="Arial" panose="020B0604020202020204" pitchFamily="34" charset="0"/>
              </a:rPr>
              <a:t>Jérémie 31.31-34:</a:t>
            </a:r>
            <a:r>
              <a:rPr lang="fr-FR" altLang="de-DE" smtClean="0">
                <a:solidFill>
                  <a:srgbClr val="000000"/>
                </a:solidFill>
                <a:latin typeface="Arial" panose="020B0604020202020204" pitchFamily="34" charset="0"/>
                <a:cs typeface="Arial" panose="020B0604020202020204" pitchFamily="34" charset="0"/>
              </a:rPr>
              <a:t> Voici, des jours viennent, dit l'Éternel, et j'établirai avec la maison d'Israël et avec la maison de Juda </a:t>
            </a:r>
            <a:r>
              <a:rPr lang="fr-FR" altLang="de-DE" u="sng" smtClean="0">
                <a:solidFill>
                  <a:srgbClr val="000000"/>
                </a:solidFill>
                <a:latin typeface="Arial" panose="020B0604020202020204" pitchFamily="34" charset="0"/>
                <a:cs typeface="Arial" panose="020B0604020202020204" pitchFamily="34" charset="0"/>
              </a:rPr>
              <a:t>une nouvelle alliance, 32 non selon l'alliance que je fis avec leurs pères, au jour où je les pris par la main pour les faire sortir du pays d'Égypte, mon alliance qu'ils ont rompue</a:t>
            </a:r>
            <a:r>
              <a:rPr lang="fr-FR" altLang="de-DE" smtClean="0">
                <a:solidFill>
                  <a:srgbClr val="000000"/>
                </a:solidFill>
                <a:latin typeface="Arial" panose="020B0604020202020204" pitchFamily="34" charset="0"/>
                <a:cs typeface="Arial" panose="020B0604020202020204" pitchFamily="34" charset="0"/>
              </a:rPr>
              <a:t>, quoique je les eusse épousés, dit l'Éternel. 33 Car c'est ici l'alliance que j'établirai avec la maison d'Israël, après ces jours-là, dit l'Éternel: Je mettrai ma loi au dedans d'eux, et je l'écrirai sur leur coeur, et je serai leur Dieu, et ils seront mon peuple; 34 et ils n'enseigneront plus chacun son prochain, et chacun son frère, disant: Connaissez l'Éternel; car ils me connaîtront tous, depuis le petit d'entre eux jusqu'au grand, dit l'Éternel; car je pardonnerai leur iniquité, et je ne me souviendrai plus de leur péché.</a:t>
            </a:r>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23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987774-2ACE-4991-B74E-BC1093F6D945}" type="slidenum">
              <a:rPr lang="fr-FR" altLang="de-DE" smtClean="0"/>
              <a:pPr>
                <a:spcBef>
                  <a:spcPct val="0"/>
                </a:spcBef>
              </a:pPr>
              <a:t>16</a:t>
            </a:fld>
            <a:endParaRPr lang="fr-FR" altLang="de-DE"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09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mtClean="0">
                <a:latin typeface="Arial" panose="020B0604020202020204" pitchFamily="34" charset="0"/>
                <a:cs typeface="Arial" panose="020B0604020202020204" pitchFamily="34" charset="0"/>
              </a:rPr>
              <a:t>Jeremia. Klaglieder, Könige</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99ADF35-AE67-4426-8D36-5DBDB358E37A}" type="slidenum">
              <a:rPr lang="de-CH" altLang="de-DE" smtClean="0">
                <a:latin typeface="Arial" panose="020B0604020202020204" pitchFamily="34" charset="0"/>
              </a:rPr>
              <a:pPr/>
              <a:t>20</a:t>
            </a:fld>
            <a:endParaRPr lang="de-CH" altLang="de-DE" smtClean="0">
              <a:latin typeface="Arial" panose="020B0604020202020204" pitchFamily="34" charset="0"/>
            </a:endParaRPr>
          </a:p>
        </p:txBody>
      </p:sp>
    </p:spTree>
    <p:extLst>
      <p:ext uri="{BB962C8B-B14F-4D97-AF65-F5344CB8AC3E}">
        <p14:creationId xmlns:p14="http://schemas.microsoft.com/office/powerpoint/2010/main" val="320709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20BA39-A051-4099-B9CE-E91D0AA322C8}" type="slidenum">
              <a:rPr lang="fr-FR" altLang="de-DE" smtClean="0"/>
              <a:pPr>
                <a:spcBef>
                  <a:spcPct val="0"/>
                </a:spcBef>
              </a:pPr>
              <a:t>23</a:t>
            </a:fld>
            <a:endParaRPr lang="fr-FR" alt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92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E9E338-DF10-43CE-9CA4-FD8AF20BD88B}" type="slidenum">
              <a:rPr lang="fr-FR" altLang="de-DE" smtClean="0"/>
              <a:pPr>
                <a:spcBef>
                  <a:spcPct val="0"/>
                </a:spcBef>
              </a:pPr>
              <a:t>24</a:t>
            </a:fld>
            <a:endParaRPr lang="fr-FR" alt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9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B7FFDE-01F4-49D1-9085-0DA348EE6772}" type="slidenum">
              <a:rPr lang="fr-FR" altLang="de-DE" smtClean="0"/>
              <a:pPr>
                <a:spcBef>
                  <a:spcPct val="0"/>
                </a:spcBef>
              </a:pPr>
              <a:t>25</a:t>
            </a:fld>
            <a:endParaRPr lang="fr-FR" alt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59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CEF1DEC-587F-48F9-B6F0-661E9F6E80DF}" type="slidenum">
              <a:rPr lang="de-DE" altLang="de-DE" smtClean="0">
                <a:latin typeface="Times New Roman" panose="02020603050405020304" pitchFamily="18" charset="0"/>
              </a:rPr>
              <a:pPr/>
              <a:t>35</a:t>
            </a:fld>
            <a:endParaRPr lang="de-DE" altLang="de-DE" smtClean="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9FB443-2C99-4FEE-B384-6EBB92F22C24}" type="slidenum">
              <a:rPr lang="de-DE" altLang="de-DE" smtClean="0">
                <a:latin typeface="Times New Roman" panose="02020603050405020304" pitchFamily="18" charset="0"/>
              </a:rPr>
              <a:pPr/>
              <a:t>36</a:t>
            </a:fld>
            <a:endParaRPr lang="de-DE" altLang="de-DE" smtClean="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2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DA5289-8944-4F18-8DBB-4DAB0C434690}" type="slidenum">
              <a:rPr lang="de-CH" altLang="de-DE" smtClean="0"/>
              <a:pPr>
                <a:spcBef>
                  <a:spcPct val="0"/>
                </a:spcBef>
              </a:pPr>
              <a:t>37</a:t>
            </a:fld>
            <a:endParaRPr lang="de-CH" altLang="de-DE" smtClean="0"/>
          </a:p>
        </p:txBody>
      </p:sp>
      <p:sp>
        <p:nvSpPr>
          <p:cNvPr id="57347" name="Rectangle 2"/>
          <p:cNvSpPr>
            <a:spLocks noGrp="1" noRot="1" noChangeAspect="1" noChangeArrowheads="1" noTextEdit="1"/>
          </p:cNvSpPr>
          <p:nvPr>
            <p:ph type="sldImg"/>
          </p:nvPr>
        </p:nvSpPr>
        <p:spPr>
          <a:xfrm>
            <a:off x="3733800" y="685800"/>
            <a:ext cx="2743200" cy="2057400"/>
          </a:xfrm>
          <a:ln/>
        </p:spPr>
      </p:sp>
      <p:sp>
        <p:nvSpPr>
          <p:cNvPr id="57348" name="Rectangle 3"/>
          <p:cNvSpPr>
            <a:spLocks noGrp="1" noChangeArrowheads="1"/>
          </p:cNvSpPr>
          <p:nvPr>
            <p:ph type="body" idx="1"/>
          </p:nvPr>
        </p:nvSpPr>
        <p:spPr>
          <a:xfrm>
            <a:off x="358775" y="3124200"/>
            <a:ext cx="6118225" cy="5668963"/>
          </a:xfrm>
          <a:solidFill>
            <a:schemeClr val="bg1"/>
          </a:solidFill>
          <a:ln>
            <a:solidFill>
              <a:schemeClr val="tx1"/>
            </a:solidFill>
          </a:ln>
        </p:spPr>
        <p:txBody>
          <a:bodyPr/>
          <a:lstStyle/>
          <a:p>
            <a:r>
              <a:rPr kumimoji="1" lang="fr-FR" altLang="de-DE" b="1" smtClean="0">
                <a:latin typeface="Arial" panose="020B0604020202020204" pitchFamily="34" charset="0"/>
                <a:cs typeface="Arial" panose="020B0604020202020204" pitchFamily="34" charset="0"/>
              </a:rPr>
              <a:t>Bible Hébraïque = TaNaK </a:t>
            </a:r>
            <a:r>
              <a:rPr kumimoji="1" lang="fr-FR" altLang="de-DE" smtClean="0">
                <a:latin typeface="Arial" panose="020B0604020202020204" pitchFamily="34" charset="0"/>
                <a:cs typeface="Arial" panose="020B0604020202020204" pitchFamily="34" charset="0"/>
              </a:rPr>
              <a:t>(si final le Kaf se prononce Kar) et on prononce TANAKH</a:t>
            </a:r>
            <a:endParaRPr kumimoji="1" lang="fr-FR" altLang="de-DE" b="1" smtClean="0">
              <a:latin typeface="Arial" panose="020B0604020202020204" pitchFamily="34" charset="0"/>
              <a:cs typeface="Arial" panose="020B0604020202020204" pitchFamily="34" charset="0"/>
            </a:endParaRPr>
          </a:p>
          <a:p>
            <a:r>
              <a:rPr kumimoji="1" lang="fr-FR" altLang="de-DE" smtClean="0">
                <a:latin typeface="Arial" panose="020B0604020202020204" pitchFamily="34" charset="0"/>
                <a:cs typeface="Arial" panose="020B0604020202020204" pitchFamily="34" charset="0"/>
              </a:rPr>
              <a:t>T=Tav</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 </a:t>
            </a:r>
            <a:r>
              <a:rPr kumimoji="1" lang="fr-FR" altLang="de-DE" b="1" smtClean="0">
                <a:latin typeface="Arial" panose="020B0604020202020204" pitchFamily="34" charset="0"/>
                <a:cs typeface="Arial" panose="020B0604020202020204" pitchFamily="34" charset="0"/>
              </a:rPr>
              <a:t>Torah: </a:t>
            </a:r>
            <a:r>
              <a:rPr kumimoji="1" lang="fr-FR" altLang="de-DE" smtClean="0">
                <a:latin typeface="Arial" panose="020B0604020202020204" pitchFamily="34" charset="0"/>
                <a:cs typeface="Arial" panose="020B0604020202020204" pitchFamily="34" charset="0"/>
              </a:rPr>
              <a:t>La loi, les 5 premiers livres</a:t>
            </a:r>
          </a:p>
          <a:p>
            <a:r>
              <a:rPr kumimoji="1" lang="fr-FR" altLang="de-DE" smtClean="0">
                <a:latin typeface="Arial" panose="020B0604020202020204" pitchFamily="34" charset="0"/>
                <a:cs typeface="Arial" panose="020B0604020202020204" pitchFamily="34" charset="0"/>
              </a:rPr>
              <a:t>N= Nun</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a:t>
            </a:r>
            <a:r>
              <a:rPr kumimoji="1" lang="fr-FR" altLang="de-DE" b="1" smtClean="0">
                <a:latin typeface="Arial" panose="020B0604020202020204" pitchFamily="34" charset="0"/>
                <a:cs typeface="Arial" panose="020B0604020202020204" pitchFamily="34" charset="0"/>
              </a:rPr>
              <a:t> Nébi’im: </a:t>
            </a:r>
            <a:r>
              <a:rPr kumimoji="1" lang="fr-FR" altLang="de-DE" smtClean="0">
                <a:latin typeface="Arial" panose="020B0604020202020204" pitchFamily="34" charset="0"/>
                <a:cs typeface="Arial" panose="020B0604020202020204" pitchFamily="34" charset="0"/>
              </a:rPr>
              <a:t>Les prophètes</a:t>
            </a:r>
          </a:p>
          <a:p>
            <a:r>
              <a:rPr kumimoji="1" lang="fr-FR" altLang="de-DE" smtClean="0">
                <a:latin typeface="Arial" panose="020B0604020202020204" pitchFamily="34" charset="0"/>
                <a:cs typeface="Arial" panose="020B0604020202020204" pitchFamily="34" charset="0"/>
              </a:rPr>
              <a:t>	• les premiers (Jo, Jg, Sa, R)</a:t>
            </a:r>
          </a:p>
          <a:p>
            <a:r>
              <a:rPr kumimoji="1" lang="fr-FR" altLang="de-DE" smtClean="0">
                <a:latin typeface="Arial" panose="020B0604020202020204" pitchFamily="34" charset="0"/>
                <a:cs typeface="Arial" panose="020B0604020202020204" pitchFamily="34" charset="0"/>
              </a:rPr>
              <a:t>	• les derniers prophètes (17)</a:t>
            </a:r>
          </a:p>
          <a:p>
            <a:r>
              <a:rPr kumimoji="1" lang="fr-FR" altLang="de-DE" smtClean="0">
                <a:latin typeface="Arial" panose="020B0604020202020204" pitchFamily="34" charset="0"/>
                <a:cs typeface="Arial" panose="020B0604020202020204" pitchFamily="34" charset="0"/>
              </a:rPr>
              <a:t>K=Kaf</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a:t>
            </a:r>
            <a:r>
              <a:rPr kumimoji="1" lang="fr-FR" altLang="de-DE" b="1" smtClean="0">
                <a:latin typeface="Arial" panose="020B0604020202020204" pitchFamily="34" charset="0"/>
                <a:cs typeface="Arial" panose="020B0604020202020204" pitchFamily="34" charset="0"/>
              </a:rPr>
              <a:t> Kétouvim: </a:t>
            </a:r>
            <a:r>
              <a:rPr kumimoji="1" lang="fr-FR" altLang="de-DE" smtClean="0">
                <a:latin typeface="Arial" panose="020B0604020202020204" pitchFamily="34" charset="0"/>
                <a:cs typeface="Arial" panose="020B0604020202020204" pitchFamily="34" charset="0"/>
              </a:rPr>
              <a:t>Les écrits: Jb, Ps, Pr</a:t>
            </a:r>
          </a:p>
          <a:p>
            <a:r>
              <a:rPr kumimoji="1" lang="fr-FR" altLang="de-DE" smtClean="0">
                <a:latin typeface="Arial" panose="020B0604020202020204" pitchFamily="34" charset="0"/>
                <a:cs typeface="Arial" panose="020B0604020202020204" pitchFamily="34" charset="0"/>
              </a:rPr>
              <a:t>Les 5 rouleaux: Rt, Ct, Ec, </a:t>
            </a:r>
            <a:r>
              <a:rPr kumimoji="1" lang="fr-FR" altLang="de-DE" u="sng" smtClean="0">
                <a:latin typeface="Arial" panose="020B0604020202020204" pitchFamily="34" charset="0"/>
                <a:cs typeface="Arial" panose="020B0604020202020204" pitchFamily="34" charset="0"/>
              </a:rPr>
              <a:t>Lm</a:t>
            </a:r>
            <a:r>
              <a:rPr kumimoji="1" lang="fr-FR" altLang="de-DE" smtClean="0">
                <a:latin typeface="Arial" panose="020B0604020202020204" pitchFamily="34" charset="0"/>
                <a:cs typeface="Arial" panose="020B0604020202020204" pitchFamily="34" charset="0"/>
              </a:rPr>
              <a:t>, Est, </a:t>
            </a:r>
          </a:p>
          <a:p>
            <a:r>
              <a:rPr kumimoji="1" lang="fr-FR" altLang="de-DE" smtClean="0">
                <a:latin typeface="Arial" panose="020B0604020202020204" pitchFamily="34" charset="0"/>
                <a:cs typeface="Arial" panose="020B0604020202020204" pitchFamily="34" charset="0"/>
              </a:rPr>
              <a:t>Puis: </a:t>
            </a:r>
            <a:r>
              <a:rPr kumimoji="1" lang="fr-FR" altLang="de-DE" u="sng" smtClean="0">
                <a:latin typeface="Arial" panose="020B0604020202020204" pitchFamily="34" charset="0"/>
                <a:cs typeface="Arial" panose="020B0604020202020204" pitchFamily="34" charset="0"/>
              </a:rPr>
              <a:t>Da,</a:t>
            </a:r>
            <a:r>
              <a:rPr kumimoji="1" lang="fr-FR" altLang="de-DE" smtClean="0">
                <a:latin typeface="Arial" panose="020B0604020202020204" pitchFamily="34" charset="0"/>
                <a:cs typeface="Arial" panose="020B0604020202020204" pitchFamily="34" charset="0"/>
              </a:rPr>
              <a:t> Esd, Né, Ch</a:t>
            </a:r>
            <a:endParaRPr lang="fr-FR" altLang="de-DE" smtClean="0">
              <a:latin typeface="Arial" panose="020B0604020202020204" pitchFamily="34" charset="0"/>
              <a:cs typeface="Arial" panose="020B0604020202020204" pitchFamily="34" charset="0"/>
            </a:endParaRPr>
          </a:p>
          <a:p>
            <a:endParaRPr lang="fr-FR" altLang="de-DE" smtClean="0">
              <a:latin typeface="Arial" panose="020B0604020202020204" pitchFamily="34" charset="0"/>
              <a:cs typeface="Arial" panose="020B0604020202020204" pitchFamily="34" charset="0"/>
            </a:endParaRPr>
          </a:p>
          <a:p>
            <a:pPr eaLnBrk="1" hangingPunct="1"/>
            <a:r>
              <a:rPr lang="fr-FR" altLang="de-DE" b="1" smtClean="0">
                <a:latin typeface="Arial" panose="020B0604020202020204" pitchFamily="34" charset="0"/>
                <a:cs typeface="Arial" panose="020B0604020202020204" pitchFamily="34" charset="0"/>
              </a:rPr>
              <a:t>Plan de la Bible selon les paroles du Seigneur</a:t>
            </a:r>
          </a:p>
          <a:p>
            <a:pPr eaLnBrk="1" hangingPunct="1"/>
            <a:r>
              <a:rPr lang="fr-FR" altLang="de-DE" b="1" smtClean="0">
                <a:solidFill>
                  <a:srgbClr val="000000"/>
                </a:solidFill>
                <a:latin typeface="Arial" panose="020B0604020202020204" pitchFamily="34" charset="0"/>
                <a:cs typeface="Arial" panose="020B0604020202020204" pitchFamily="34" charset="0"/>
              </a:rPr>
              <a:t>La loi, les prophètes, les psaumes</a:t>
            </a:r>
            <a:endParaRPr lang="fr-FR" altLang="de-DE" smtClean="0">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Jésus leur dit: Ce sont ici les paroles que je vous disais quand j'étais encore avec vous, qu'il fallait que toutes les choses qui sont écrites de moi dans la </a:t>
            </a:r>
            <a:r>
              <a:rPr lang="fr-FR" altLang="de-DE" u="sng" smtClean="0">
                <a:solidFill>
                  <a:srgbClr val="000000"/>
                </a:solidFill>
                <a:latin typeface="Arial" panose="020B0604020202020204" pitchFamily="34" charset="0"/>
                <a:cs typeface="Arial" panose="020B0604020202020204" pitchFamily="34" charset="0"/>
              </a:rPr>
              <a:t>loi de Moïse</a:t>
            </a:r>
            <a:r>
              <a:rPr lang="fr-FR" altLang="de-DE" smtClean="0">
                <a:solidFill>
                  <a:srgbClr val="000000"/>
                </a:solidFill>
                <a:latin typeface="Arial" panose="020B0604020202020204" pitchFamily="34" charset="0"/>
                <a:cs typeface="Arial" panose="020B0604020202020204" pitchFamily="34" charset="0"/>
              </a:rPr>
              <a:t>, et dans </a:t>
            </a:r>
            <a:r>
              <a:rPr lang="fr-FR" altLang="de-DE" u="sng" smtClean="0">
                <a:solidFill>
                  <a:srgbClr val="000000"/>
                </a:solidFill>
                <a:latin typeface="Arial" panose="020B0604020202020204" pitchFamily="34" charset="0"/>
                <a:cs typeface="Arial" panose="020B0604020202020204" pitchFamily="34" charset="0"/>
              </a:rPr>
              <a:t>les prophètes</a:t>
            </a:r>
            <a:r>
              <a:rPr lang="fr-FR" altLang="de-DE" smtClean="0">
                <a:solidFill>
                  <a:srgbClr val="000000"/>
                </a:solidFill>
                <a:latin typeface="Arial" panose="020B0604020202020204" pitchFamily="34" charset="0"/>
                <a:cs typeface="Arial" panose="020B0604020202020204" pitchFamily="34" charset="0"/>
              </a:rPr>
              <a:t>, et dans </a:t>
            </a:r>
            <a:r>
              <a:rPr lang="fr-FR" altLang="de-DE" u="sng" smtClean="0">
                <a:solidFill>
                  <a:srgbClr val="000000"/>
                </a:solidFill>
                <a:latin typeface="Arial" panose="020B0604020202020204" pitchFamily="34" charset="0"/>
                <a:cs typeface="Arial" panose="020B0604020202020204" pitchFamily="34" charset="0"/>
              </a:rPr>
              <a:t>les psaumes</a:t>
            </a:r>
            <a:r>
              <a:rPr lang="fr-FR" altLang="de-DE" smtClean="0">
                <a:solidFill>
                  <a:srgbClr val="000000"/>
                </a:solidFill>
                <a:latin typeface="Arial" panose="020B0604020202020204" pitchFamily="34" charset="0"/>
                <a:cs typeface="Arial" panose="020B0604020202020204" pitchFamily="34" charset="0"/>
              </a:rPr>
              <a:t>, fussent accomplies.(Luc 24:44, Dby).</a:t>
            </a:r>
          </a:p>
          <a:p>
            <a:pPr eaLnBrk="1" hangingPunct="1"/>
            <a:r>
              <a:rPr lang="fr-FR" altLang="de-DE" b="1" smtClean="0">
                <a:solidFill>
                  <a:srgbClr val="000000"/>
                </a:solidFill>
                <a:latin typeface="Arial" panose="020B0604020202020204" pitchFamily="34" charset="0"/>
                <a:cs typeface="Arial" panose="020B0604020202020204" pitchFamily="34" charset="0"/>
              </a:rPr>
              <a:t>Evangiles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le Consolateur, l'Esprit Saint, que le Père enverra en mon nom, lui, vous enseignera toutes choses et </a:t>
            </a:r>
            <a:r>
              <a:rPr lang="fr-FR" altLang="de-DE" u="sng" smtClean="0">
                <a:solidFill>
                  <a:srgbClr val="000000"/>
                </a:solidFill>
                <a:latin typeface="Arial" panose="020B0604020202020204" pitchFamily="34" charset="0"/>
                <a:cs typeface="Arial" panose="020B0604020202020204" pitchFamily="34" charset="0"/>
              </a:rPr>
              <a:t>vous rappellera</a:t>
            </a:r>
            <a:r>
              <a:rPr lang="fr-FR" altLang="de-DE" smtClean="0">
                <a:solidFill>
                  <a:srgbClr val="000000"/>
                </a:solidFill>
                <a:latin typeface="Arial" panose="020B0604020202020204" pitchFamily="34" charset="0"/>
                <a:cs typeface="Arial" panose="020B0604020202020204" pitchFamily="34" charset="0"/>
              </a:rPr>
              <a:t> toutes les choses que je vous ai dites. (Jean 14:26, Dby).</a:t>
            </a:r>
          </a:p>
          <a:p>
            <a:pPr eaLnBrk="1" hangingPunct="1"/>
            <a:r>
              <a:rPr lang="fr-FR" altLang="de-DE" b="1" smtClean="0">
                <a:solidFill>
                  <a:srgbClr val="000000"/>
                </a:solidFill>
                <a:latin typeface="Arial" panose="020B0604020202020204" pitchFamily="34" charset="0"/>
                <a:cs typeface="Arial" panose="020B0604020202020204" pitchFamily="34" charset="0"/>
              </a:rPr>
              <a:t>Actes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quand le Consolateur sera venu, lequel moi je vous enverrai d'auprès du Père, l'Esprit de vérité, qui procède du Père, </a:t>
            </a:r>
            <a:r>
              <a:rPr lang="fr-FR" altLang="de-DE" u="sng" smtClean="0">
                <a:solidFill>
                  <a:srgbClr val="000000"/>
                </a:solidFill>
                <a:latin typeface="Arial" panose="020B0604020202020204" pitchFamily="34" charset="0"/>
                <a:cs typeface="Arial" panose="020B0604020202020204" pitchFamily="34" charset="0"/>
              </a:rPr>
              <a:t>celui-là rendra témoignage de moi</a:t>
            </a:r>
            <a:r>
              <a:rPr lang="fr-FR" altLang="de-DE" smtClean="0">
                <a:solidFill>
                  <a:srgbClr val="000000"/>
                </a:solidFill>
                <a:latin typeface="Arial" panose="020B0604020202020204" pitchFamily="34" charset="0"/>
                <a:cs typeface="Arial" panose="020B0604020202020204" pitchFamily="34" charset="0"/>
              </a:rPr>
              <a:t>. (Jean 15:26, Dby).</a:t>
            </a:r>
          </a:p>
          <a:p>
            <a:pPr eaLnBrk="1" hangingPunct="1"/>
            <a:r>
              <a:rPr lang="fr-FR" altLang="de-DE" b="1" smtClean="0">
                <a:solidFill>
                  <a:srgbClr val="000000"/>
                </a:solidFill>
                <a:latin typeface="Arial" panose="020B0604020202020204" pitchFamily="34" charset="0"/>
                <a:cs typeface="Arial" panose="020B0604020202020204" pitchFamily="34" charset="0"/>
              </a:rPr>
              <a:t>Epîtres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J'ai encore beaucoup de choses à vous dire; mais vous ne pouvez les supporter maintenant. Mais quand celui-là, l'Esprit de vérité, sera venu, </a:t>
            </a:r>
            <a:r>
              <a:rPr lang="fr-FR" altLang="de-DE" u="sng" smtClean="0">
                <a:solidFill>
                  <a:srgbClr val="000000"/>
                </a:solidFill>
                <a:latin typeface="Arial" panose="020B0604020202020204" pitchFamily="34" charset="0"/>
                <a:cs typeface="Arial" panose="020B0604020202020204" pitchFamily="34" charset="0"/>
              </a:rPr>
              <a:t>il vous conduira dans toute la vérité</a:t>
            </a:r>
            <a:r>
              <a:rPr lang="fr-FR" altLang="de-DE" smtClean="0">
                <a:solidFill>
                  <a:srgbClr val="000000"/>
                </a:solidFill>
                <a:latin typeface="Arial" panose="020B0604020202020204" pitchFamily="34" charset="0"/>
                <a:cs typeface="Arial" panose="020B0604020202020204" pitchFamily="34" charset="0"/>
              </a:rPr>
              <a:t>: car il ne parlera pas de par lui-même; mais il dira tout ce qu'il aura entendu … (Jean 16:12-13, Dby).</a:t>
            </a:r>
          </a:p>
          <a:p>
            <a:pPr eaLnBrk="1" hangingPunct="1"/>
            <a:r>
              <a:rPr lang="fr-FR" altLang="de-DE" b="1" smtClean="0">
                <a:solidFill>
                  <a:srgbClr val="000000"/>
                </a:solidFill>
                <a:latin typeface="Arial" panose="020B0604020202020204" pitchFamily="34" charset="0"/>
                <a:cs typeface="Arial" panose="020B0604020202020204" pitchFamily="34" charset="0"/>
              </a:rPr>
              <a:t>Apocalypse</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quand celui-là, l'Esprit de vérité, sera venu, il vous conduira dans toute la vérité: car il ne parlera pas de par lui-même; mais il dira tout ce qu'il aura entendu, et </a:t>
            </a:r>
            <a:r>
              <a:rPr lang="fr-FR" altLang="de-DE" u="sng" smtClean="0">
                <a:solidFill>
                  <a:srgbClr val="000000"/>
                </a:solidFill>
                <a:latin typeface="Arial" panose="020B0604020202020204" pitchFamily="34" charset="0"/>
                <a:cs typeface="Arial" panose="020B0604020202020204" pitchFamily="34" charset="0"/>
              </a:rPr>
              <a:t>il vous annoncera les choses qui vont arriver</a:t>
            </a:r>
            <a:r>
              <a:rPr lang="fr-FR" altLang="de-DE" smtClean="0">
                <a:solidFill>
                  <a:srgbClr val="000000"/>
                </a:solidFill>
                <a:latin typeface="Arial" panose="020B0604020202020204" pitchFamily="34" charset="0"/>
                <a:cs typeface="Arial" panose="020B0604020202020204" pitchFamily="34" charset="0"/>
              </a:rPr>
              <a:t>. (Jean 16:13, Dby).</a:t>
            </a:r>
          </a:p>
          <a:p>
            <a:pPr eaLnBrk="1" hangingPunct="1"/>
            <a:r>
              <a:rPr lang="fr-FR" altLang="de-DE" smtClean="0">
                <a:solidFill>
                  <a:srgbClr val="000000"/>
                </a:solidFill>
                <a:latin typeface="Arial" panose="020B0604020202020204" pitchFamily="34" charset="0"/>
                <a:cs typeface="Arial" panose="020B0604020202020204" pitchFamily="34" charset="0"/>
              </a:rPr>
              <a:t>Nous pouvons remarquer que les Evangiles occupent une place centrale.</a:t>
            </a:r>
            <a:endParaRPr lang="fr-FR" altLang="de-DE" smtClean="0">
              <a:latin typeface="Arial" panose="020B0604020202020204" pitchFamily="34" charset="0"/>
              <a:cs typeface="Arial" panose="020B0604020202020204" pitchFamily="34" charset="0"/>
            </a:endParaRPr>
          </a:p>
        </p:txBody>
      </p:sp>
      <p:sp>
        <p:nvSpPr>
          <p:cNvPr id="57349" name="Text Box 4"/>
          <p:cNvSpPr txBox="1">
            <a:spLocks noChangeArrowheads="1"/>
          </p:cNvSpPr>
          <p:nvPr/>
        </p:nvSpPr>
        <p:spPr bwMode="auto">
          <a:xfrm>
            <a:off x="1828800" y="2743200"/>
            <a:ext cx="1809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kumimoji="1" lang="fr-FR" altLang="de-DE"/>
          </a:p>
          <a:p>
            <a:endParaRPr kumimoji="1" lang="fr-FR" altLang="de-DE"/>
          </a:p>
        </p:txBody>
      </p:sp>
    </p:spTree>
    <p:extLst>
      <p:ext uri="{BB962C8B-B14F-4D97-AF65-F5344CB8AC3E}">
        <p14:creationId xmlns:p14="http://schemas.microsoft.com/office/powerpoint/2010/main" val="190618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Ursprünglich gehörte offensichtlich auch das Buch Daniel zu diesem Teil: vgl. Mat 24,15; 4Q174 [Florilegium] </a:t>
            </a:r>
            <a:endParaRPr lang="de-CH" altLang="de-DE" smtClean="0">
              <a:latin typeface="Arial" panose="020B0604020202020204" pitchFamily="34" charset="0"/>
              <a:cs typeface="Arial" panose="020B0604020202020204" pitchFamily="34" charset="0"/>
            </a:endParaRP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ABAE4FD-2BFE-41AD-9F1E-B52A48A4766B}" type="slidenum">
              <a:rPr lang="de-CH" altLang="de-DE" smtClean="0">
                <a:latin typeface="Arial" panose="020B0604020202020204" pitchFamily="34" charset="0"/>
              </a:rPr>
              <a:pPr/>
              <a:t>7</a:t>
            </a:fld>
            <a:endParaRPr lang="de-CH" altLang="de-DE" smtClean="0">
              <a:latin typeface="Arial" panose="020B0604020202020204" pitchFamily="34" charset="0"/>
            </a:endParaRPr>
          </a:p>
        </p:txBody>
      </p:sp>
    </p:spTree>
    <p:extLst>
      <p:ext uri="{BB962C8B-B14F-4D97-AF65-F5344CB8AC3E}">
        <p14:creationId xmlns:p14="http://schemas.microsoft.com/office/powerpoint/2010/main" val="10853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2ECD75-60B3-46FC-94B8-27539B8AD918}" type="slidenum">
              <a:rPr lang="fr-FR" altLang="de-DE" smtClean="0"/>
              <a:pPr>
                <a:spcBef>
                  <a:spcPct val="0"/>
                </a:spcBef>
              </a:pPr>
              <a:t>8</a:t>
            </a:fld>
            <a:endParaRPr lang="fr-FR" altLang="de-DE"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25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7837DA-79CF-40DE-AD89-49CA9311490C}" type="slidenum">
              <a:rPr lang="fr-FR" altLang="de-DE" smtClean="0"/>
              <a:pPr>
                <a:spcBef>
                  <a:spcPct val="0"/>
                </a:spcBef>
              </a:pPr>
              <a:t>9</a:t>
            </a:fld>
            <a:endParaRPr lang="fr-FR" altLang="de-DE"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54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BC7348-584B-48DD-8720-62C873DCB8C6}" type="slidenum">
              <a:rPr lang="fr-FR" altLang="de-DE" smtClean="0"/>
              <a:pPr>
                <a:spcBef>
                  <a:spcPct val="0"/>
                </a:spcBef>
              </a:pPr>
              <a:t>10</a:t>
            </a:fld>
            <a:endParaRPr lang="fr-FR" alt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6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1A9B52-4BFC-4962-B585-7F26F9335273}" type="slidenum">
              <a:rPr lang="fr-FR" altLang="de-DE" smtClean="0"/>
              <a:pPr>
                <a:spcBef>
                  <a:spcPct val="0"/>
                </a:spcBef>
              </a:pPr>
              <a:t>11</a:t>
            </a:fld>
            <a:endParaRPr lang="fr-FR" alt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0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F09BEB-BD6F-4BE3-82AB-658C20A8AE22}" type="slidenum">
              <a:rPr lang="fr-FR" altLang="de-DE" smtClean="0"/>
              <a:pPr>
                <a:spcBef>
                  <a:spcPct val="0"/>
                </a:spcBef>
              </a:pPr>
              <a:t>12</a:t>
            </a:fld>
            <a:endParaRPr lang="fr-FR" altLang="de-DE"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4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8D8C64-ABE2-4580-8524-3F9DAF449733}" type="slidenum">
              <a:rPr lang="fr-FR" altLang="de-DE" smtClean="0"/>
              <a:pPr>
                <a:spcBef>
                  <a:spcPct val="0"/>
                </a:spcBef>
              </a:pPr>
              <a:t>14</a:t>
            </a:fld>
            <a:endParaRPr lang="fr-FR" alt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7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02B61E-883A-46AB-B994-BA7AB8EF5231}" type="slidenum">
              <a:rPr lang="fr-FR" altLang="de-DE" smtClean="0"/>
              <a:pPr>
                <a:spcBef>
                  <a:spcPct val="0"/>
                </a:spcBef>
              </a:pPr>
              <a:t>15</a:t>
            </a:fld>
            <a:endParaRPr lang="fr-FR" altLang="de-DE"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de-CH"/>
              <a:t>Titelmasterformat durch Klicken bearbeiten</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CH"/>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FF46C289-1B7F-4940-B236-E93DC263CF86}" type="slidenum">
              <a:rPr lang="de-CH" altLang="de-DE"/>
              <a:pPr>
                <a:defRPr/>
              </a:pPr>
              <a:t>‹Nr.›</a:t>
            </a:fld>
            <a:endParaRPr lang="de-CH" altLang="de-DE"/>
          </a:p>
        </p:txBody>
      </p:sp>
    </p:spTree>
    <p:extLst>
      <p:ext uri="{BB962C8B-B14F-4D97-AF65-F5344CB8AC3E}">
        <p14:creationId xmlns:p14="http://schemas.microsoft.com/office/powerpoint/2010/main" val="115592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3F25A99-801F-4A4F-A1CC-7AB4E4562A22}" type="slidenum">
              <a:rPr lang="de-CH" altLang="de-DE"/>
              <a:pPr>
                <a:defRPr/>
              </a:pPr>
              <a:t>‹Nr.›</a:t>
            </a:fld>
            <a:endParaRPr lang="de-CH" altLang="de-DE"/>
          </a:p>
        </p:txBody>
      </p:sp>
    </p:spTree>
    <p:extLst>
      <p:ext uri="{BB962C8B-B14F-4D97-AF65-F5344CB8AC3E}">
        <p14:creationId xmlns:p14="http://schemas.microsoft.com/office/powerpoint/2010/main" val="223103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D646A703-74A9-4948-953B-78CF773780BD}" type="slidenum">
              <a:rPr lang="de-CH" altLang="de-DE"/>
              <a:pPr>
                <a:defRPr/>
              </a:pPr>
              <a:t>‹Nr.›</a:t>
            </a:fld>
            <a:endParaRPr lang="de-CH" altLang="de-DE"/>
          </a:p>
        </p:txBody>
      </p:sp>
    </p:spTree>
    <p:extLst>
      <p:ext uri="{BB962C8B-B14F-4D97-AF65-F5344CB8AC3E}">
        <p14:creationId xmlns:p14="http://schemas.microsoft.com/office/powerpoint/2010/main" val="210134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AB2EFA6-9D1A-40D4-88B5-907073902D70}" type="slidenum">
              <a:rPr lang="de-CH" altLang="de-DE"/>
              <a:pPr>
                <a:defRPr/>
              </a:pPr>
              <a:t>‹Nr.›</a:t>
            </a:fld>
            <a:endParaRPr lang="de-CH" altLang="de-DE"/>
          </a:p>
        </p:txBody>
      </p:sp>
    </p:spTree>
    <p:extLst>
      <p:ext uri="{BB962C8B-B14F-4D97-AF65-F5344CB8AC3E}">
        <p14:creationId xmlns:p14="http://schemas.microsoft.com/office/powerpoint/2010/main" val="3825653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6FE14E34-59F0-4460-9A65-63AD92F31DB7}" type="slidenum">
              <a:rPr lang="de-CH" altLang="de-DE"/>
              <a:pPr>
                <a:defRPr/>
              </a:pPr>
              <a:t>‹Nr.›</a:t>
            </a:fld>
            <a:endParaRPr lang="de-CH" altLang="de-DE"/>
          </a:p>
        </p:txBody>
      </p:sp>
    </p:spTree>
    <p:extLst>
      <p:ext uri="{BB962C8B-B14F-4D97-AF65-F5344CB8AC3E}">
        <p14:creationId xmlns:p14="http://schemas.microsoft.com/office/powerpoint/2010/main" val="138041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FF483A70-F492-4F2C-9BBC-B338FB96EFB8}" type="slidenum">
              <a:rPr lang="de-CH" altLang="de-DE"/>
              <a:pPr>
                <a:defRPr/>
              </a:pPr>
              <a:t>‹Nr.›</a:t>
            </a:fld>
            <a:endParaRPr lang="de-CH" altLang="de-DE"/>
          </a:p>
        </p:txBody>
      </p:sp>
    </p:spTree>
    <p:extLst>
      <p:ext uri="{BB962C8B-B14F-4D97-AF65-F5344CB8AC3E}">
        <p14:creationId xmlns:p14="http://schemas.microsoft.com/office/powerpoint/2010/main" val="239505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7C94E450-2EFC-4069-9A45-AE61263E9A2A}" type="slidenum">
              <a:rPr lang="de-CH" altLang="de-DE"/>
              <a:pPr>
                <a:defRPr/>
              </a:pPr>
              <a:t>‹Nr.›</a:t>
            </a:fld>
            <a:endParaRPr lang="de-CH" altLang="de-DE"/>
          </a:p>
        </p:txBody>
      </p:sp>
    </p:spTree>
    <p:extLst>
      <p:ext uri="{BB962C8B-B14F-4D97-AF65-F5344CB8AC3E}">
        <p14:creationId xmlns:p14="http://schemas.microsoft.com/office/powerpoint/2010/main" val="68166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5B9218E2-C725-4509-AEBF-1DDF864100B8}" type="slidenum">
              <a:rPr lang="de-CH" altLang="de-DE"/>
              <a:pPr>
                <a:defRPr/>
              </a:pPr>
              <a:t>‹Nr.›</a:t>
            </a:fld>
            <a:endParaRPr lang="de-CH" altLang="de-DE"/>
          </a:p>
        </p:txBody>
      </p:sp>
    </p:spTree>
    <p:extLst>
      <p:ext uri="{BB962C8B-B14F-4D97-AF65-F5344CB8AC3E}">
        <p14:creationId xmlns:p14="http://schemas.microsoft.com/office/powerpoint/2010/main" val="216525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AC5C0055-5A1C-4692-87C7-AE2C116502AD}" type="slidenum">
              <a:rPr lang="de-CH" altLang="de-DE"/>
              <a:pPr>
                <a:defRPr/>
              </a:pPr>
              <a:t>‹Nr.›</a:t>
            </a:fld>
            <a:endParaRPr lang="de-CH" altLang="de-DE"/>
          </a:p>
        </p:txBody>
      </p:sp>
    </p:spTree>
    <p:extLst>
      <p:ext uri="{BB962C8B-B14F-4D97-AF65-F5344CB8AC3E}">
        <p14:creationId xmlns:p14="http://schemas.microsoft.com/office/powerpoint/2010/main" val="169505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C3E1E82B-639C-4A62-B64B-6B8FF2BA6E87}" type="slidenum">
              <a:rPr lang="de-CH" altLang="de-DE"/>
              <a:pPr>
                <a:defRPr/>
              </a:pPr>
              <a:t>‹Nr.›</a:t>
            </a:fld>
            <a:endParaRPr lang="de-CH" altLang="de-DE"/>
          </a:p>
        </p:txBody>
      </p:sp>
    </p:spTree>
    <p:extLst>
      <p:ext uri="{BB962C8B-B14F-4D97-AF65-F5344CB8AC3E}">
        <p14:creationId xmlns:p14="http://schemas.microsoft.com/office/powerpoint/2010/main" val="9728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D6A7D53-C0AF-4864-925A-9A44E9FF92E5}" type="slidenum">
              <a:rPr lang="de-CH" altLang="de-DE"/>
              <a:pPr>
                <a:defRPr/>
              </a:pPr>
              <a:t>‹Nr.›</a:t>
            </a:fld>
            <a:endParaRPr lang="de-CH" altLang="de-DE"/>
          </a:p>
        </p:txBody>
      </p:sp>
    </p:spTree>
    <p:extLst>
      <p:ext uri="{BB962C8B-B14F-4D97-AF65-F5344CB8AC3E}">
        <p14:creationId xmlns:p14="http://schemas.microsoft.com/office/powerpoint/2010/main" val="176891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4D481965-6615-4341-A69B-888C98A45286}" type="slidenum">
              <a:rPr lang="de-CH" altLang="de-DE"/>
              <a:pPr>
                <a:defRPr/>
              </a:pPr>
              <a:t>‹Nr.›</a:t>
            </a:fld>
            <a:endParaRPr lang="de-CH" altLang="de-DE"/>
          </a:p>
        </p:txBody>
      </p:sp>
    </p:spTree>
    <p:extLst>
      <p:ext uri="{BB962C8B-B14F-4D97-AF65-F5344CB8AC3E}">
        <p14:creationId xmlns:p14="http://schemas.microsoft.com/office/powerpoint/2010/main" val="390683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9AC1C07-53FE-431F-9F6F-76C49BFF821C}" type="slidenum">
              <a:rPr lang="de-CH" altLang="de-DE"/>
              <a:pPr>
                <a:defRPr/>
              </a:pPr>
              <a:t>‹Nr.›</a:t>
            </a:fld>
            <a:endParaRPr lang="de-CH" altLang="de-DE"/>
          </a:p>
        </p:txBody>
      </p:sp>
    </p:spTree>
    <p:extLst>
      <p:ext uri="{BB962C8B-B14F-4D97-AF65-F5344CB8AC3E}">
        <p14:creationId xmlns:p14="http://schemas.microsoft.com/office/powerpoint/2010/main" val="268683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0D36CC5D-9A12-40F8-AB21-F8B1D9D9E983}" type="slidenum">
              <a:rPr lang="de-CH" altLang="de-DE"/>
              <a:pPr>
                <a:defRPr/>
              </a:pPr>
              <a:t>‹Nr.›</a:t>
            </a:fld>
            <a:endParaRPr lang="de-CH" altLang="de-DE"/>
          </a:p>
        </p:txBody>
      </p:sp>
    </p:spTree>
    <p:extLst>
      <p:ext uri="{BB962C8B-B14F-4D97-AF65-F5344CB8AC3E}">
        <p14:creationId xmlns:p14="http://schemas.microsoft.com/office/powerpoint/2010/main" val="137207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0E923473-FC2C-4FF8-A4B9-DC195688460A}" type="slidenum">
              <a:rPr lang="de-CH" altLang="de-DE"/>
              <a:pPr>
                <a:defRPr/>
              </a:pPr>
              <a:t>‹Nr.›</a:t>
            </a:fld>
            <a:endParaRPr lang="de-CH" altLang="de-DE"/>
          </a:p>
        </p:txBody>
      </p:sp>
    </p:spTree>
    <p:extLst>
      <p:ext uri="{BB962C8B-B14F-4D97-AF65-F5344CB8AC3E}">
        <p14:creationId xmlns:p14="http://schemas.microsoft.com/office/powerpoint/2010/main" val="172129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C20DD5F3-5DDF-4AA6-BEB8-A2F3424FC032}" type="slidenum">
              <a:rPr lang="de-CH" altLang="de-DE"/>
              <a:pPr>
                <a:defRPr/>
              </a:pPr>
              <a:t>‹Nr.›</a:t>
            </a:fld>
            <a:endParaRPr lang="de-CH" altLang="de-DE"/>
          </a:p>
        </p:txBody>
      </p:sp>
    </p:spTree>
    <p:extLst>
      <p:ext uri="{BB962C8B-B14F-4D97-AF65-F5344CB8AC3E}">
        <p14:creationId xmlns:p14="http://schemas.microsoft.com/office/powerpoint/2010/main" val="20979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0721FE0-2D70-47DF-B9D2-F4B4089E3BF3}" type="slidenum">
              <a:rPr lang="de-CH" altLang="de-DE"/>
              <a:pPr>
                <a:defRPr/>
              </a:pPr>
              <a:t>‹Nr.›</a:t>
            </a:fld>
            <a:endParaRPr lang="de-CH" altLang="de-DE"/>
          </a:p>
        </p:txBody>
      </p:sp>
    </p:spTree>
    <p:extLst>
      <p:ext uri="{BB962C8B-B14F-4D97-AF65-F5344CB8AC3E}">
        <p14:creationId xmlns:p14="http://schemas.microsoft.com/office/powerpoint/2010/main" val="288055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48D3309-2A18-4B3C-BE8C-FBAA1266A7FB}" type="slidenum">
              <a:rPr lang="de-CH" altLang="de-DE"/>
              <a:pPr>
                <a:defRPr/>
              </a:pPr>
              <a:t>‹Nr.›</a:t>
            </a:fld>
            <a:endParaRPr lang="de-CH" altLang="de-DE"/>
          </a:p>
        </p:txBody>
      </p:sp>
    </p:spTree>
    <p:extLst>
      <p:ext uri="{BB962C8B-B14F-4D97-AF65-F5344CB8AC3E}">
        <p14:creationId xmlns:p14="http://schemas.microsoft.com/office/powerpoint/2010/main" val="114076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7C151951-E09C-47C1-9260-BF00BE3357FD}" type="slidenum">
              <a:rPr lang="de-CH" altLang="de-DE"/>
              <a:pPr>
                <a:defRPr/>
              </a:pPr>
              <a:t>‹Nr.›</a:t>
            </a:fld>
            <a:endParaRPr lang="de-CH" altLang="de-D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c/ca/Cuneiform_script2.jpg"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de.wikipedia.org/wiki/Bild:Proto-semiticB-01.pn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de.wikipedia.org/wiki/Bild:Proto-semiticD-01.png" TargetMode="External"/><Relationship Id="rId13" Type="http://schemas.openxmlformats.org/officeDocument/2006/relationships/image" Target="../media/image43.png"/><Relationship Id="rId18" Type="http://schemas.openxmlformats.org/officeDocument/2006/relationships/hyperlink" Target="http://de.wikipedia.org/wiki/Bild:PhoenicianG-01.png" TargetMode="External"/><Relationship Id="rId3" Type="http://schemas.openxmlformats.org/officeDocument/2006/relationships/image" Target="../media/image39.png"/><Relationship Id="rId21" Type="http://schemas.openxmlformats.org/officeDocument/2006/relationships/image" Target="../media/image47.png"/><Relationship Id="rId7" Type="http://schemas.openxmlformats.org/officeDocument/2006/relationships/image" Target="../media/image40.png"/><Relationship Id="rId12" Type="http://schemas.openxmlformats.org/officeDocument/2006/relationships/hyperlink" Target="http://de.wikipedia.org/wiki/Bild:Proto-semiticW-01.png" TargetMode="External"/><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hyperlink" Target="http://de.wikipedia.org/wiki/Bild:Proto-semiticA-01.png" TargetMode="External"/><Relationship Id="rId16" Type="http://schemas.openxmlformats.org/officeDocument/2006/relationships/hyperlink" Target="http://de.wikipedia.org/wiki/Bild:PhoenicianB-01.png" TargetMode="External"/><Relationship Id="rId20" Type="http://schemas.openxmlformats.org/officeDocument/2006/relationships/hyperlink" Target="http://de.wikipedia.org/wiki/Bild:PhoenicianD-01.png" TargetMode="External"/><Relationship Id="rId1" Type="http://schemas.openxmlformats.org/officeDocument/2006/relationships/slideLayout" Target="../slideLayouts/slideLayout6.xml"/><Relationship Id="rId6" Type="http://schemas.openxmlformats.org/officeDocument/2006/relationships/hyperlink" Target="http://de.wikipedia.org/wiki/Bild:Proto-semiticG-01.png" TargetMode="External"/><Relationship Id="rId11" Type="http://schemas.openxmlformats.org/officeDocument/2006/relationships/image" Target="../media/image42.png"/><Relationship Id="rId24" Type="http://schemas.openxmlformats.org/officeDocument/2006/relationships/hyperlink" Target="http://de.wikipedia.org/wiki/Bild:PhoenicianW-01.png" TargetMode="External"/><Relationship Id="rId5" Type="http://schemas.openxmlformats.org/officeDocument/2006/relationships/image" Target="../media/image38.png"/><Relationship Id="rId15" Type="http://schemas.openxmlformats.org/officeDocument/2006/relationships/image" Target="../media/image44.png"/><Relationship Id="rId23" Type="http://schemas.openxmlformats.org/officeDocument/2006/relationships/image" Target="../media/image48.png"/><Relationship Id="rId10" Type="http://schemas.openxmlformats.org/officeDocument/2006/relationships/hyperlink" Target="http://de.wikipedia.org/wiki/Bild:Proto-semiticE-01.png" TargetMode="External"/><Relationship Id="rId19" Type="http://schemas.openxmlformats.org/officeDocument/2006/relationships/image" Target="../media/image46.png"/><Relationship Id="rId4" Type="http://schemas.openxmlformats.org/officeDocument/2006/relationships/hyperlink" Target="http://de.wikipedia.org/wiki/Bild:Proto-semiticB-01.png" TargetMode="External"/><Relationship Id="rId9" Type="http://schemas.openxmlformats.org/officeDocument/2006/relationships/image" Target="../media/image41.png"/><Relationship Id="rId14" Type="http://schemas.openxmlformats.org/officeDocument/2006/relationships/hyperlink" Target="http://de.wikipedia.org/wiki/Bild:PhoenicianA-01.png" TargetMode="External"/><Relationship Id="rId22" Type="http://schemas.openxmlformats.org/officeDocument/2006/relationships/hyperlink" Target="http://de.wikipedia.org/wiki/Bild:PhoenicianE-01.pn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de.wikipedia.org/wiki/Bild:PhoenicianTet-01.png" TargetMode="External"/><Relationship Id="rId13" Type="http://schemas.openxmlformats.org/officeDocument/2006/relationships/hyperlink" Target="http://de.wikipedia.org/wiki/Bild:PhoenicianK-01.png" TargetMode="External"/><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50.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hyperlink" Target="http://de.wikipedia.org/wiki/Bild:PhoenicianI-01.png" TargetMode="External"/><Relationship Id="rId5" Type="http://schemas.openxmlformats.org/officeDocument/2006/relationships/image" Target="../media/image36.png"/><Relationship Id="rId15" Type="http://schemas.openxmlformats.org/officeDocument/2006/relationships/hyperlink" Target="http://de.wikipedia.org/wiki/Bild:PhoenicianL-01.png"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4.png"/><Relationship Id="rId14"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hyperlink" Target="http://de.wikipedia.org/wiki/Bild:PhoenicianX-01.png" TargetMode="External"/><Relationship Id="rId13" Type="http://schemas.openxmlformats.org/officeDocument/2006/relationships/image" Target="../media/image66.png"/><Relationship Id="rId3" Type="http://schemas.openxmlformats.org/officeDocument/2006/relationships/hyperlink" Target="http://de.wikipedia.org/wiki/Bild:PhoenicianM-01.png" TargetMode="External"/><Relationship Id="rId7" Type="http://schemas.openxmlformats.org/officeDocument/2006/relationships/image" Target="../media/image62.png"/><Relationship Id="rId12" Type="http://schemas.openxmlformats.org/officeDocument/2006/relationships/image" Target="../media/image65.png"/><Relationship Id="rId2" Type="http://schemas.openxmlformats.org/officeDocument/2006/relationships/image" Target="../media/image59.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de.wikipedia.org/wiki/Bild:PhoenicianN-01.png" TargetMode="External"/><Relationship Id="rId11" Type="http://schemas.openxmlformats.org/officeDocument/2006/relationships/hyperlink" Target="http://de.wikipedia.org/wiki/Bild:PhoenicianO-01.png" TargetMode="External"/><Relationship Id="rId5" Type="http://schemas.openxmlformats.org/officeDocument/2006/relationships/image" Target="../media/image61.png"/><Relationship Id="rId15" Type="http://schemas.openxmlformats.org/officeDocument/2006/relationships/image" Target="../media/image67.pn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 Id="rId14" Type="http://schemas.openxmlformats.org/officeDocument/2006/relationships/hyperlink" Target="http://de.wikipedia.org/wiki/Bild:PhoenicianP-01.pn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de.wikipedia.org/wiki/Bild:PhoenicianS-01.png" TargetMode="External"/><Relationship Id="rId13" Type="http://schemas.openxmlformats.org/officeDocument/2006/relationships/image" Target="../media/image76.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hyperlink" Target="http://de.wikipedia.org/wiki/Bild:PhoenicianQ-01.png" TargetMode="Externa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hyperlink" Target="http://de.wikipedia.org/wiki/Bild:PhoenicianT-01.png" TargetMode="External"/><Relationship Id="rId5" Type="http://schemas.openxmlformats.org/officeDocument/2006/relationships/hyperlink" Target="http://de.wikipedia.org/wiki/Bild:PhoenicianR-01.png" TargetMode="External"/><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ord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3859213"/>
            <a:ext cx="8534400" cy="269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1. – 5. Mose + Hiob + </a:t>
            </a:r>
            <a:r>
              <a:rPr lang="de-DE" sz="4000" dirty="0" err="1" smtClean="0">
                <a:solidFill>
                  <a:srgbClr val="FFCC00"/>
                </a:solidFill>
              </a:rPr>
              <a:t>Ps</a:t>
            </a:r>
            <a:r>
              <a:rPr lang="de-DE" sz="4000" dirty="0" smtClean="0">
                <a:solidFill>
                  <a:srgbClr val="FFCC00"/>
                </a:solidFill>
              </a:rPr>
              <a:t> 90</a:t>
            </a:r>
          </a:p>
        </p:txBody>
      </p:sp>
      <p:pic>
        <p:nvPicPr>
          <p:cNvPr id="4" name="Picture 6" descr="ISS006-E-51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98588"/>
            <a:ext cx="7343775" cy="49466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7462838" y="6130925"/>
            <a:ext cx="4302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
              <a:t>NASA</a:t>
            </a:r>
            <a:endParaRPr lang="de-DE" altLang="de-DE" sz="800"/>
          </a:p>
        </p:txBody>
      </p:sp>
      <p:sp>
        <p:nvSpPr>
          <p:cNvPr id="16389" name="Line 5"/>
          <p:cNvSpPr>
            <a:spLocks noChangeShapeType="1"/>
          </p:cNvSpPr>
          <p:nvPr/>
        </p:nvSpPr>
        <p:spPr bwMode="auto">
          <a:xfrm flipH="1">
            <a:off x="2627313" y="1989138"/>
            <a:ext cx="2159000" cy="266382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390" name="Line 5"/>
          <p:cNvSpPr>
            <a:spLocks noChangeShapeType="1"/>
          </p:cNvSpPr>
          <p:nvPr/>
        </p:nvSpPr>
        <p:spPr bwMode="auto">
          <a:xfrm flipV="1">
            <a:off x="2681288" y="4471988"/>
            <a:ext cx="5238750" cy="36036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391" name="Textfeld 2"/>
          <p:cNvSpPr txBox="1">
            <a:spLocks noChangeArrowheads="1"/>
          </p:cNvSpPr>
          <p:nvPr/>
        </p:nvSpPr>
        <p:spPr bwMode="auto">
          <a:xfrm>
            <a:off x="1908175" y="5762625"/>
            <a:ext cx="618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Mose bestätigt durch Zeichen und Wunder (5. Mose 34,10)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8150" y="260350"/>
            <a:ext cx="8229600" cy="1341438"/>
          </a:xfrm>
        </p:spPr>
        <p:txBody>
          <a:bodyPr/>
          <a:lstStyle/>
          <a:p>
            <a:pPr eaLnBrk="1" hangingPunct="1">
              <a:defRPr/>
            </a:pPr>
            <a:r>
              <a:rPr lang="de-DE" sz="4000" dirty="0" smtClean="0">
                <a:solidFill>
                  <a:srgbClr val="FFCC00"/>
                </a:solidFill>
              </a:rPr>
              <a:t>Eroberung des Landes unter Josua:</a:t>
            </a:r>
            <a:br>
              <a:rPr lang="de-DE" sz="4000" dirty="0" smtClean="0">
                <a:solidFill>
                  <a:srgbClr val="FFCC00"/>
                </a:solidFill>
              </a:rPr>
            </a:br>
            <a:r>
              <a:rPr lang="de-DE" sz="4000" dirty="0" smtClean="0">
                <a:solidFill>
                  <a:srgbClr val="FFCC00"/>
                </a:solidFill>
              </a:rPr>
              <a:t>Das Buch Josua</a:t>
            </a:r>
          </a:p>
        </p:txBody>
      </p:sp>
      <p:pic>
        <p:nvPicPr>
          <p:cNvPr id="5"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206625"/>
            <a:ext cx="8229600" cy="3455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3"/>
          <p:cNvSpPr txBox="1">
            <a:spLocks noChangeArrowheads="1"/>
          </p:cNvSpPr>
          <p:nvPr/>
        </p:nvSpPr>
        <p:spPr bwMode="auto">
          <a:xfrm>
            <a:off x="7907338" y="5270500"/>
            <a:ext cx="75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 typeface="Wingdings" pitchFamily="2" charset="2"/>
              <a:buNone/>
              <a:defRPr/>
            </a:pPr>
            <a:r>
              <a:rPr lang="fr-FR" sz="1000" dirty="0">
                <a:latin typeface="Century Gothic"/>
                <a:ea typeface="DejaVu Sans"/>
              </a:rPr>
              <a:t>Jerry Egg</a:t>
            </a:r>
            <a:endParaRPr lang="fr-FR" sz="1000" dirty="0"/>
          </a:p>
          <a:p>
            <a:pPr algn="ctr" eaLnBrk="1" hangingPunct="1">
              <a:spcBef>
                <a:spcPct val="0"/>
              </a:spcBef>
              <a:buClrTx/>
              <a:buSzTx/>
              <a:buFontTx/>
              <a:buNone/>
              <a:defRPr/>
            </a:pPr>
            <a:endParaRPr lang="fr-FR" altLang="de-DE" sz="1000" dirty="0">
              <a:solidFill>
                <a:schemeClr val="bg1"/>
              </a:solidFill>
              <a:latin typeface="+mn-lt"/>
              <a:cs typeface="Arial" charset="0"/>
            </a:endParaRPr>
          </a:p>
        </p:txBody>
      </p:sp>
      <p:sp>
        <p:nvSpPr>
          <p:cNvPr id="18437" name="Textfeld 2"/>
          <p:cNvSpPr txBox="1">
            <a:spLocks noChangeArrowheads="1"/>
          </p:cNvSpPr>
          <p:nvPr/>
        </p:nvSpPr>
        <p:spPr bwMode="auto">
          <a:xfrm>
            <a:off x="5651500" y="6308725"/>
            <a:ext cx="150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defRPr/>
            </a:pPr>
            <a:r>
              <a:rPr lang="de-CH" altLang="de-DE" sz="1800" dirty="0" smtClean="0">
                <a:solidFill>
                  <a:schemeClr val="accent4">
                    <a:lumMod val="10000"/>
                  </a:schemeClr>
                </a:solidFill>
              </a:rPr>
              <a:t>5. Mose 34,9</a:t>
            </a:r>
          </a:p>
        </p:txBody>
      </p:sp>
      <p:sp>
        <p:nvSpPr>
          <p:cNvPr id="18438" name="Textfeld 1"/>
          <p:cNvSpPr txBox="1">
            <a:spLocks noChangeArrowheads="1"/>
          </p:cNvSpPr>
          <p:nvPr/>
        </p:nvSpPr>
        <p:spPr bwMode="auto">
          <a:xfrm>
            <a:off x="827088" y="5670550"/>
            <a:ext cx="597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defRPr/>
            </a:pPr>
            <a:r>
              <a:rPr lang="de-CH" altLang="de-DE" sz="1800" dirty="0" smtClean="0">
                <a:solidFill>
                  <a:schemeClr val="accent4">
                    <a:lumMod val="10000"/>
                  </a:schemeClr>
                </a:solidFill>
                <a:effectLst>
                  <a:outerShdw blurRad="38100" dist="38100" dir="2700000" algn="tl">
                    <a:srgbClr val="000000">
                      <a:alpha val="43137"/>
                    </a:srgbClr>
                  </a:outerShdw>
                </a:effectLst>
              </a:rPr>
              <a:t>Die Mauern von Jericho zur Zeit von Josua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260350"/>
            <a:ext cx="8229600" cy="1341438"/>
          </a:xfrm>
        </p:spPr>
        <p:txBody>
          <a:bodyPr/>
          <a:lstStyle/>
          <a:p>
            <a:pPr eaLnBrk="1" hangingPunct="1">
              <a:defRPr/>
            </a:pPr>
            <a:r>
              <a:rPr lang="de-DE" sz="4000" dirty="0" smtClean="0">
                <a:solidFill>
                  <a:srgbClr val="FFCC00"/>
                </a:solidFill>
              </a:rPr>
              <a:t>450 Jahre Richter bis auf Samuel:</a:t>
            </a:r>
            <a:br>
              <a:rPr lang="de-DE" sz="4000" dirty="0" smtClean="0">
                <a:solidFill>
                  <a:srgbClr val="FFCC00"/>
                </a:solidFill>
              </a:rPr>
            </a:br>
            <a:r>
              <a:rPr lang="de-DE" sz="4000" dirty="0" smtClean="0">
                <a:solidFill>
                  <a:srgbClr val="FFCC00"/>
                </a:solidFill>
              </a:rPr>
              <a:t>die Bücher Richter, Ruth + Samuel</a:t>
            </a:r>
          </a:p>
        </p:txBody>
      </p:sp>
      <p:pic>
        <p:nvPicPr>
          <p:cNvPr id="5" name="Picture 2" descr="C:\Users\Roger\Pictures\PictureProject\0003\DSCN7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44675"/>
            <a:ext cx="6049963" cy="44418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feld 5"/>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 name="Textfeld 1"/>
          <p:cNvSpPr txBox="1"/>
          <p:nvPr/>
        </p:nvSpPr>
        <p:spPr>
          <a:xfrm>
            <a:off x="1908175" y="6345238"/>
            <a:ext cx="5976938" cy="368300"/>
          </a:xfrm>
          <a:prstGeom prst="rect">
            <a:avLst/>
          </a:prstGeom>
          <a:noFill/>
        </p:spPr>
        <p:txBody>
          <a:bodyPr>
            <a:spAutoFit/>
          </a:bodyPr>
          <a:lstStyle/>
          <a:p>
            <a:pPr>
              <a:defRPr/>
            </a:pPr>
            <a:r>
              <a:rPr lang="de-CH" dirty="0">
                <a:solidFill>
                  <a:schemeClr val="accent4">
                    <a:lumMod val="10000"/>
                  </a:schemeClr>
                </a:solidFill>
                <a:effectLst>
                  <a:outerShdw blurRad="38100" dist="38100" dir="2700000" algn="tl">
                    <a:srgbClr val="000000">
                      <a:alpha val="43137"/>
                    </a:srgbClr>
                  </a:outerShdw>
                </a:effectLst>
              </a:rPr>
              <a:t>Samuel: Samuel, Gad, Nathan</a:t>
            </a:r>
          </a:p>
        </p:txBody>
      </p:sp>
      <p:sp>
        <p:nvSpPr>
          <p:cNvPr id="3" name="Textfeld 2"/>
          <p:cNvSpPr txBox="1"/>
          <p:nvPr/>
        </p:nvSpPr>
        <p:spPr>
          <a:xfrm>
            <a:off x="395288" y="2852738"/>
            <a:ext cx="1152525" cy="1200150"/>
          </a:xfrm>
          <a:prstGeom prst="rect">
            <a:avLst/>
          </a:prstGeom>
          <a:noFill/>
        </p:spPr>
        <p:txBody>
          <a:bodyPr>
            <a:spAutoFit/>
          </a:bodyPr>
          <a:lstStyle/>
          <a:p>
            <a:pPr>
              <a:defRPr/>
            </a:pPr>
            <a:r>
              <a:rPr lang="de-CH" dirty="0" err="1">
                <a:solidFill>
                  <a:schemeClr val="accent4">
                    <a:lumMod val="10000"/>
                  </a:schemeClr>
                </a:solidFill>
                <a:effectLst>
                  <a:outerShdw blurRad="38100" dist="38100" dir="2700000" algn="tl">
                    <a:srgbClr val="000000">
                      <a:alpha val="43137"/>
                    </a:srgbClr>
                  </a:outerShdw>
                </a:effectLst>
              </a:rPr>
              <a:t>Jabins</a:t>
            </a:r>
            <a:r>
              <a:rPr lang="de-CH" dirty="0">
                <a:solidFill>
                  <a:schemeClr val="accent4">
                    <a:lumMod val="10000"/>
                  </a:schemeClr>
                </a:solidFill>
                <a:effectLst>
                  <a:outerShdw blurRad="38100" dist="38100" dir="2700000" algn="tl">
                    <a:srgbClr val="000000">
                      <a:alpha val="43137"/>
                    </a:srgbClr>
                  </a:outerShdw>
                </a:effectLst>
              </a:rPr>
              <a:t> Palast in </a:t>
            </a:r>
            <a:r>
              <a:rPr lang="de-CH" dirty="0" err="1">
                <a:solidFill>
                  <a:schemeClr val="accent4">
                    <a:lumMod val="10000"/>
                  </a:schemeClr>
                </a:solidFill>
                <a:effectLst>
                  <a:outerShdw blurRad="38100" dist="38100" dir="2700000" algn="tl">
                    <a:srgbClr val="000000">
                      <a:alpha val="43137"/>
                    </a:srgbClr>
                  </a:outerShdw>
                </a:effectLst>
              </a:rPr>
              <a:t>Hazor</a:t>
            </a:r>
            <a:endParaRPr lang="de-CH" dirty="0">
              <a:solidFill>
                <a:schemeClr val="accent4">
                  <a:lumMod val="10000"/>
                </a:schemeClr>
              </a:solidFill>
              <a:effectLst>
                <a:outerShdw blurRad="38100" dist="38100" dir="2700000" algn="tl">
                  <a:srgbClr val="000000">
                    <a:alpha val="43137"/>
                  </a:srgbClr>
                </a:outerShdw>
              </a:effectLst>
            </a:endParaRPr>
          </a:p>
          <a:p>
            <a:pPr>
              <a:defRPr/>
            </a:pPr>
            <a:r>
              <a:rPr lang="de-CH" dirty="0">
                <a:solidFill>
                  <a:schemeClr val="accent4">
                    <a:lumMod val="10000"/>
                  </a:schemeClr>
                </a:solidFill>
                <a:effectLst>
                  <a:outerShdw blurRad="38100" dist="38100" dir="2700000" algn="tl">
                    <a:srgbClr val="000000">
                      <a:alpha val="43137"/>
                    </a:srgbClr>
                  </a:outerShdw>
                </a:effectLst>
              </a:rPr>
              <a:t>(Rich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76825" y="1125538"/>
            <a:ext cx="3465513" cy="1371600"/>
          </a:xfrm>
        </p:spPr>
        <p:txBody>
          <a:bodyPr/>
          <a:lstStyle/>
          <a:p>
            <a:pPr>
              <a:defRPr/>
            </a:pPr>
            <a:r>
              <a:rPr lang="de-CH" dirty="0" smtClean="0">
                <a:solidFill>
                  <a:srgbClr val="FFCC00"/>
                </a:solidFill>
              </a:rPr>
              <a:t>Talmud, Baba </a:t>
            </a:r>
            <a:r>
              <a:rPr lang="de-CH" dirty="0" err="1" smtClean="0">
                <a:solidFill>
                  <a:srgbClr val="FFCC00"/>
                </a:solidFill>
              </a:rPr>
              <a:t>Bathra</a:t>
            </a:r>
            <a:r>
              <a:rPr lang="de-CH" dirty="0" smtClean="0">
                <a:solidFill>
                  <a:srgbClr val="FFCC00"/>
                </a:solidFill>
              </a:rPr>
              <a:t> 15a</a:t>
            </a:r>
            <a:endParaRPr lang="de-CH" dirty="0">
              <a:solidFill>
                <a:srgbClr val="FFCC00"/>
              </a:solidFill>
            </a:endParaRPr>
          </a:p>
        </p:txBody>
      </p:sp>
      <p:pic>
        <p:nvPicPr>
          <p:cNvPr id="22531" name="Picture 2" descr="Talm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41783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feld 4"/>
          <p:cNvSpPr txBox="1">
            <a:spLocks noChangeArrowheads="1"/>
          </p:cNvSpPr>
          <p:nvPr/>
        </p:nvSpPr>
        <p:spPr bwMode="auto">
          <a:xfrm>
            <a:off x="4468813" y="6237288"/>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341438"/>
          </a:xfrm>
        </p:spPr>
        <p:txBody>
          <a:bodyPr/>
          <a:lstStyle/>
          <a:p>
            <a:pPr eaLnBrk="1" hangingPunct="1">
              <a:defRPr/>
            </a:pPr>
            <a:r>
              <a:rPr lang="de-DE" sz="4000" dirty="0" smtClean="0">
                <a:solidFill>
                  <a:srgbClr val="FFCC00"/>
                </a:solidFill>
              </a:rPr>
              <a:t>Der prophetische Test</a:t>
            </a:r>
          </a:p>
        </p:txBody>
      </p:sp>
      <p:sp>
        <p:nvSpPr>
          <p:cNvPr id="4" name="Inhaltsplatzhalter 3"/>
          <p:cNvSpPr>
            <a:spLocks noGrp="1"/>
          </p:cNvSpPr>
          <p:nvPr>
            <p:ph idx="1"/>
          </p:nvPr>
        </p:nvSpPr>
        <p:spPr/>
        <p:txBody>
          <a:bodyPr/>
          <a:lstStyle/>
          <a:p>
            <a:pPr>
              <a:defRPr/>
            </a:pPr>
            <a:r>
              <a:rPr lang="de-DE" dirty="0" smtClean="0"/>
              <a:t>1. Übereinstimmung mit dem Gesetz Mose (5Mo 13)</a:t>
            </a:r>
          </a:p>
          <a:p>
            <a:pPr>
              <a:defRPr/>
            </a:pPr>
            <a:endParaRPr lang="de-DE" dirty="0" smtClean="0"/>
          </a:p>
          <a:p>
            <a:pPr>
              <a:defRPr/>
            </a:pPr>
            <a:r>
              <a:rPr lang="de-DE" dirty="0" smtClean="0"/>
              <a:t>2. Jede Prophetie ein Volltreffer          (5Mo 18)</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752600"/>
          </a:xfrm>
        </p:spPr>
        <p:txBody>
          <a:bodyPr/>
          <a:lstStyle/>
          <a:p>
            <a:pPr eaLnBrk="1" hangingPunct="1">
              <a:defRPr/>
            </a:pPr>
            <a:r>
              <a:rPr lang="de-DE" sz="4000" dirty="0" smtClean="0">
                <a:solidFill>
                  <a:srgbClr val="FFCC00"/>
                </a:solidFill>
              </a:rPr>
              <a:t>1056 - 1016 v. Chr.:</a:t>
            </a:r>
            <a:br>
              <a:rPr lang="de-DE" sz="4000" dirty="0" smtClean="0">
                <a:solidFill>
                  <a:srgbClr val="FFCC00"/>
                </a:solidFill>
              </a:rPr>
            </a:br>
            <a:r>
              <a:rPr lang="de-DE" sz="4000" dirty="0" smtClean="0">
                <a:solidFill>
                  <a:srgbClr val="FFCC00"/>
                </a:solidFill>
              </a:rPr>
              <a:t>David</a:t>
            </a:r>
          </a:p>
        </p:txBody>
      </p:sp>
      <p:pic>
        <p:nvPicPr>
          <p:cNvPr id="6" name="Picture 2" descr="C:\Users\Roger\Eigene Bilder\PictureProject\0029\DSCN6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81175"/>
            <a:ext cx="6072187" cy="4537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haltsplatzhalter 3"/>
          <p:cNvSpPr>
            <a:spLocks noGrp="1"/>
          </p:cNvSpPr>
          <p:nvPr>
            <p:ph idx="1"/>
          </p:nvPr>
        </p:nvSpPr>
        <p:spPr>
          <a:xfrm>
            <a:off x="6732588" y="1992313"/>
            <a:ext cx="2303462" cy="4114800"/>
          </a:xfrm>
        </p:spPr>
        <p:txBody>
          <a:bodyPr/>
          <a:lstStyle/>
          <a:p>
            <a:pPr>
              <a:buFont typeface="Wingdings" panose="05000000000000000000" pitchFamily="2" charset="2"/>
              <a:buChar char="Ø"/>
              <a:defRPr/>
            </a:pPr>
            <a:r>
              <a:rPr lang="de-DE" sz="2800" dirty="0"/>
              <a:t>m</a:t>
            </a:r>
            <a:r>
              <a:rPr lang="de-DE" sz="2800" dirty="0" smtClean="0"/>
              <a:t>ind. 75 Psalmen Davids</a:t>
            </a:r>
          </a:p>
          <a:p>
            <a:pPr>
              <a:buFont typeface="Wingdings" panose="05000000000000000000" pitchFamily="2" charset="2"/>
              <a:buChar char="Ø"/>
              <a:defRPr/>
            </a:pPr>
            <a:r>
              <a:rPr lang="de-DE" sz="2800" dirty="0" smtClean="0"/>
              <a:t>Söhne Korahs</a:t>
            </a:r>
          </a:p>
          <a:p>
            <a:pPr>
              <a:buFont typeface="Wingdings" panose="05000000000000000000" pitchFamily="2" charset="2"/>
              <a:buChar char="Ø"/>
              <a:defRPr/>
            </a:pPr>
            <a:r>
              <a:rPr lang="de-DE" sz="2800" dirty="0" err="1" smtClean="0"/>
              <a:t>Jeduthun</a:t>
            </a:r>
            <a:endParaRPr lang="de-DE" sz="2800" dirty="0" smtClean="0"/>
          </a:p>
          <a:p>
            <a:pPr>
              <a:buFont typeface="Wingdings" panose="05000000000000000000" pitchFamily="2" charset="2"/>
              <a:buChar char="Ø"/>
              <a:defRPr/>
            </a:pPr>
            <a:r>
              <a:rPr lang="de-DE" sz="2800" dirty="0" err="1" smtClean="0"/>
              <a:t>Asaph</a:t>
            </a:r>
            <a:endParaRPr lang="de-DE" sz="2800" dirty="0" smtClean="0"/>
          </a:p>
          <a:p>
            <a:pPr>
              <a:buFont typeface="Wingdings" panose="05000000000000000000" pitchFamily="2" charset="2"/>
              <a:buChar char="Ø"/>
              <a:defRPr/>
            </a:pPr>
            <a:r>
              <a:rPr lang="de-DE" sz="2800" dirty="0" smtClean="0"/>
              <a:t>Heman</a:t>
            </a:r>
          </a:p>
          <a:p>
            <a:pPr>
              <a:buFont typeface="Wingdings" panose="05000000000000000000" pitchFamily="2" charset="2"/>
              <a:buChar char="Ø"/>
              <a:defRPr/>
            </a:pPr>
            <a:r>
              <a:rPr lang="de-DE" sz="2800" dirty="0" smtClean="0"/>
              <a:t>Ethan</a:t>
            </a:r>
          </a:p>
          <a:p>
            <a:pPr>
              <a:buFont typeface="Wingdings" panose="05000000000000000000" pitchFamily="2" charset="2"/>
              <a:buChar char="Ø"/>
              <a:defRPr/>
            </a:pPr>
            <a:endParaRPr lang="de-DE" dirty="0"/>
          </a:p>
        </p:txBody>
      </p:sp>
      <p:sp>
        <p:nvSpPr>
          <p:cNvPr id="25605" name="Textfeld 7"/>
          <p:cNvSpPr txBox="1">
            <a:spLocks noChangeArrowheads="1"/>
          </p:cNvSpPr>
          <p:nvPr/>
        </p:nvSpPr>
        <p:spPr bwMode="auto">
          <a:xfrm>
            <a:off x="6099175" y="5969000"/>
            <a:ext cx="35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5606" name="Textfeld 2"/>
          <p:cNvSpPr txBox="1">
            <a:spLocks noChangeArrowheads="1"/>
          </p:cNvSpPr>
          <p:nvPr/>
        </p:nvSpPr>
        <p:spPr bwMode="auto">
          <a:xfrm>
            <a:off x="1692275" y="5876925"/>
            <a:ext cx="260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Mauern der Davidsstadt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1016 - 976 v. Chr.: </a:t>
            </a:r>
            <a:br>
              <a:rPr lang="de-DE" sz="4000" dirty="0" smtClean="0">
                <a:solidFill>
                  <a:srgbClr val="FFCC00"/>
                </a:solidFill>
              </a:rPr>
            </a:br>
            <a:r>
              <a:rPr lang="de-DE" sz="4000" dirty="0" smtClean="0">
                <a:solidFill>
                  <a:srgbClr val="FFCC00"/>
                </a:solidFill>
              </a:rPr>
              <a:t>König Salomo</a:t>
            </a:r>
          </a:p>
        </p:txBody>
      </p:sp>
      <p:pic>
        <p:nvPicPr>
          <p:cNvPr id="5" name="Picture 10" descr="File:Jerusalem temp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28863"/>
            <a:ext cx="5446713" cy="33845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3"/>
          <p:cNvSpPr>
            <a:spLocks noGrp="1"/>
          </p:cNvSpPr>
          <p:nvPr>
            <p:ph idx="1"/>
          </p:nvPr>
        </p:nvSpPr>
        <p:spPr>
          <a:xfrm>
            <a:off x="6383338" y="2317750"/>
            <a:ext cx="2581275" cy="4114800"/>
          </a:xfrm>
        </p:spPr>
        <p:txBody>
          <a:bodyPr/>
          <a:lstStyle/>
          <a:p>
            <a:pPr>
              <a:buFont typeface="Wingdings" panose="05000000000000000000" pitchFamily="2" charset="2"/>
              <a:buChar char="Ø"/>
              <a:defRPr/>
            </a:pPr>
            <a:r>
              <a:rPr lang="de-DE" dirty="0" err="1" smtClean="0"/>
              <a:t>Hoheslied</a:t>
            </a:r>
            <a:endParaRPr lang="de-DE" dirty="0" smtClean="0"/>
          </a:p>
          <a:p>
            <a:pPr>
              <a:buFont typeface="Wingdings" panose="05000000000000000000" pitchFamily="2" charset="2"/>
              <a:buChar char="Ø"/>
              <a:defRPr/>
            </a:pPr>
            <a:r>
              <a:rPr lang="de-DE" dirty="0" smtClean="0"/>
              <a:t>Sprüche</a:t>
            </a:r>
          </a:p>
          <a:p>
            <a:pPr>
              <a:buFont typeface="Wingdings" panose="05000000000000000000" pitchFamily="2" charset="2"/>
              <a:buChar char="Ø"/>
              <a:defRPr/>
            </a:pPr>
            <a:r>
              <a:rPr lang="de-DE" dirty="0" smtClean="0"/>
              <a:t>Prediger</a:t>
            </a:r>
          </a:p>
          <a:p>
            <a:pPr>
              <a:buFont typeface="Wingdings" panose="05000000000000000000" pitchFamily="2" charset="2"/>
              <a:buChar char="Ø"/>
              <a:defRPr/>
            </a:pPr>
            <a:r>
              <a:rPr lang="de-DE" dirty="0" err="1" smtClean="0"/>
              <a:t>Ps</a:t>
            </a:r>
            <a:r>
              <a:rPr lang="de-DE" dirty="0" smtClean="0"/>
              <a:t> 127</a:t>
            </a:r>
          </a:p>
        </p:txBody>
      </p:sp>
      <p:sp>
        <p:nvSpPr>
          <p:cNvPr id="27653" name="Textfeld 6"/>
          <p:cNvSpPr txBox="1">
            <a:spLocks noChangeArrowheads="1"/>
          </p:cNvSpPr>
          <p:nvPr/>
        </p:nvSpPr>
        <p:spPr bwMode="auto">
          <a:xfrm>
            <a:off x="5548313" y="54371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
        <p:nvSpPr>
          <p:cNvPr id="27654" name="Textfeld 1"/>
          <p:cNvSpPr txBox="1">
            <a:spLocks noChangeArrowheads="1"/>
          </p:cNvSpPr>
          <p:nvPr/>
        </p:nvSpPr>
        <p:spPr bwMode="auto">
          <a:xfrm>
            <a:off x="1116013" y="5919788"/>
            <a:ext cx="328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Der Erste Temple in Jerusalem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331913" y="-55563"/>
            <a:ext cx="8229601" cy="1371601"/>
          </a:xfrm>
        </p:spPr>
        <p:txBody>
          <a:bodyPr/>
          <a:lstStyle/>
          <a:p>
            <a:pPr eaLnBrk="1" hangingPunct="1">
              <a:defRPr/>
            </a:pPr>
            <a:r>
              <a:rPr lang="de-DE" dirty="0" smtClean="0">
                <a:solidFill>
                  <a:srgbClr val="FFCC00"/>
                </a:solidFill>
              </a:rPr>
              <a:t>Spaltung Israels</a:t>
            </a:r>
          </a:p>
        </p:txBody>
      </p:sp>
      <p:sp>
        <p:nvSpPr>
          <p:cNvPr id="367620" name="Rectangle 4"/>
          <p:cNvSpPr>
            <a:spLocks noGrp="1" noChangeArrowheads="1"/>
          </p:cNvSpPr>
          <p:nvPr>
            <p:ph type="body" sz="half" idx="1"/>
          </p:nvPr>
        </p:nvSpPr>
        <p:spPr>
          <a:xfrm>
            <a:off x="395288" y="1628775"/>
            <a:ext cx="4043362" cy="4114800"/>
          </a:xfrm>
        </p:spPr>
        <p:txBody>
          <a:bodyPr/>
          <a:lstStyle/>
          <a:p>
            <a:pPr eaLnBrk="1" hangingPunct="1">
              <a:defRPr/>
            </a:pPr>
            <a:r>
              <a:rPr lang="de-DE" dirty="0" smtClean="0"/>
              <a:t>976 v. Chr.: Spaltung</a:t>
            </a:r>
          </a:p>
          <a:p>
            <a:pPr marL="0" indent="0" eaLnBrk="1" hangingPunct="1">
              <a:buFont typeface="Wingdings" panose="05000000000000000000" pitchFamily="2" charset="2"/>
              <a:buNone/>
              <a:defRPr/>
            </a:pPr>
            <a:endParaRPr lang="de-DE" dirty="0" smtClean="0"/>
          </a:p>
          <a:p>
            <a:pPr eaLnBrk="1" hangingPunct="1">
              <a:defRPr/>
            </a:pPr>
            <a:r>
              <a:rPr lang="de-DE" dirty="0" smtClean="0"/>
              <a:t>Nordreich der 10 Stämme</a:t>
            </a:r>
          </a:p>
          <a:p>
            <a:pPr eaLnBrk="1" hangingPunct="1">
              <a:defRPr/>
            </a:pPr>
            <a:r>
              <a:rPr lang="de-DE" dirty="0" smtClean="0"/>
              <a:t>Südreich der zwei Stämme, und des Überrestes aus den  10 Stämme</a:t>
            </a:r>
          </a:p>
        </p:txBody>
      </p:sp>
      <p:sp>
        <p:nvSpPr>
          <p:cNvPr id="29700" name="Textfeld 6"/>
          <p:cNvSpPr txBox="1">
            <a:spLocks noChangeArrowheads="1"/>
          </p:cNvSpPr>
          <p:nvPr/>
        </p:nvSpPr>
        <p:spPr bwMode="auto">
          <a:xfrm>
            <a:off x="5940425" y="6318250"/>
            <a:ext cx="2987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FinnWikiNo / Richardprins  CC-BY-SA 3.0 </a:t>
            </a:r>
          </a:p>
        </p:txBody>
      </p:sp>
      <p:pic>
        <p:nvPicPr>
          <p:cNvPr id="29701"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43038"/>
            <a:ext cx="4078287"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
          <p:cNvSpPr>
            <a:spLocks noGrp="1" noChangeArrowheads="1"/>
          </p:cNvSpPr>
          <p:nvPr>
            <p:ph type="body" sz="half" idx="4294967295"/>
          </p:nvPr>
        </p:nvSpPr>
        <p:spPr>
          <a:xfrm>
            <a:off x="541338" y="449263"/>
            <a:ext cx="5997575" cy="3995737"/>
          </a:xfrm>
        </p:spPr>
        <p:txBody>
          <a:bodyPr>
            <a:noAutofit/>
          </a:bodyPr>
          <a:lstStyle/>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 </a:t>
            </a:r>
            <a:r>
              <a:rPr lang="de-DE" altLang="de-DE" sz="1800" dirty="0" err="1">
                <a:solidFill>
                  <a:srgbClr val="FFCC00"/>
                </a:solidFill>
                <a:effectLst>
                  <a:outerShdw blurRad="38100" dist="38100" dir="2700000" algn="tl">
                    <a:srgbClr val="000000">
                      <a:alpha val="43137"/>
                    </a:srgbClr>
                  </a:outerShdw>
                </a:effectLst>
              </a:rPr>
              <a:t>Jerobeam</a:t>
            </a:r>
            <a:r>
              <a:rPr lang="de-DE" altLang="de-DE" sz="1800" dirty="0">
                <a:solidFill>
                  <a:srgbClr val="FFCC00"/>
                </a:solidFill>
                <a:effectLst>
                  <a:outerShdw blurRad="38100" dist="38100" dir="2700000" algn="tl">
                    <a:srgbClr val="000000">
                      <a:alpha val="43137"/>
                    </a:srgbClr>
                  </a:outerShdw>
                </a:effectLst>
              </a:rPr>
              <a:t> I.	975 – 954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2. </a:t>
            </a:r>
            <a:r>
              <a:rPr lang="de-DE" altLang="de-DE" sz="1800" dirty="0" err="1">
                <a:solidFill>
                  <a:srgbClr val="FFCC00"/>
                </a:solidFill>
                <a:effectLst>
                  <a:outerShdw blurRad="38100" dist="38100" dir="2700000" algn="tl">
                    <a:srgbClr val="000000">
                      <a:alpha val="43137"/>
                    </a:srgbClr>
                  </a:outerShdw>
                </a:effectLst>
              </a:rPr>
              <a:t>Nadab</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954 </a:t>
            </a:r>
            <a:r>
              <a:rPr lang="de-DE" altLang="de-DE" sz="1800" dirty="0">
                <a:solidFill>
                  <a:srgbClr val="FFCC00"/>
                </a:solidFill>
                <a:effectLst>
                  <a:outerShdw blurRad="38100" dist="38100" dir="2700000" algn="tl">
                    <a:srgbClr val="000000">
                      <a:alpha val="43137"/>
                    </a:srgbClr>
                  </a:outerShdw>
                </a:effectLst>
              </a:rPr>
              <a:t>– 953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3. </a:t>
            </a:r>
            <a:r>
              <a:rPr lang="de-DE" altLang="de-DE" sz="1800" dirty="0" err="1">
                <a:solidFill>
                  <a:srgbClr val="FFCC00"/>
                </a:solidFill>
                <a:effectLst>
                  <a:outerShdw blurRad="38100" dist="38100" dir="2700000" algn="tl">
                    <a:srgbClr val="000000">
                      <a:alpha val="43137"/>
                    </a:srgbClr>
                  </a:outerShdw>
                </a:effectLst>
              </a:rPr>
              <a:t>Baesha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953 </a:t>
            </a:r>
            <a:r>
              <a:rPr lang="de-DE" altLang="de-DE" sz="1800" dirty="0">
                <a:solidFill>
                  <a:srgbClr val="FFCC00"/>
                </a:solidFill>
                <a:effectLst>
                  <a:outerShdw blurRad="38100" dist="38100" dir="2700000" algn="tl">
                    <a:srgbClr val="000000">
                      <a:alpha val="43137"/>
                    </a:srgbClr>
                  </a:outerShdw>
                </a:effectLst>
              </a:rPr>
              <a:t>– 930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4. Ela		930 –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5. </a:t>
            </a:r>
            <a:r>
              <a:rPr lang="de-DE" altLang="de-DE" sz="1800" dirty="0" err="1">
                <a:solidFill>
                  <a:srgbClr val="FFCC00"/>
                </a:solidFill>
                <a:effectLst>
                  <a:outerShdw blurRad="38100" dist="38100" dir="2700000" algn="tl">
                    <a:srgbClr val="000000">
                      <a:alpha val="43137"/>
                    </a:srgbClr>
                  </a:outerShdw>
                </a:effectLst>
              </a:rPr>
              <a:t>Simri</a:t>
            </a:r>
            <a:r>
              <a:rPr lang="de-DE" altLang="de-DE" sz="1800" dirty="0">
                <a:solidFill>
                  <a:srgbClr val="FFCC00"/>
                </a:solidFill>
                <a:effectLst>
                  <a:outerShdw blurRad="38100" dist="38100" dir="2700000" algn="tl">
                    <a:srgbClr val="000000">
                      <a:alpha val="43137"/>
                    </a:srgbClr>
                  </a:outerShdw>
                </a:effectLst>
              </a:rPr>
              <a:t>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6. </a:t>
            </a:r>
            <a:r>
              <a:rPr lang="de-DE" altLang="de-DE" sz="1800" dirty="0" err="1">
                <a:solidFill>
                  <a:srgbClr val="FFCC00"/>
                </a:solidFill>
                <a:effectLst>
                  <a:outerShdw blurRad="38100" dist="38100" dir="2700000" algn="tl">
                    <a:srgbClr val="000000">
                      <a:alpha val="43137"/>
                    </a:srgbClr>
                  </a:outerShdw>
                </a:effectLst>
              </a:rPr>
              <a:t>Omri</a:t>
            </a:r>
            <a:r>
              <a:rPr lang="de-DE" altLang="de-DE" sz="1800" dirty="0">
                <a:solidFill>
                  <a:srgbClr val="FFCC00"/>
                </a:solidFill>
                <a:effectLst>
                  <a:outerShdw blurRad="38100" dist="38100" dir="2700000" algn="tl">
                    <a:srgbClr val="000000">
                      <a:alpha val="43137"/>
                    </a:srgbClr>
                  </a:outerShdw>
                </a:effectLst>
              </a:rPr>
              <a:t>		929 – 918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7. Ahab		918 – 897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8. </a:t>
            </a:r>
            <a:r>
              <a:rPr lang="de-DE" altLang="de-DE" sz="1800" dirty="0" err="1">
                <a:solidFill>
                  <a:srgbClr val="FFCC00"/>
                </a:solidFill>
                <a:effectLst>
                  <a:outerShdw blurRad="38100" dist="38100" dir="2700000" algn="tl">
                    <a:srgbClr val="000000">
                      <a:alpha val="43137"/>
                    </a:srgbClr>
                  </a:outerShdw>
                </a:effectLst>
              </a:rPr>
              <a:t>Ahasia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898 </a:t>
            </a:r>
            <a:r>
              <a:rPr lang="de-DE" altLang="de-DE" sz="1800" dirty="0">
                <a:solidFill>
                  <a:srgbClr val="FFCC00"/>
                </a:solidFill>
                <a:effectLst>
                  <a:outerShdw blurRad="38100" dist="38100" dir="2700000" algn="tl">
                    <a:srgbClr val="000000">
                      <a:alpha val="43137"/>
                    </a:srgbClr>
                  </a:outerShdw>
                </a:effectLst>
              </a:rPr>
              <a:t>– 897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9.  </a:t>
            </a:r>
            <a:r>
              <a:rPr lang="en-GB" altLang="de-DE" sz="1800" dirty="0" err="1">
                <a:solidFill>
                  <a:srgbClr val="FFCC00"/>
                </a:solidFill>
                <a:effectLst>
                  <a:outerShdw blurRad="38100" dist="38100" dir="2700000" algn="tl">
                    <a:srgbClr val="000000">
                      <a:alpha val="43137"/>
                    </a:srgbClr>
                  </a:outerShdw>
                </a:effectLst>
              </a:rPr>
              <a:t>Joram</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897 </a:t>
            </a:r>
            <a:r>
              <a:rPr lang="en-GB" altLang="de-DE" sz="1800" dirty="0">
                <a:solidFill>
                  <a:srgbClr val="FFCC00"/>
                </a:solidFill>
                <a:effectLst>
                  <a:outerShdw blurRad="38100" dist="38100" dir="2700000" algn="tl">
                    <a:srgbClr val="000000">
                      <a:alpha val="43137"/>
                    </a:srgbClr>
                  </a:outerShdw>
                </a:effectLst>
              </a:rPr>
              <a:t>– 886</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10. Jehu		886 – 858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11. </a:t>
            </a:r>
            <a:r>
              <a:rPr lang="en-GB" altLang="de-DE" sz="1800" dirty="0" err="1">
                <a:solidFill>
                  <a:srgbClr val="FFCC00"/>
                </a:solidFill>
                <a:effectLst>
                  <a:outerShdw blurRad="38100" dist="38100" dir="2700000" algn="tl">
                    <a:srgbClr val="000000">
                      <a:alpha val="43137"/>
                    </a:srgbClr>
                  </a:outerShdw>
                </a:effectLst>
              </a:rPr>
              <a:t>Joahas</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857 </a:t>
            </a:r>
            <a:r>
              <a:rPr lang="en-GB" altLang="de-DE" sz="1800" dirty="0">
                <a:solidFill>
                  <a:srgbClr val="FFCC00"/>
                </a:solidFill>
                <a:effectLst>
                  <a:outerShdw blurRad="38100" dist="38100" dir="2700000" algn="tl">
                    <a:srgbClr val="000000">
                      <a:alpha val="43137"/>
                    </a:srgbClr>
                  </a:outerShdw>
                </a:effectLst>
              </a:rPr>
              <a:t>– 841</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12. </a:t>
            </a:r>
            <a:r>
              <a:rPr lang="en-GB" altLang="de-DE" sz="1800" dirty="0" err="1">
                <a:solidFill>
                  <a:srgbClr val="FFCC00"/>
                </a:solidFill>
                <a:effectLst>
                  <a:outerShdw blurRad="38100" dist="38100" dir="2700000" algn="tl">
                    <a:srgbClr val="000000">
                      <a:alpha val="43137"/>
                    </a:srgbClr>
                  </a:outerShdw>
                </a:effectLst>
              </a:rPr>
              <a:t>Joas</a:t>
            </a:r>
            <a:r>
              <a:rPr lang="en-GB" altLang="de-DE" sz="1800" dirty="0">
                <a:solidFill>
                  <a:srgbClr val="FFCC00"/>
                </a:solidFill>
                <a:effectLst>
                  <a:outerShdw blurRad="38100" dist="38100" dir="2700000" algn="tl">
                    <a:srgbClr val="000000">
                      <a:alpha val="43137"/>
                    </a:srgbClr>
                  </a:outerShdw>
                </a:effectLst>
              </a:rPr>
              <a:t>		840 – 825</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13. </a:t>
            </a:r>
            <a:r>
              <a:rPr lang="en-GB" altLang="de-DE" sz="1800" dirty="0" err="1">
                <a:solidFill>
                  <a:srgbClr val="FFCC00"/>
                </a:solidFill>
                <a:effectLst>
                  <a:outerShdw blurRad="38100" dist="38100" dir="2700000" algn="tl">
                    <a:srgbClr val="000000">
                      <a:alpha val="43137"/>
                    </a:srgbClr>
                  </a:outerShdw>
                </a:effectLst>
              </a:rPr>
              <a:t>Jerobeam</a:t>
            </a:r>
            <a:r>
              <a:rPr lang="en-GB" altLang="de-DE" sz="1800" dirty="0">
                <a:solidFill>
                  <a:srgbClr val="FFCC00"/>
                </a:solidFill>
                <a:effectLst>
                  <a:outerShdw blurRad="38100" dist="38100" dir="2700000" algn="tl">
                    <a:srgbClr val="000000">
                      <a:alpha val="43137"/>
                    </a:srgbClr>
                  </a:outerShdw>
                </a:effectLst>
              </a:rPr>
              <a:t> II.	</a:t>
            </a:r>
            <a:r>
              <a:rPr lang="de-DE" altLang="de-DE" sz="1800" dirty="0">
                <a:solidFill>
                  <a:srgbClr val="FFCC00"/>
                </a:solidFill>
                <a:effectLst>
                  <a:outerShdw blurRad="38100" dist="38100" dir="2700000" algn="tl">
                    <a:srgbClr val="000000">
                      <a:alpha val="43137"/>
                    </a:srgbClr>
                  </a:outerShdw>
                </a:effectLst>
              </a:rPr>
              <a:t>825 – 785</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784 – 773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14. </a:t>
            </a:r>
            <a:r>
              <a:rPr lang="de-DE" altLang="de-DE" sz="1800" dirty="0" err="1">
                <a:solidFill>
                  <a:srgbClr val="FFCC00"/>
                </a:solidFill>
                <a:effectLst>
                  <a:outerShdw blurRad="38100" dist="38100" dir="2700000" algn="tl">
                    <a:srgbClr val="000000">
                      <a:alpha val="43137"/>
                    </a:srgbClr>
                  </a:outerShdw>
                </a:effectLst>
              </a:rPr>
              <a:t>Sekaria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773</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15. </a:t>
            </a:r>
            <a:r>
              <a:rPr lang="de-DE" altLang="de-DE" sz="1800" dirty="0" err="1">
                <a:solidFill>
                  <a:srgbClr val="FFCC00"/>
                </a:solidFill>
                <a:effectLst>
                  <a:outerShdw blurRad="38100" dist="38100" dir="2700000" algn="tl">
                    <a:srgbClr val="000000">
                      <a:alpha val="43137"/>
                    </a:srgbClr>
                  </a:outerShdw>
                </a:effectLst>
              </a:rPr>
              <a:t>Shallum</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772</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16. Menachem	772 – 762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17. </a:t>
            </a:r>
            <a:r>
              <a:rPr lang="de-DE" altLang="de-DE" sz="1800" dirty="0" err="1">
                <a:solidFill>
                  <a:srgbClr val="FFCC00"/>
                </a:solidFill>
                <a:effectLst>
                  <a:outerShdw blurRad="38100" dist="38100" dir="2700000" algn="tl">
                    <a:srgbClr val="000000">
                      <a:alpha val="43137"/>
                    </a:srgbClr>
                  </a:outerShdw>
                </a:effectLst>
              </a:rPr>
              <a:t>Pekachja</a:t>
            </a:r>
            <a:r>
              <a:rPr lang="de-DE" altLang="de-DE" sz="1800" dirty="0">
                <a:solidFill>
                  <a:srgbClr val="FFCC00"/>
                </a:solidFill>
                <a:effectLst>
                  <a:outerShdw blurRad="38100" dist="38100" dir="2700000" algn="tl">
                    <a:srgbClr val="000000">
                      <a:alpha val="43137"/>
                    </a:srgbClr>
                  </a:outerShdw>
                </a:effectLst>
              </a:rPr>
              <a:t>	761 – 760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18. </a:t>
            </a:r>
            <a:r>
              <a:rPr lang="de-DE" altLang="de-DE" sz="1800" dirty="0" err="1">
                <a:solidFill>
                  <a:srgbClr val="FFCC00"/>
                </a:solidFill>
                <a:effectLst>
                  <a:outerShdw blurRad="38100" dist="38100" dir="2700000" algn="tl">
                    <a:srgbClr val="000000">
                      <a:alpha val="43137"/>
                    </a:srgbClr>
                  </a:outerShdw>
                </a:effectLst>
              </a:rPr>
              <a:t>Pekach</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759 </a:t>
            </a:r>
            <a:r>
              <a:rPr lang="de-DE" altLang="de-DE" sz="1800" dirty="0">
                <a:solidFill>
                  <a:srgbClr val="FFCC00"/>
                </a:solidFill>
                <a:effectLst>
                  <a:outerShdw blurRad="38100" dist="38100" dir="2700000" algn="tl">
                    <a:srgbClr val="000000">
                      <a:alpha val="43137"/>
                    </a:srgbClr>
                  </a:outerShdw>
                </a:effectLst>
              </a:rPr>
              <a:t>– 740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739 – 731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19. Hosea	</a:t>
            </a:r>
            <a:r>
              <a:rPr lang="de-DE" altLang="de-DE" sz="1800" dirty="0" smtClean="0">
                <a:solidFill>
                  <a:srgbClr val="FFCC00"/>
                </a:solidFill>
                <a:effectLst>
                  <a:outerShdw blurRad="38100" dist="38100" dir="2700000" algn="tl">
                    <a:srgbClr val="000000">
                      <a:alpha val="43137"/>
                    </a:srgbClr>
                  </a:outerShdw>
                </a:effectLst>
              </a:rPr>
              <a:t>731 </a:t>
            </a:r>
            <a:r>
              <a:rPr lang="de-DE" altLang="de-DE" sz="1800" dirty="0">
                <a:solidFill>
                  <a:srgbClr val="FFCC00"/>
                </a:solidFill>
                <a:effectLst>
                  <a:outerShdw blurRad="38100" dist="38100" dir="2700000" algn="tl">
                    <a:srgbClr val="000000">
                      <a:alpha val="43137"/>
                    </a:srgbClr>
                  </a:outerShdw>
                </a:effectLst>
              </a:rPr>
              <a:t>– 722/721 </a:t>
            </a:r>
            <a:r>
              <a:rPr lang="fr-FR" altLang="de-DE" sz="1800" dirty="0">
                <a:solidFill>
                  <a:srgbClr val="FFCC00"/>
                </a:solidFill>
                <a:effectLst>
                  <a:outerShdw blurRad="38100" dist="38100" dir="2700000" algn="tl">
                    <a:srgbClr val="000000">
                      <a:alpha val="43137"/>
                    </a:srgbClr>
                  </a:outerShdw>
                </a:effectLst>
              </a:rPr>
              <a:t> </a:t>
            </a:r>
          </a:p>
          <a:p>
            <a:pPr eaLnBrk="1" hangingPunct="1">
              <a:lnSpc>
                <a:spcPct val="80000"/>
              </a:lnSpc>
              <a:defRPr/>
            </a:pPr>
            <a:endParaRPr lang="fr-FR" altLang="de-DE" sz="1800" dirty="0">
              <a:solidFill>
                <a:srgbClr val="FFCC00"/>
              </a:solidFill>
              <a:effectLst>
                <a:outerShdw blurRad="38100" dist="38100" dir="2700000" algn="tl">
                  <a:srgbClr val="000000">
                    <a:alpha val="43137"/>
                  </a:srgbClr>
                </a:outerShdw>
              </a:effectLst>
            </a:endParaRPr>
          </a:p>
        </p:txBody>
      </p:sp>
      <p:pic>
        <p:nvPicPr>
          <p:cNvPr id="73731" name="Picture 11" descr="DSCN428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29100" y="2060575"/>
            <a:ext cx="4368800" cy="32766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idx="4294967295"/>
          </p:nvPr>
        </p:nvSpPr>
        <p:spPr>
          <a:xfrm>
            <a:off x="4229100" y="569913"/>
            <a:ext cx="4179888" cy="854075"/>
          </a:xfrm>
          <a:effectLst>
            <a:outerShdw blurRad="50800" dist="38100" dir="2700000" algn="tl" rotWithShape="0">
              <a:prstClr val="black">
                <a:alpha val="40000"/>
              </a:prstClr>
            </a:outerShdw>
          </a:effectLst>
        </p:spPr>
        <p:txBody>
          <a:bodyPr>
            <a:normAutofit fontScale="90000"/>
          </a:bodyPr>
          <a:lstStyle/>
          <a:p>
            <a:pPr>
              <a:defRPr/>
            </a:pPr>
            <a:r>
              <a:rPr lang="de-DE" dirty="0">
                <a:solidFill>
                  <a:srgbClr val="FFCC00"/>
                </a:solidFill>
                <a:effectLst>
                  <a:outerShdw blurRad="38100" dist="38100" dir="2700000" algn="tl">
                    <a:srgbClr val="000000">
                      <a:alpha val="43137"/>
                    </a:srgbClr>
                  </a:outerShdw>
                </a:effectLst>
              </a:rPr>
              <a:t>Die Könige von Israel</a:t>
            </a:r>
            <a:endParaRPr lang="fr-FR" dirty="0">
              <a:solidFill>
                <a:srgbClr val="FFCC00"/>
              </a:solidFill>
              <a:effectLst>
                <a:outerShdw blurRad="38100" dist="38100" dir="2700000" algn="tl">
                  <a:srgbClr val="000000">
                    <a:alpha val="43137"/>
                  </a:srgbClr>
                </a:outerShdw>
              </a:effectLst>
            </a:endParaRPr>
          </a:p>
        </p:txBody>
      </p:sp>
      <p:sp>
        <p:nvSpPr>
          <p:cNvPr id="73732" name="Text Box 13"/>
          <p:cNvSpPr txBox="1">
            <a:spLocks noChangeArrowheads="1"/>
          </p:cNvSpPr>
          <p:nvPr/>
        </p:nvSpPr>
        <p:spPr bwMode="auto">
          <a:xfrm>
            <a:off x="4229100" y="5502275"/>
            <a:ext cx="459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 typeface="Wingdings" pitchFamily="2" charset="2"/>
              <a:buNone/>
              <a:defRPr/>
            </a:pPr>
            <a:r>
              <a:rPr lang="de-CH" altLang="de-DE" sz="1800" dirty="0">
                <a:solidFill>
                  <a:srgbClr val="FFCC00"/>
                </a:solidFill>
                <a:effectLst>
                  <a:outerShdw blurRad="38100" dist="38100" dir="2700000" algn="tl">
                    <a:srgbClr val="000000">
                      <a:alpha val="43137"/>
                    </a:srgbClr>
                  </a:outerShdw>
                </a:effectLst>
                <a:latin typeface="+mn-lt"/>
                <a:cs typeface="Arial" charset="0"/>
              </a:rPr>
              <a:t>Höhenheiligtum </a:t>
            </a:r>
            <a:r>
              <a:rPr lang="de-CH" altLang="de-DE" sz="1800" dirty="0" err="1">
                <a:solidFill>
                  <a:srgbClr val="FFCC00"/>
                </a:solidFill>
                <a:effectLst>
                  <a:outerShdw blurRad="38100" dist="38100" dir="2700000" algn="tl">
                    <a:srgbClr val="000000">
                      <a:alpha val="43137"/>
                    </a:srgbClr>
                  </a:outerShdw>
                </a:effectLst>
                <a:latin typeface="+mn-lt"/>
                <a:cs typeface="Arial" charset="0"/>
              </a:rPr>
              <a:t>Jerobeams</a:t>
            </a:r>
            <a:r>
              <a:rPr lang="de-CH" altLang="de-DE" sz="1800" dirty="0">
                <a:solidFill>
                  <a:srgbClr val="FFCC00"/>
                </a:solidFill>
                <a:effectLst>
                  <a:outerShdw blurRad="38100" dist="38100" dir="2700000" algn="tl">
                    <a:srgbClr val="000000">
                      <a:alpha val="43137"/>
                    </a:srgbClr>
                  </a:outerShdw>
                </a:effectLst>
                <a:latin typeface="+mn-lt"/>
                <a:cs typeface="Arial" charset="0"/>
              </a:rPr>
              <a:t> I. </a:t>
            </a:r>
            <a:r>
              <a:rPr lang="de-CH" altLang="de-DE" sz="1800" dirty="0" smtClean="0">
                <a:solidFill>
                  <a:srgbClr val="FFCC00"/>
                </a:solidFill>
                <a:effectLst>
                  <a:outerShdw blurRad="38100" dist="38100" dir="2700000" algn="tl">
                    <a:srgbClr val="000000">
                      <a:alpha val="43137"/>
                    </a:srgbClr>
                  </a:outerShdw>
                </a:effectLst>
                <a:latin typeface="+mn-lt"/>
                <a:cs typeface="Arial" charset="0"/>
              </a:rPr>
              <a:t>in </a:t>
            </a:r>
            <a:r>
              <a:rPr lang="de-CH" altLang="de-DE" sz="1800" dirty="0">
                <a:solidFill>
                  <a:srgbClr val="FFCC00"/>
                </a:solidFill>
                <a:effectLst>
                  <a:outerShdw blurRad="38100" dist="38100" dir="2700000" algn="tl">
                    <a:srgbClr val="000000">
                      <a:alpha val="43137"/>
                    </a:srgbClr>
                  </a:outerShdw>
                </a:effectLst>
                <a:latin typeface="+mn-lt"/>
                <a:cs typeface="Arial" charset="0"/>
              </a:rPr>
              <a:t>Dan</a:t>
            </a:r>
            <a:endParaRPr lang="de-DE" altLang="de-DE" sz="1800" dirty="0">
              <a:solidFill>
                <a:srgbClr val="FFCC00"/>
              </a:solidFill>
              <a:effectLst>
                <a:outerShdw blurRad="38100" dist="38100" dir="2700000" algn="tl">
                  <a:srgbClr val="000000">
                    <a:alpha val="43137"/>
                  </a:srgbClr>
                </a:outerShdw>
              </a:effectLst>
              <a:latin typeface="+mn-lt"/>
              <a:cs typeface="Arial" charset="0"/>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30727" name="Textfeld 10"/>
          <p:cNvSpPr txBox="1">
            <a:spLocks noChangeArrowheads="1"/>
          </p:cNvSpPr>
          <p:nvPr/>
        </p:nvSpPr>
        <p:spPr bwMode="auto">
          <a:xfrm>
            <a:off x="8231188" y="5003800"/>
            <a:ext cx="357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4606925" y="404813"/>
            <a:ext cx="4179888" cy="855662"/>
          </a:xfrm>
          <a:effectLst>
            <a:outerShdw blurRad="50800" dist="38100" dir="2700000" algn="tl" rotWithShape="0">
              <a:prstClr val="black">
                <a:alpha val="40000"/>
              </a:prstClr>
            </a:outerShdw>
          </a:effectLst>
        </p:spPr>
        <p:txBody>
          <a:bodyPr>
            <a:normAutofit fontScale="90000"/>
          </a:bodyPr>
          <a:lstStyle/>
          <a:p>
            <a:pPr>
              <a:defRPr/>
            </a:pPr>
            <a:r>
              <a:rPr lang="de-DE" dirty="0">
                <a:solidFill>
                  <a:srgbClr val="FFCC00"/>
                </a:solidFill>
                <a:effectLst>
                  <a:outerShdw blurRad="38100" dist="38100" dir="2700000" algn="tl">
                    <a:srgbClr val="000000">
                      <a:alpha val="43137"/>
                    </a:srgbClr>
                  </a:outerShdw>
                </a:effectLst>
              </a:rPr>
              <a:t>Die Könige von </a:t>
            </a:r>
            <a:r>
              <a:rPr lang="de-DE" dirty="0" err="1" smtClean="0">
                <a:solidFill>
                  <a:srgbClr val="FFCC00"/>
                </a:solidFill>
                <a:effectLst>
                  <a:outerShdw blurRad="38100" dist="38100" dir="2700000" algn="tl">
                    <a:srgbClr val="000000">
                      <a:alpha val="43137"/>
                    </a:srgbClr>
                  </a:outerShdw>
                </a:effectLst>
              </a:rPr>
              <a:t>Juda</a:t>
            </a:r>
            <a:endParaRPr lang="fr-FR" dirty="0">
              <a:solidFill>
                <a:srgbClr val="FFCC00"/>
              </a:solidFill>
              <a:effectLst>
                <a:outerShdw blurRad="38100" dist="38100" dir="2700000" algn="tl">
                  <a:srgbClr val="000000">
                    <a:alpha val="43137"/>
                  </a:srgbClr>
                </a:outerShdw>
              </a:effectLst>
            </a:endParaRPr>
          </a:p>
        </p:txBody>
      </p:sp>
      <p:sp>
        <p:nvSpPr>
          <p:cNvPr id="73732" name="Text Box 13"/>
          <p:cNvSpPr txBox="1">
            <a:spLocks noChangeArrowheads="1"/>
          </p:cNvSpPr>
          <p:nvPr/>
        </p:nvSpPr>
        <p:spPr bwMode="auto">
          <a:xfrm>
            <a:off x="5219700" y="5005388"/>
            <a:ext cx="329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 typeface="Wingdings" pitchFamily="2" charset="2"/>
              <a:buNone/>
              <a:defRPr/>
            </a:pPr>
            <a:r>
              <a:rPr lang="de-CH" altLang="de-DE" sz="1800" dirty="0" smtClean="0">
                <a:solidFill>
                  <a:srgbClr val="00FF00"/>
                </a:solidFill>
                <a:effectLst>
                  <a:outerShdw blurRad="38100" dist="38100" dir="2700000" algn="tl">
                    <a:srgbClr val="000000">
                      <a:alpha val="43137"/>
                    </a:srgbClr>
                  </a:outerShdw>
                </a:effectLst>
                <a:latin typeface="+mn-lt"/>
                <a:cs typeface="Arial" charset="0"/>
              </a:rPr>
              <a:t>Die Königsgräber in der </a:t>
            </a:r>
            <a:r>
              <a:rPr lang="de-CH" altLang="de-DE" sz="1800" dirty="0" err="1" smtClean="0">
                <a:solidFill>
                  <a:srgbClr val="00FF00"/>
                </a:solidFill>
                <a:effectLst>
                  <a:outerShdw blurRad="38100" dist="38100" dir="2700000" algn="tl">
                    <a:srgbClr val="000000">
                      <a:alpha val="43137"/>
                    </a:srgbClr>
                  </a:outerShdw>
                </a:effectLst>
                <a:latin typeface="+mn-lt"/>
                <a:cs typeface="Arial" charset="0"/>
              </a:rPr>
              <a:t>Davidsstadt</a:t>
            </a:r>
            <a:r>
              <a:rPr lang="de-CH" altLang="de-DE" sz="1800" dirty="0" smtClean="0">
                <a:solidFill>
                  <a:srgbClr val="00FF00"/>
                </a:solidFill>
                <a:effectLst>
                  <a:outerShdw blurRad="38100" dist="38100" dir="2700000" algn="tl">
                    <a:srgbClr val="000000">
                      <a:alpha val="43137"/>
                    </a:srgbClr>
                  </a:outerShdw>
                </a:effectLst>
                <a:latin typeface="+mn-lt"/>
                <a:cs typeface="Arial" charset="0"/>
              </a:rPr>
              <a:t> (Jerusalem)</a:t>
            </a:r>
            <a:endParaRPr lang="de-DE" altLang="de-DE" sz="1800" dirty="0">
              <a:solidFill>
                <a:srgbClr val="00FF00"/>
              </a:solidFill>
              <a:effectLst>
                <a:outerShdw blurRad="38100" dist="38100" dir="2700000" algn="tl">
                  <a:srgbClr val="000000">
                    <a:alpha val="43137"/>
                  </a:srgbClr>
                </a:outerShdw>
              </a:effectLst>
              <a:latin typeface="+mn-lt"/>
              <a:cs typeface="Arial" charset="0"/>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7" name="Rectangle 10"/>
          <p:cNvSpPr txBox="1">
            <a:spLocks noChangeArrowheads="1"/>
          </p:cNvSpPr>
          <p:nvPr/>
        </p:nvSpPr>
        <p:spPr bwMode="auto">
          <a:xfrm>
            <a:off x="241300" y="404813"/>
            <a:ext cx="4537075" cy="5327650"/>
          </a:xfrm>
          <a:prstGeom prst="rect">
            <a:avLst/>
          </a:prstGeom>
          <a:noFill/>
          <a:ln w="9525">
            <a:noFill/>
            <a:miter lim="800000"/>
            <a:headEnd/>
            <a:tailEnd/>
          </a:ln>
          <a:effectLst/>
        </p:spPr>
        <p:txBody>
          <a:bodyPr>
            <a:normAutofit fontScale="32500" lnSpcReduction="20000"/>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nSpc>
                <a:spcPct val="80000"/>
              </a:lnSpc>
              <a:buFont typeface="Wingdings" panose="05000000000000000000" pitchFamily="2" charset="2"/>
              <a:buNone/>
              <a:defRPr/>
            </a:pPr>
            <a:r>
              <a:rPr lang="en-GB" altLang="de-DE" sz="6000" kern="0" dirty="0" smtClean="0">
                <a:solidFill>
                  <a:srgbClr val="00FF00"/>
                </a:solidFill>
              </a:rPr>
              <a:t>1. </a:t>
            </a:r>
            <a:r>
              <a:rPr lang="en-GB" altLang="de-DE" sz="6000" kern="0" dirty="0" err="1" smtClean="0">
                <a:solidFill>
                  <a:srgbClr val="00FF00"/>
                </a:solidFill>
              </a:rPr>
              <a:t>Rehabeam</a:t>
            </a:r>
            <a:r>
              <a:rPr lang="en-GB" altLang="de-DE" sz="6000" kern="0" dirty="0" smtClean="0">
                <a:solidFill>
                  <a:srgbClr val="00FF00"/>
                </a:solidFill>
              </a:rPr>
              <a:t> 		976 – 959  </a:t>
            </a:r>
          </a:p>
          <a:p>
            <a:pPr>
              <a:lnSpc>
                <a:spcPct val="80000"/>
              </a:lnSpc>
              <a:buFont typeface="Wingdings" panose="05000000000000000000" pitchFamily="2" charset="2"/>
              <a:buNone/>
              <a:defRPr/>
            </a:pPr>
            <a:r>
              <a:rPr lang="en-GB" altLang="de-DE" sz="6000" kern="0" dirty="0" smtClean="0">
                <a:solidFill>
                  <a:srgbClr val="00FF00"/>
                </a:solidFill>
              </a:rPr>
              <a:t>2. </a:t>
            </a:r>
            <a:r>
              <a:rPr lang="en-GB" altLang="de-DE" sz="6000" kern="0" dirty="0" err="1" smtClean="0">
                <a:solidFill>
                  <a:srgbClr val="00FF00"/>
                </a:solidFill>
              </a:rPr>
              <a:t>Abijam</a:t>
            </a:r>
            <a:r>
              <a:rPr lang="en-GB" altLang="de-DE" sz="6000" kern="0" dirty="0" smtClean="0">
                <a:solidFill>
                  <a:srgbClr val="00FF00"/>
                </a:solidFill>
              </a:rPr>
              <a:t>		958 – 956 </a:t>
            </a:r>
          </a:p>
          <a:p>
            <a:pPr>
              <a:lnSpc>
                <a:spcPct val="80000"/>
              </a:lnSpc>
              <a:buFont typeface="Wingdings" panose="05000000000000000000" pitchFamily="2" charset="2"/>
              <a:buNone/>
              <a:defRPr/>
            </a:pPr>
            <a:r>
              <a:rPr lang="en-GB" altLang="de-DE" sz="6000" kern="0" dirty="0" smtClean="0">
                <a:solidFill>
                  <a:srgbClr val="00FF00"/>
                </a:solidFill>
              </a:rPr>
              <a:t>3. Asa			956 – 915 </a:t>
            </a:r>
          </a:p>
          <a:p>
            <a:pPr>
              <a:lnSpc>
                <a:spcPct val="80000"/>
              </a:lnSpc>
              <a:buFont typeface="Wingdings" panose="05000000000000000000" pitchFamily="2" charset="2"/>
              <a:buNone/>
              <a:defRPr/>
            </a:pPr>
            <a:r>
              <a:rPr lang="en-GB" altLang="de-DE" sz="6000" kern="0" dirty="0" smtClean="0">
                <a:solidFill>
                  <a:srgbClr val="00FF00"/>
                </a:solidFill>
              </a:rPr>
              <a:t>4. </a:t>
            </a:r>
            <a:r>
              <a:rPr lang="en-GB" altLang="de-DE" sz="6000" kern="0" dirty="0" err="1" smtClean="0">
                <a:solidFill>
                  <a:srgbClr val="00FF00"/>
                </a:solidFill>
              </a:rPr>
              <a:t>Josaphat</a:t>
            </a:r>
            <a:r>
              <a:rPr lang="en-GB" altLang="de-DE" sz="6000" kern="0" dirty="0" smtClean="0">
                <a:solidFill>
                  <a:srgbClr val="00FF00"/>
                </a:solidFill>
              </a:rPr>
              <a:t>		915 – 890 </a:t>
            </a:r>
          </a:p>
          <a:p>
            <a:pPr>
              <a:lnSpc>
                <a:spcPct val="80000"/>
              </a:lnSpc>
              <a:buFont typeface="Wingdings" panose="05000000000000000000" pitchFamily="2" charset="2"/>
              <a:buNone/>
              <a:defRPr/>
            </a:pPr>
            <a:r>
              <a:rPr lang="en-GB" altLang="de-DE" sz="6000" kern="0" dirty="0" smtClean="0">
                <a:solidFill>
                  <a:srgbClr val="00FF00"/>
                </a:solidFill>
              </a:rPr>
              <a:t>5. </a:t>
            </a:r>
            <a:r>
              <a:rPr lang="en-GB" altLang="de-DE" sz="6000" kern="0" dirty="0" err="1" smtClean="0">
                <a:solidFill>
                  <a:srgbClr val="00FF00"/>
                </a:solidFill>
              </a:rPr>
              <a:t>Joram</a:t>
            </a:r>
            <a:r>
              <a:rPr lang="en-GB" altLang="de-DE" sz="6000" kern="0" dirty="0" smtClean="0">
                <a:solidFill>
                  <a:srgbClr val="00FF00"/>
                </a:solidFill>
              </a:rPr>
              <a:t> 		889 – 887</a:t>
            </a:r>
          </a:p>
          <a:p>
            <a:pPr>
              <a:lnSpc>
                <a:spcPct val="80000"/>
              </a:lnSpc>
              <a:buFont typeface="Wingdings" panose="05000000000000000000" pitchFamily="2" charset="2"/>
              <a:buNone/>
              <a:defRPr/>
            </a:pPr>
            <a:r>
              <a:rPr lang="en-GB" altLang="de-DE" sz="6000" kern="0" dirty="0" smtClean="0">
                <a:solidFill>
                  <a:srgbClr val="00FF00"/>
                </a:solidFill>
              </a:rPr>
              <a:t>6. </a:t>
            </a:r>
            <a:r>
              <a:rPr lang="en-GB" altLang="de-DE" sz="6000" kern="0" dirty="0" err="1" smtClean="0">
                <a:solidFill>
                  <a:srgbClr val="00FF00"/>
                </a:solidFill>
              </a:rPr>
              <a:t>Ahasia</a:t>
            </a:r>
            <a:r>
              <a:rPr lang="en-GB" altLang="de-DE" sz="6000" kern="0" dirty="0" smtClean="0">
                <a:solidFill>
                  <a:srgbClr val="00FF00"/>
                </a:solidFill>
              </a:rPr>
              <a:t>		886</a:t>
            </a:r>
          </a:p>
          <a:p>
            <a:pPr>
              <a:lnSpc>
                <a:spcPct val="80000"/>
              </a:lnSpc>
              <a:buFont typeface="Wingdings" panose="05000000000000000000" pitchFamily="2" charset="2"/>
              <a:buNone/>
              <a:defRPr/>
            </a:pPr>
            <a:r>
              <a:rPr lang="it-IT" altLang="de-DE" sz="6000" kern="0" dirty="0" smtClean="0">
                <a:solidFill>
                  <a:srgbClr val="00FF00"/>
                </a:solidFill>
              </a:rPr>
              <a:t>7. </a:t>
            </a:r>
            <a:r>
              <a:rPr lang="it-IT" altLang="de-DE" sz="6000" kern="0" dirty="0" err="1" smtClean="0">
                <a:solidFill>
                  <a:srgbClr val="00FF00"/>
                </a:solidFill>
              </a:rPr>
              <a:t>Athalia</a:t>
            </a:r>
            <a:r>
              <a:rPr lang="it-IT" altLang="de-DE" sz="6000" kern="0" dirty="0" smtClean="0">
                <a:solidFill>
                  <a:srgbClr val="00FF00"/>
                </a:solidFill>
              </a:rPr>
              <a:t>		885 – 879</a:t>
            </a:r>
          </a:p>
          <a:p>
            <a:pPr>
              <a:lnSpc>
                <a:spcPct val="80000"/>
              </a:lnSpc>
              <a:buFont typeface="Wingdings" panose="05000000000000000000" pitchFamily="2" charset="2"/>
              <a:buNone/>
              <a:defRPr/>
            </a:pPr>
            <a:r>
              <a:rPr lang="it-IT" altLang="de-DE" sz="6000" kern="0" dirty="0" smtClean="0">
                <a:solidFill>
                  <a:srgbClr val="00FF00"/>
                </a:solidFill>
              </a:rPr>
              <a:t>8. Joas			879 – 840 </a:t>
            </a:r>
          </a:p>
          <a:p>
            <a:pPr>
              <a:lnSpc>
                <a:spcPct val="80000"/>
              </a:lnSpc>
              <a:buFont typeface="Wingdings" panose="05000000000000000000" pitchFamily="2" charset="2"/>
              <a:buNone/>
              <a:defRPr/>
            </a:pPr>
            <a:r>
              <a:rPr lang="it-IT" altLang="de-DE" sz="6000" kern="0" dirty="0" smtClean="0">
                <a:solidFill>
                  <a:srgbClr val="00FF00"/>
                </a:solidFill>
              </a:rPr>
              <a:t>9. </a:t>
            </a:r>
            <a:r>
              <a:rPr lang="it-IT" altLang="de-DE" sz="6000" kern="0" dirty="0" err="1" smtClean="0">
                <a:solidFill>
                  <a:srgbClr val="00FF00"/>
                </a:solidFill>
              </a:rPr>
              <a:t>Amazia</a:t>
            </a:r>
            <a:r>
              <a:rPr lang="it-IT" altLang="de-DE" sz="6000" kern="0" dirty="0" smtClean="0">
                <a:solidFill>
                  <a:srgbClr val="00FF00"/>
                </a:solidFill>
              </a:rPr>
              <a:t>		839 – 811 </a:t>
            </a:r>
          </a:p>
          <a:p>
            <a:pPr>
              <a:lnSpc>
                <a:spcPct val="80000"/>
              </a:lnSpc>
              <a:buFont typeface="Wingdings" panose="05000000000000000000" pitchFamily="2" charset="2"/>
              <a:buNone/>
              <a:defRPr/>
            </a:pPr>
            <a:r>
              <a:rPr lang="it-IT" altLang="de-DE" sz="6000" kern="0" dirty="0" smtClean="0">
                <a:solidFill>
                  <a:srgbClr val="00FF00"/>
                </a:solidFill>
              </a:rPr>
              <a:t>10. </a:t>
            </a:r>
            <a:r>
              <a:rPr lang="it-IT" altLang="de-DE" sz="6000" kern="0" dirty="0" err="1" smtClean="0">
                <a:solidFill>
                  <a:srgbClr val="00FF00"/>
                </a:solidFill>
              </a:rPr>
              <a:t>Ussia</a:t>
            </a:r>
            <a:r>
              <a:rPr lang="it-IT" altLang="de-DE" sz="6000" kern="0" dirty="0" smtClean="0">
                <a:solidFill>
                  <a:srgbClr val="00FF00"/>
                </a:solidFill>
              </a:rPr>
              <a:t>            	810 – 759 </a:t>
            </a:r>
          </a:p>
          <a:p>
            <a:pPr>
              <a:lnSpc>
                <a:spcPct val="80000"/>
              </a:lnSpc>
              <a:buFont typeface="Wingdings" panose="05000000000000000000" pitchFamily="2" charset="2"/>
              <a:buNone/>
              <a:defRPr/>
            </a:pPr>
            <a:r>
              <a:rPr lang="it-IT" altLang="de-DE" sz="6000" kern="0" dirty="0" smtClean="0">
                <a:solidFill>
                  <a:srgbClr val="00FF00"/>
                </a:solidFill>
              </a:rPr>
              <a:t>11. </a:t>
            </a:r>
            <a:r>
              <a:rPr lang="it-IT" altLang="de-DE" sz="6000" kern="0" dirty="0" err="1" smtClean="0">
                <a:solidFill>
                  <a:srgbClr val="00FF00"/>
                </a:solidFill>
              </a:rPr>
              <a:t>Jotam</a:t>
            </a:r>
            <a:r>
              <a:rPr lang="it-IT" altLang="de-DE" sz="6000" kern="0" dirty="0" smtClean="0">
                <a:solidFill>
                  <a:srgbClr val="00FF00"/>
                </a:solidFill>
              </a:rPr>
              <a:t>		758 – 743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12. </a:t>
            </a:r>
            <a:r>
              <a:rPr lang="de-DE" altLang="de-DE" sz="6000" kern="0" dirty="0" err="1" smtClean="0">
                <a:solidFill>
                  <a:srgbClr val="00FF00"/>
                </a:solidFill>
              </a:rPr>
              <a:t>Ahas</a:t>
            </a:r>
            <a:r>
              <a:rPr lang="de-DE" altLang="de-DE" sz="6000" kern="0" dirty="0" smtClean="0">
                <a:solidFill>
                  <a:srgbClr val="00FF00"/>
                </a:solidFill>
              </a:rPr>
              <a:t> 		742 – 727 </a:t>
            </a:r>
            <a:endParaRPr lang="de-CH"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13. </a:t>
            </a:r>
            <a:r>
              <a:rPr lang="de-DE" altLang="de-DE" sz="6000" kern="0" dirty="0" err="1" smtClean="0">
                <a:solidFill>
                  <a:srgbClr val="00FF00"/>
                </a:solidFill>
              </a:rPr>
              <a:t>Hiskia</a:t>
            </a:r>
            <a:r>
              <a:rPr lang="de-DE" altLang="de-DE" sz="6000" kern="0" dirty="0" smtClean="0">
                <a:solidFill>
                  <a:srgbClr val="00FF00"/>
                </a:solidFill>
              </a:rPr>
              <a:t>		</a:t>
            </a:r>
            <a:r>
              <a:rPr lang="en-GB" altLang="de-DE" sz="6000" kern="0" dirty="0" smtClean="0">
                <a:solidFill>
                  <a:srgbClr val="00FF00"/>
                </a:solidFill>
              </a:rPr>
              <a:t>727 – 698 </a:t>
            </a:r>
          </a:p>
          <a:p>
            <a:pPr>
              <a:lnSpc>
                <a:spcPct val="80000"/>
              </a:lnSpc>
              <a:buFont typeface="Wingdings" panose="05000000000000000000" pitchFamily="2" charset="2"/>
              <a:buNone/>
              <a:defRPr/>
            </a:pPr>
            <a:r>
              <a:rPr lang="en-GB" altLang="de-DE" sz="6000" kern="0" dirty="0" smtClean="0">
                <a:solidFill>
                  <a:srgbClr val="00FF00"/>
                </a:solidFill>
              </a:rPr>
              <a:t>14. </a:t>
            </a:r>
            <a:r>
              <a:rPr lang="en-GB" altLang="de-DE" sz="6000" kern="0" dirty="0" err="1" smtClean="0">
                <a:solidFill>
                  <a:srgbClr val="00FF00"/>
                </a:solidFill>
              </a:rPr>
              <a:t>Manasse</a:t>
            </a:r>
            <a:r>
              <a:rPr lang="en-GB" altLang="de-DE" sz="6000" kern="0" dirty="0" smtClean="0">
                <a:solidFill>
                  <a:srgbClr val="00FF00"/>
                </a:solidFill>
              </a:rPr>
              <a:t>		697 – 643 </a:t>
            </a:r>
          </a:p>
          <a:p>
            <a:pPr>
              <a:lnSpc>
                <a:spcPct val="80000"/>
              </a:lnSpc>
              <a:buFont typeface="Wingdings" panose="05000000000000000000" pitchFamily="2" charset="2"/>
              <a:buNone/>
              <a:defRPr/>
            </a:pPr>
            <a:r>
              <a:rPr lang="en-GB" altLang="de-DE" sz="6000" kern="0" dirty="0" smtClean="0">
                <a:solidFill>
                  <a:srgbClr val="00FF00"/>
                </a:solidFill>
              </a:rPr>
              <a:t>15. Amon		642 – 641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16. </a:t>
            </a:r>
            <a:r>
              <a:rPr lang="de-DE" altLang="de-DE" sz="6000" kern="0" dirty="0" err="1" smtClean="0">
                <a:solidFill>
                  <a:srgbClr val="00FF00"/>
                </a:solidFill>
              </a:rPr>
              <a:t>Josia</a:t>
            </a:r>
            <a:r>
              <a:rPr lang="de-DE" altLang="de-DE" sz="6000" kern="0" dirty="0" smtClean="0">
                <a:solidFill>
                  <a:srgbClr val="00FF00"/>
                </a:solidFill>
              </a:rPr>
              <a:t> 		641 – 610</a:t>
            </a:r>
          </a:p>
          <a:p>
            <a:pPr>
              <a:lnSpc>
                <a:spcPct val="80000"/>
              </a:lnSpc>
              <a:buFont typeface="Wingdings" panose="05000000000000000000" pitchFamily="2" charset="2"/>
              <a:buNone/>
              <a:defRPr/>
            </a:pPr>
            <a:r>
              <a:rPr lang="de-DE" altLang="de-DE" sz="6000" kern="0" dirty="0" smtClean="0">
                <a:solidFill>
                  <a:srgbClr val="00FF00"/>
                </a:solidFill>
              </a:rPr>
              <a:t>17. </a:t>
            </a:r>
            <a:r>
              <a:rPr lang="de-DE" altLang="de-DE" sz="6000" kern="0" dirty="0" err="1" smtClean="0">
                <a:solidFill>
                  <a:srgbClr val="00FF00"/>
                </a:solidFill>
              </a:rPr>
              <a:t>Joahas</a:t>
            </a:r>
            <a:r>
              <a:rPr lang="de-DE" altLang="de-DE" sz="6000" kern="0" dirty="0" smtClean="0">
                <a:solidFill>
                  <a:srgbClr val="00FF00"/>
                </a:solidFill>
              </a:rPr>
              <a:t>		609</a:t>
            </a:r>
          </a:p>
          <a:p>
            <a:pPr>
              <a:lnSpc>
                <a:spcPct val="80000"/>
              </a:lnSpc>
              <a:buFont typeface="Wingdings" panose="05000000000000000000" pitchFamily="2" charset="2"/>
              <a:buNone/>
              <a:defRPr/>
            </a:pPr>
            <a:r>
              <a:rPr lang="de-DE" altLang="de-DE" sz="6000" kern="0" dirty="0" smtClean="0">
                <a:solidFill>
                  <a:srgbClr val="00FF00"/>
                </a:solidFill>
              </a:rPr>
              <a:t>18. </a:t>
            </a:r>
            <a:r>
              <a:rPr lang="de-DE" altLang="de-DE" sz="6000" kern="0" dirty="0" err="1" smtClean="0">
                <a:solidFill>
                  <a:srgbClr val="00FF00"/>
                </a:solidFill>
              </a:rPr>
              <a:t>Jojakim</a:t>
            </a:r>
            <a:r>
              <a:rPr lang="de-DE" altLang="de-DE" sz="6000" kern="0" dirty="0" smtClean="0">
                <a:solidFill>
                  <a:srgbClr val="00FF00"/>
                </a:solidFill>
              </a:rPr>
              <a:t>		609 - 598</a:t>
            </a:r>
          </a:p>
          <a:p>
            <a:pPr>
              <a:lnSpc>
                <a:spcPct val="80000"/>
              </a:lnSpc>
              <a:buFont typeface="Wingdings" panose="05000000000000000000" pitchFamily="2" charset="2"/>
              <a:buNone/>
              <a:defRPr/>
            </a:pPr>
            <a:r>
              <a:rPr lang="de-DE" altLang="de-DE" sz="6000" kern="0" dirty="0" smtClean="0">
                <a:solidFill>
                  <a:srgbClr val="00FF00"/>
                </a:solidFill>
              </a:rPr>
              <a:t>19. </a:t>
            </a:r>
            <a:r>
              <a:rPr lang="de-DE" altLang="de-DE" sz="6000" kern="0" dirty="0" err="1" smtClean="0">
                <a:solidFill>
                  <a:srgbClr val="00FF00"/>
                </a:solidFill>
              </a:rPr>
              <a:t>Jojachin</a:t>
            </a:r>
            <a:r>
              <a:rPr lang="de-DE" altLang="de-DE" sz="6000" kern="0" dirty="0" smtClean="0">
                <a:solidFill>
                  <a:srgbClr val="00FF00"/>
                </a:solidFill>
              </a:rPr>
              <a:t> 		598/597</a:t>
            </a:r>
          </a:p>
          <a:p>
            <a:pPr>
              <a:lnSpc>
                <a:spcPct val="80000"/>
              </a:lnSpc>
              <a:buFont typeface="Wingdings" panose="05000000000000000000" pitchFamily="2" charset="2"/>
              <a:buNone/>
              <a:defRPr/>
            </a:pPr>
            <a:r>
              <a:rPr lang="de-DE" altLang="de-DE" sz="6000" kern="0" dirty="0" smtClean="0">
                <a:solidFill>
                  <a:srgbClr val="00FF00"/>
                </a:solidFill>
              </a:rPr>
              <a:t>20. </a:t>
            </a:r>
            <a:r>
              <a:rPr lang="de-DE" altLang="de-DE" sz="6000" kern="0" dirty="0" err="1" smtClean="0">
                <a:solidFill>
                  <a:srgbClr val="00FF00"/>
                </a:solidFill>
              </a:rPr>
              <a:t>Zedekia</a:t>
            </a:r>
            <a:r>
              <a:rPr lang="de-DE" altLang="de-DE" sz="6000" kern="0" dirty="0" smtClean="0">
                <a:solidFill>
                  <a:srgbClr val="00FF00"/>
                </a:solidFill>
              </a:rPr>
              <a:t>		597 - 586</a:t>
            </a:r>
            <a:endParaRPr lang="fr-FR" altLang="de-DE" sz="1600" kern="0" dirty="0">
              <a:solidFill>
                <a:srgbClr val="00FF00"/>
              </a:solidFill>
            </a:endParaRPr>
          </a:p>
        </p:txBody>
      </p:sp>
      <p:pic>
        <p:nvPicPr>
          <p:cNvPr id="31750" name="Picture 6" descr="C:\Users\Roger\Eigene Bilder\PictureProject\0029\DSCN6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1965325"/>
            <a:ext cx="38989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feld 9"/>
          <p:cNvSpPr txBox="1">
            <a:spLocks noChangeArrowheads="1"/>
          </p:cNvSpPr>
          <p:nvPr/>
        </p:nvSpPr>
        <p:spPr bwMode="auto">
          <a:xfrm>
            <a:off x="8707438" y="4611688"/>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ordArt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194050"/>
            <a:ext cx="85344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31300" cy="2232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feld 2"/>
          <p:cNvSpPr txBox="1">
            <a:spLocks noChangeArrowheads="1"/>
          </p:cNvSpPr>
          <p:nvPr/>
        </p:nvSpPr>
        <p:spPr bwMode="auto">
          <a:xfrm>
            <a:off x="7451725" y="6164263"/>
            <a:ext cx="947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Roger Liebi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
          <p:cNvSpPr>
            <a:spLocks noGrp="1" noChangeArrowheads="1"/>
          </p:cNvSpPr>
          <p:nvPr>
            <p:ph type="body" sz="half" idx="4294967295"/>
          </p:nvPr>
        </p:nvSpPr>
        <p:spPr>
          <a:xfrm>
            <a:off x="541338" y="449263"/>
            <a:ext cx="5997575" cy="3995737"/>
          </a:xfrm>
        </p:spPr>
        <p:txBody>
          <a:bodyPr>
            <a:noAutofit/>
          </a:bodyPr>
          <a:lstStyle/>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 </a:t>
            </a:r>
            <a:r>
              <a:rPr lang="de-DE" altLang="de-DE" sz="1800" dirty="0" err="1">
                <a:solidFill>
                  <a:srgbClr val="FFCC00"/>
                </a:solidFill>
                <a:effectLst>
                  <a:outerShdw blurRad="38100" dist="38100" dir="2700000" algn="tl">
                    <a:srgbClr val="000000">
                      <a:alpha val="43137"/>
                    </a:srgbClr>
                  </a:outerShdw>
                </a:effectLst>
              </a:rPr>
              <a:t>Jerobeam</a:t>
            </a:r>
            <a:r>
              <a:rPr lang="de-DE" altLang="de-DE" sz="1800" dirty="0">
                <a:solidFill>
                  <a:srgbClr val="FFCC00"/>
                </a:solidFill>
                <a:effectLst>
                  <a:outerShdw blurRad="38100" dist="38100" dir="2700000" algn="tl">
                    <a:srgbClr val="000000">
                      <a:alpha val="43137"/>
                    </a:srgbClr>
                  </a:outerShdw>
                </a:effectLst>
              </a:rPr>
              <a:t> I.	975 – 954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2. </a:t>
            </a:r>
            <a:r>
              <a:rPr lang="de-DE" altLang="de-DE" sz="1800" dirty="0" err="1">
                <a:solidFill>
                  <a:srgbClr val="FFCC00"/>
                </a:solidFill>
                <a:effectLst>
                  <a:outerShdw blurRad="38100" dist="38100" dir="2700000" algn="tl">
                    <a:srgbClr val="000000">
                      <a:alpha val="43137"/>
                    </a:srgbClr>
                  </a:outerShdw>
                </a:effectLst>
              </a:rPr>
              <a:t>Nadab</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954 </a:t>
            </a:r>
            <a:r>
              <a:rPr lang="de-DE" altLang="de-DE" sz="1800" dirty="0">
                <a:solidFill>
                  <a:srgbClr val="FFCC00"/>
                </a:solidFill>
                <a:effectLst>
                  <a:outerShdw blurRad="38100" dist="38100" dir="2700000" algn="tl">
                    <a:srgbClr val="000000">
                      <a:alpha val="43137"/>
                    </a:srgbClr>
                  </a:outerShdw>
                </a:effectLst>
              </a:rPr>
              <a:t>– 953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3. </a:t>
            </a:r>
            <a:r>
              <a:rPr lang="de-DE" altLang="de-DE" sz="1800" dirty="0" err="1">
                <a:solidFill>
                  <a:srgbClr val="FFCC00"/>
                </a:solidFill>
                <a:effectLst>
                  <a:outerShdw blurRad="38100" dist="38100" dir="2700000" algn="tl">
                    <a:srgbClr val="000000">
                      <a:alpha val="43137"/>
                    </a:srgbClr>
                  </a:outerShdw>
                </a:effectLst>
              </a:rPr>
              <a:t>Baesha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953 </a:t>
            </a:r>
            <a:r>
              <a:rPr lang="de-DE" altLang="de-DE" sz="1800" dirty="0">
                <a:solidFill>
                  <a:srgbClr val="FFCC00"/>
                </a:solidFill>
                <a:effectLst>
                  <a:outerShdw blurRad="38100" dist="38100" dir="2700000" algn="tl">
                    <a:srgbClr val="000000">
                      <a:alpha val="43137"/>
                    </a:srgbClr>
                  </a:outerShdw>
                </a:effectLst>
              </a:rPr>
              <a:t>– 930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4. Ela		930 –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5. </a:t>
            </a:r>
            <a:r>
              <a:rPr lang="de-DE" altLang="de-DE" sz="1800" dirty="0" err="1">
                <a:solidFill>
                  <a:srgbClr val="FFCC00"/>
                </a:solidFill>
                <a:effectLst>
                  <a:outerShdw blurRad="38100" dist="38100" dir="2700000" algn="tl">
                    <a:srgbClr val="000000">
                      <a:alpha val="43137"/>
                    </a:srgbClr>
                  </a:outerShdw>
                </a:effectLst>
              </a:rPr>
              <a:t>Simri</a:t>
            </a:r>
            <a:r>
              <a:rPr lang="de-DE" altLang="de-DE" sz="1800" dirty="0">
                <a:solidFill>
                  <a:srgbClr val="FFCC00"/>
                </a:solidFill>
                <a:effectLst>
                  <a:outerShdw blurRad="38100" dist="38100" dir="2700000" algn="tl">
                    <a:srgbClr val="000000">
                      <a:alpha val="43137"/>
                    </a:srgbClr>
                  </a:outerShdw>
                </a:effectLst>
              </a:rPr>
              <a:t>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6. </a:t>
            </a:r>
            <a:r>
              <a:rPr lang="de-DE" altLang="de-DE" sz="1800" dirty="0" err="1">
                <a:solidFill>
                  <a:srgbClr val="FFCC00"/>
                </a:solidFill>
                <a:effectLst>
                  <a:outerShdw blurRad="38100" dist="38100" dir="2700000" algn="tl">
                    <a:srgbClr val="000000">
                      <a:alpha val="43137"/>
                    </a:srgbClr>
                  </a:outerShdw>
                </a:effectLst>
              </a:rPr>
              <a:t>Omri</a:t>
            </a:r>
            <a:r>
              <a:rPr lang="de-DE" altLang="de-DE" sz="1800" dirty="0">
                <a:solidFill>
                  <a:srgbClr val="FFCC00"/>
                </a:solidFill>
                <a:effectLst>
                  <a:outerShdw blurRad="38100" dist="38100" dir="2700000" algn="tl">
                    <a:srgbClr val="000000">
                      <a:alpha val="43137"/>
                    </a:srgbClr>
                  </a:outerShdw>
                </a:effectLst>
              </a:rPr>
              <a:t>		929 – 918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7. Ahab		918 – 897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8. </a:t>
            </a:r>
            <a:r>
              <a:rPr lang="de-DE" altLang="de-DE" sz="1800" dirty="0" err="1">
                <a:solidFill>
                  <a:srgbClr val="FFCC00"/>
                </a:solidFill>
                <a:effectLst>
                  <a:outerShdw blurRad="38100" dist="38100" dir="2700000" algn="tl">
                    <a:srgbClr val="000000">
                      <a:alpha val="43137"/>
                    </a:srgbClr>
                  </a:outerShdw>
                </a:effectLst>
              </a:rPr>
              <a:t>Ahasia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898 </a:t>
            </a:r>
            <a:r>
              <a:rPr lang="de-DE" altLang="de-DE" sz="1800" dirty="0">
                <a:solidFill>
                  <a:srgbClr val="FFCC00"/>
                </a:solidFill>
                <a:effectLst>
                  <a:outerShdw blurRad="38100" dist="38100" dir="2700000" algn="tl">
                    <a:srgbClr val="000000">
                      <a:alpha val="43137"/>
                    </a:srgbClr>
                  </a:outerShdw>
                </a:effectLst>
              </a:rPr>
              <a:t>– 897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9.  </a:t>
            </a:r>
            <a:r>
              <a:rPr lang="en-GB" altLang="de-DE" sz="1800" dirty="0" err="1">
                <a:solidFill>
                  <a:srgbClr val="FFCC00"/>
                </a:solidFill>
                <a:effectLst>
                  <a:outerShdw blurRad="38100" dist="38100" dir="2700000" algn="tl">
                    <a:srgbClr val="000000">
                      <a:alpha val="43137"/>
                    </a:srgbClr>
                  </a:outerShdw>
                </a:effectLst>
              </a:rPr>
              <a:t>Joram</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897 </a:t>
            </a:r>
            <a:r>
              <a:rPr lang="en-GB" altLang="de-DE" sz="1800" dirty="0">
                <a:solidFill>
                  <a:srgbClr val="FFCC00"/>
                </a:solidFill>
                <a:effectLst>
                  <a:outerShdw blurRad="38100" dist="38100" dir="2700000" algn="tl">
                    <a:srgbClr val="000000">
                      <a:alpha val="43137"/>
                    </a:srgbClr>
                  </a:outerShdw>
                </a:effectLst>
              </a:rPr>
              <a:t>– 886</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10. Jehu		886 – 858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11. </a:t>
            </a:r>
            <a:r>
              <a:rPr lang="en-GB" altLang="de-DE" sz="1800" dirty="0" err="1">
                <a:solidFill>
                  <a:srgbClr val="FFCC00"/>
                </a:solidFill>
                <a:effectLst>
                  <a:outerShdw blurRad="38100" dist="38100" dir="2700000" algn="tl">
                    <a:srgbClr val="000000">
                      <a:alpha val="43137"/>
                    </a:srgbClr>
                  </a:outerShdw>
                </a:effectLst>
              </a:rPr>
              <a:t>Joahas</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857 </a:t>
            </a:r>
            <a:r>
              <a:rPr lang="en-GB" altLang="de-DE" sz="1800" dirty="0">
                <a:solidFill>
                  <a:srgbClr val="FFCC00"/>
                </a:solidFill>
                <a:effectLst>
                  <a:outerShdw blurRad="38100" dist="38100" dir="2700000" algn="tl">
                    <a:srgbClr val="000000">
                      <a:alpha val="43137"/>
                    </a:srgbClr>
                  </a:outerShdw>
                </a:effectLst>
              </a:rPr>
              <a:t>– 841</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12. </a:t>
            </a:r>
            <a:r>
              <a:rPr lang="en-GB" altLang="de-DE" sz="1800" dirty="0" err="1">
                <a:solidFill>
                  <a:srgbClr val="FFCC00"/>
                </a:solidFill>
                <a:effectLst>
                  <a:outerShdw blurRad="38100" dist="38100" dir="2700000" algn="tl">
                    <a:srgbClr val="000000">
                      <a:alpha val="43137"/>
                    </a:srgbClr>
                  </a:outerShdw>
                </a:effectLst>
              </a:rPr>
              <a:t>Joas</a:t>
            </a:r>
            <a:r>
              <a:rPr lang="en-GB" altLang="de-DE" sz="1800" dirty="0">
                <a:solidFill>
                  <a:srgbClr val="FFCC00"/>
                </a:solidFill>
                <a:effectLst>
                  <a:outerShdw blurRad="38100" dist="38100" dir="2700000" algn="tl">
                    <a:srgbClr val="000000">
                      <a:alpha val="43137"/>
                    </a:srgbClr>
                  </a:outerShdw>
                </a:effectLst>
              </a:rPr>
              <a:t>		840 – 825</a:t>
            </a:r>
          </a:p>
          <a:p>
            <a:pPr>
              <a:lnSpc>
                <a:spcPct val="80000"/>
              </a:lnSpc>
              <a:buFont typeface="Wingdings" panose="05000000000000000000" pitchFamily="2" charset="2"/>
              <a:buNone/>
              <a:defRPr/>
            </a:pPr>
            <a:r>
              <a:rPr lang="en-GB" altLang="de-DE" sz="1800" dirty="0">
                <a:solidFill>
                  <a:schemeClr val="bg1">
                    <a:lumMod val="20000"/>
                    <a:lumOff val="80000"/>
                  </a:schemeClr>
                </a:solidFill>
                <a:effectLst>
                  <a:outerShdw blurRad="38100" dist="38100" dir="2700000" algn="tl">
                    <a:srgbClr val="000000">
                      <a:alpha val="43137"/>
                    </a:srgbClr>
                  </a:outerShdw>
                </a:effectLst>
              </a:rPr>
              <a:t>13. </a:t>
            </a:r>
            <a:r>
              <a:rPr lang="en-GB" altLang="de-DE" sz="1800" dirty="0" err="1">
                <a:solidFill>
                  <a:schemeClr val="bg1">
                    <a:lumMod val="20000"/>
                    <a:lumOff val="80000"/>
                  </a:schemeClr>
                </a:solidFill>
                <a:effectLst>
                  <a:outerShdw blurRad="38100" dist="38100" dir="2700000" algn="tl">
                    <a:srgbClr val="000000">
                      <a:alpha val="43137"/>
                    </a:srgbClr>
                  </a:outerShdw>
                </a:effectLst>
              </a:rPr>
              <a:t>Jerobeam</a:t>
            </a:r>
            <a:r>
              <a:rPr lang="en-GB" altLang="de-DE" sz="1800" dirty="0">
                <a:solidFill>
                  <a:schemeClr val="bg1">
                    <a:lumMod val="20000"/>
                    <a:lumOff val="80000"/>
                  </a:schemeClr>
                </a:solidFill>
                <a:effectLst>
                  <a:outerShdw blurRad="38100" dist="38100" dir="2700000" algn="tl">
                    <a:srgbClr val="000000">
                      <a:alpha val="43137"/>
                    </a:srgbClr>
                  </a:outerShdw>
                </a:effectLst>
              </a:rPr>
              <a:t> II.	</a:t>
            </a:r>
            <a:r>
              <a:rPr lang="de-DE" altLang="de-DE" sz="1800" dirty="0">
                <a:solidFill>
                  <a:schemeClr val="bg1">
                    <a:lumMod val="20000"/>
                    <a:lumOff val="80000"/>
                  </a:schemeClr>
                </a:solidFill>
                <a:effectLst>
                  <a:outerShdw blurRad="38100" dist="38100" dir="2700000" algn="tl">
                    <a:srgbClr val="000000">
                      <a:alpha val="43137"/>
                    </a:srgbClr>
                  </a:outerShdw>
                </a:effectLst>
              </a:rPr>
              <a:t>825 – 785</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784 – 773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14. </a:t>
            </a:r>
            <a:r>
              <a:rPr lang="de-DE" altLang="de-DE" sz="1800" dirty="0" err="1">
                <a:solidFill>
                  <a:srgbClr val="FFCC00"/>
                </a:solidFill>
                <a:effectLst>
                  <a:outerShdw blurRad="38100" dist="38100" dir="2700000" algn="tl">
                    <a:srgbClr val="000000">
                      <a:alpha val="43137"/>
                    </a:srgbClr>
                  </a:outerShdw>
                </a:effectLst>
              </a:rPr>
              <a:t>Sekaria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773</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15. </a:t>
            </a:r>
            <a:r>
              <a:rPr lang="de-DE" altLang="de-DE" sz="1800" dirty="0" err="1">
                <a:solidFill>
                  <a:srgbClr val="FFCC00"/>
                </a:solidFill>
                <a:effectLst>
                  <a:outerShdw blurRad="38100" dist="38100" dir="2700000" algn="tl">
                    <a:srgbClr val="000000">
                      <a:alpha val="43137"/>
                    </a:srgbClr>
                  </a:outerShdw>
                </a:effectLst>
              </a:rPr>
              <a:t>Shallum</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772</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16. Menachem	772 – 762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17. </a:t>
            </a:r>
            <a:r>
              <a:rPr lang="de-DE" altLang="de-DE" sz="1800" dirty="0" err="1">
                <a:solidFill>
                  <a:srgbClr val="FFCC00"/>
                </a:solidFill>
                <a:effectLst>
                  <a:outerShdw blurRad="38100" dist="38100" dir="2700000" algn="tl">
                    <a:srgbClr val="000000">
                      <a:alpha val="43137"/>
                    </a:srgbClr>
                  </a:outerShdw>
                </a:effectLst>
              </a:rPr>
              <a:t>Pekachja</a:t>
            </a:r>
            <a:r>
              <a:rPr lang="de-DE" altLang="de-DE" sz="1800" dirty="0">
                <a:solidFill>
                  <a:srgbClr val="FFCC00"/>
                </a:solidFill>
                <a:effectLst>
                  <a:outerShdw blurRad="38100" dist="38100" dir="2700000" algn="tl">
                    <a:srgbClr val="000000">
                      <a:alpha val="43137"/>
                    </a:srgbClr>
                  </a:outerShdw>
                </a:effectLst>
              </a:rPr>
              <a:t>	761 – 760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18. </a:t>
            </a:r>
            <a:r>
              <a:rPr lang="de-DE" altLang="de-DE" sz="1800" dirty="0" err="1">
                <a:solidFill>
                  <a:srgbClr val="FFCC00"/>
                </a:solidFill>
                <a:effectLst>
                  <a:outerShdw blurRad="38100" dist="38100" dir="2700000" algn="tl">
                    <a:srgbClr val="000000">
                      <a:alpha val="43137"/>
                    </a:srgbClr>
                  </a:outerShdw>
                </a:effectLst>
              </a:rPr>
              <a:t>Pekach</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759 </a:t>
            </a:r>
            <a:r>
              <a:rPr lang="de-DE" altLang="de-DE" sz="1800" dirty="0">
                <a:solidFill>
                  <a:srgbClr val="FFCC00"/>
                </a:solidFill>
                <a:effectLst>
                  <a:outerShdw blurRad="38100" dist="38100" dir="2700000" algn="tl">
                    <a:srgbClr val="000000">
                      <a:alpha val="43137"/>
                    </a:srgbClr>
                  </a:outerShdw>
                </a:effectLst>
              </a:rPr>
              <a:t>– 740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739 – 731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19. Hosea	</a:t>
            </a:r>
            <a:r>
              <a:rPr lang="de-DE" altLang="de-DE" sz="1800" dirty="0" smtClean="0">
                <a:solidFill>
                  <a:srgbClr val="FFCC00"/>
                </a:solidFill>
                <a:effectLst>
                  <a:outerShdw blurRad="38100" dist="38100" dir="2700000" algn="tl">
                    <a:srgbClr val="000000">
                      <a:alpha val="43137"/>
                    </a:srgbClr>
                  </a:outerShdw>
                </a:effectLst>
              </a:rPr>
              <a:t>731 </a:t>
            </a:r>
            <a:r>
              <a:rPr lang="de-DE" altLang="de-DE" sz="1800" dirty="0">
                <a:solidFill>
                  <a:srgbClr val="FFCC00"/>
                </a:solidFill>
                <a:effectLst>
                  <a:outerShdw blurRad="38100" dist="38100" dir="2700000" algn="tl">
                    <a:srgbClr val="000000">
                      <a:alpha val="43137"/>
                    </a:srgbClr>
                  </a:outerShdw>
                </a:effectLst>
              </a:rPr>
              <a:t>– 722/721 </a:t>
            </a:r>
            <a:r>
              <a:rPr lang="fr-FR" altLang="de-DE" sz="1800" dirty="0">
                <a:solidFill>
                  <a:srgbClr val="FFCC00"/>
                </a:solidFill>
                <a:effectLst>
                  <a:outerShdw blurRad="38100" dist="38100" dir="2700000" algn="tl">
                    <a:srgbClr val="000000">
                      <a:alpha val="43137"/>
                    </a:srgbClr>
                  </a:outerShdw>
                </a:effectLst>
              </a:rPr>
              <a:t> </a:t>
            </a:r>
          </a:p>
          <a:p>
            <a:pPr eaLnBrk="1" hangingPunct="1">
              <a:lnSpc>
                <a:spcPct val="80000"/>
              </a:lnSpc>
              <a:defRPr/>
            </a:pPr>
            <a:endParaRPr lang="fr-FR" altLang="de-DE" sz="1800" dirty="0">
              <a:solidFill>
                <a:srgbClr val="FFCC00"/>
              </a:solidFill>
              <a:effectLst>
                <a:outerShdw blurRad="38100" dist="38100" dir="2700000" algn="tl">
                  <a:srgbClr val="000000">
                    <a:alpha val="43137"/>
                  </a:srgbClr>
                </a:outerShdw>
              </a:effectLst>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7" name="Rectangle 10"/>
          <p:cNvSpPr txBox="1">
            <a:spLocks noChangeArrowheads="1"/>
          </p:cNvSpPr>
          <p:nvPr/>
        </p:nvSpPr>
        <p:spPr bwMode="auto">
          <a:xfrm>
            <a:off x="4270375" y="469900"/>
            <a:ext cx="4537075" cy="5695950"/>
          </a:xfrm>
          <a:prstGeom prst="rect">
            <a:avLst/>
          </a:prstGeom>
          <a:noFill/>
          <a:ln w="9525">
            <a:noFill/>
            <a:miter lim="800000"/>
            <a:headEnd/>
            <a:tailEnd/>
          </a:ln>
          <a:effectLst/>
        </p:spPr>
        <p:txBody>
          <a:bodyPr>
            <a:normAutofit fontScale="32500" lnSpcReduction="20000"/>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nSpc>
                <a:spcPct val="80000"/>
              </a:lnSpc>
              <a:buFont typeface="Wingdings" panose="05000000000000000000" pitchFamily="2" charset="2"/>
              <a:buNone/>
              <a:defRPr/>
            </a:pPr>
            <a:r>
              <a:rPr lang="en-GB" altLang="de-DE" sz="6000" kern="0" dirty="0" smtClean="0">
                <a:solidFill>
                  <a:srgbClr val="00FF00"/>
                </a:solidFill>
              </a:rPr>
              <a:t>1. </a:t>
            </a:r>
            <a:r>
              <a:rPr lang="en-GB" altLang="de-DE" sz="6000" kern="0" dirty="0" err="1" smtClean="0">
                <a:solidFill>
                  <a:srgbClr val="00FF00"/>
                </a:solidFill>
              </a:rPr>
              <a:t>Rehabeam</a:t>
            </a:r>
            <a:r>
              <a:rPr lang="en-GB" altLang="de-DE" sz="6000" kern="0" dirty="0" smtClean="0">
                <a:solidFill>
                  <a:srgbClr val="00FF00"/>
                </a:solidFill>
              </a:rPr>
              <a:t> 		976 – 959  </a:t>
            </a:r>
          </a:p>
          <a:p>
            <a:pPr>
              <a:lnSpc>
                <a:spcPct val="80000"/>
              </a:lnSpc>
              <a:buFont typeface="Wingdings" panose="05000000000000000000" pitchFamily="2" charset="2"/>
              <a:buNone/>
              <a:defRPr/>
            </a:pPr>
            <a:r>
              <a:rPr lang="en-GB" altLang="de-DE" sz="6000" kern="0" dirty="0" smtClean="0">
                <a:solidFill>
                  <a:srgbClr val="00FF00"/>
                </a:solidFill>
              </a:rPr>
              <a:t>2. </a:t>
            </a:r>
            <a:r>
              <a:rPr lang="en-GB" altLang="de-DE" sz="6000" kern="0" dirty="0" err="1" smtClean="0">
                <a:solidFill>
                  <a:srgbClr val="00FF00"/>
                </a:solidFill>
              </a:rPr>
              <a:t>Abijam</a:t>
            </a:r>
            <a:r>
              <a:rPr lang="en-GB" altLang="de-DE" sz="6000" kern="0" dirty="0" smtClean="0">
                <a:solidFill>
                  <a:srgbClr val="00FF00"/>
                </a:solidFill>
              </a:rPr>
              <a:t>		958 – 956 </a:t>
            </a:r>
          </a:p>
          <a:p>
            <a:pPr>
              <a:lnSpc>
                <a:spcPct val="80000"/>
              </a:lnSpc>
              <a:buFont typeface="Wingdings" panose="05000000000000000000" pitchFamily="2" charset="2"/>
              <a:buNone/>
              <a:defRPr/>
            </a:pPr>
            <a:r>
              <a:rPr lang="en-GB" altLang="de-DE" sz="6000" kern="0" dirty="0" smtClean="0">
                <a:solidFill>
                  <a:srgbClr val="00FF00"/>
                </a:solidFill>
              </a:rPr>
              <a:t>3. Asa			956 – 915 </a:t>
            </a:r>
          </a:p>
          <a:p>
            <a:pPr>
              <a:lnSpc>
                <a:spcPct val="80000"/>
              </a:lnSpc>
              <a:buFont typeface="Wingdings" panose="05000000000000000000" pitchFamily="2" charset="2"/>
              <a:buNone/>
              <a:defRPr/>
            </a:pPr>
            <a:r>
              <a:rPr lang="en-GB" altLang="de-DE" sz="6000" kern="0" dirty="0" smtClean="0">
                <a:solidFill>
                  <a:srgbClr val="00FF00"/>
                </a:solidFill>
              </a:rPr>
              <a:t>4. </a:t>
            </a:r>
            <a:r>
              <a:rPr lang="en-GB" altLang="de-DE" sz="6000" kern="0" dirty="0" err="1" smtClean="0">
                <a:solidFill>
                  <a:srgbClr val="00FF00"/>
                </a:solidFill>
              </a:rPr>
              <a:t>Josaphat</a:t>
            </a:r>
            <a:r>
              <a:rPr lang="en-GB" altLang="de-DE" sz="6000" kern="0" dirty="0" smtClean="0">
                <a:solidFill>
                  <a:srgbClr val="00FF00"/>
                </a:solidFill>
              </a:rPr>
              <a:t>		915 – 890 </a:t>
            </a:r>
          </a:p>
          <a:p>
            <a:pPr>
              <a:lnSpc>
                <a:spcPct val="80000"/>
              </a:lnSpc>
              <a:buFont typeface="Wingdings" panose="05000000000000000000" pitchFamily="2" charset="2"/>
              <a:buNone/>
              <a:defRPr/>
            </a:pPr>
            <a:r>
              <a:rPr lang="en-GB" altLang="de-DE" sz="6000" kern="0" dirty="0" smtClean="0">
                <a:solidFill>
                  <a:schemeClr val="bg1">
                    <a:lumMod val="20000"/>
                    <a:lumOff val="80000"/>
                  </a:schemeClr>
                </a:solidFill>
              </a:rPr>
              <a:t>5. </a:t>
            </a:r>
            <a:r>
              <a:rPr lang="en-GB" altLang="de-DE" sz="6000" kern="0" dirty="0" err="1" smtClean="0">
                <a:solidFill>
                  <a:schemeClr val="bg1">
                    <a:lumMod val="20000"/>
                    <a:lumOff val="80000"/>
                  </a:schemeClr>
                </a:solidFill>
              </a:rPr>
              <a:t>Joram</a:t>
            </a:r>
            <a:r>
              <a:rPr lang="en-GB" altLang="de-DE" sz="6000" kern="0" dirty="0" smtClean="0">
                <a:solidFill>
                  <a:schemeClr val="bg1">
                    <a:lumMod val="20000"/>
                    <a:lumOff val="80000"/>
                  </a:schemeClr>
                </a:solidFill>
              </a:rPr>
              <a:t> 		889 – 887</a:t>
            </a:r>
          </a:p>
          <a:p>
            <a:pPr>
              <a:lnSpc>
                <a:spcPct val="80000"/>
              </a:lnSpc>
              <a:buFont typeface="Wingdings" panose="05000000000000000000" pitchFamily="2" charset="2"/>
              <a:buNone/>
              <a:defRPr/>
            </a:pPr>
            <a:r>
              <a:rPr lang="en-GB" altLang="de-DE" sz="6000" kern="0" dirty="0" smtClean="0">
                <a:solidFill>
                  <a:srgbClr val="00FF00"/>
                </a:solidFill>
              </a:rPr>
              <a:t>6. </a:t>
            </a:r>
            <a:r>
              <a:rPr lang="en-GB" altLang="de-DE" sz="6000" kern="0" dirty="0" err="1" smtClean="0">
                <a:solidFill>
                  <a:srgbClr val="00FF00"/>
                </a:solidFill>
              </a:rPr>
              <a:t>Ahasia</a:t>
            </a:r>
            <a:r>
              <a:rPr lang="en-GB" altLang="de-DE" sz="6000" kern="0" dirty="0" smtClean="0">
                <a:solidFill>
                  <a:srgbClr val="00FF00"/>
                </a:solidFill>
              </a:rPr>
              <a:t>		886</a:t>
            </a:r>
          </a:p>
          <a:p>
            <a:pPr>
              <a:lnSpc>
                <a:spcPct val="80000"/>
              </a:lnSpc>
              <a:buFont typeface="Wingdings" panose="05000000000000000000" pitchFamily="2" charset="2"/>
              <a:buNone/>
              <a:defRPr/>
            </a:pPr>
            <a:r>
              <a:rPr lang="it-IT" altLang="de-DE" sz="6000" kern="0" dirty="0" smtClean="0">
                <a:solidFill>
                  <a:srgbClr val="00FF00"/>
                </a:solidFill>
              </a:rPr>
              <a:t>7. </a:t>
            </a:r>
            <a:r>
              <a:rPr lang="it-IT" altLang="de-DE" sz="6000" kern="0" dirty="0" err="1" smtClean="0">
                <a:solidFill>
                  <a:srgbClr val="00FF00"/>
                </a:solidFill>
              </a:rPr>
              <a:t>Athalia</a:t>
            </a:r>
            <a:r>
              <a:rPr lang="it-IT" altLang="de-DE" sz="6000" kern="0" dirty="0" smtClean="0">
                <a:solidFill>
                  <a:srgbClr val="00FF00"/>
                </a:solidFill>
              </a:rPr>
              <a:t>		885 – 879</a:t>
            </a:r>
          </a:p>
          <a:p>
            <a:pPr>
              <a:lnSpc>
                <a:spcPct val="80000"/>
              </a:lnSpc>
              <a:buFont typeface="Wingdings" panose="05000000000000000000" pitchFamily="2" charset="2"/>
              <a:buNone/>
              <a:defRPr/>
            </a:pPr>
            <a:r>
              <a:rPr lang="it-IT" altLang="de-DE" sz="6000" kern="0" dirty="0" smtClean="0">
                <a:solidFill>
                  <a:srgbClr val="00FF00"/>
                </a:solidFill>
              </a:rPr>
              <a:t>8. Joas			879 – 840 </a:t>
            </a:r>
          </a:p>
          <a:p>
            <a:pPr>
              <a:lnSpc>
                <a:spcPct val="80000"/>
              </a:lnSpc>
              <a:buFont typeface="Wingdings" panose="05000000000000000000" pitchFamily="2" charset="2"/>
              <a:buNone/>
              <a:defRPr/>
            </a:pPr>
            <a:r>
              <a:rPr lang="it-IT" altLang="de-DE" sz="6000" kern="0" dirty="0" smtClean="0">
                <a:solidFill>
                  <a:srgbClr val="00FF00"/>
                </a:solidFill>
              </a:rPr>
              <a:t>9. </a:t>
            </a:r>
            <a:r>
              <a:rPr lang="it-IT" altLang="de-DE" sz="6000" kern="0" dirty="0" err="1" smtClean="0">
                <a:solidFill>
                  <a:srgbClr val="00FF00"/>
                </a:solidFill>
              </a:rPr>
              <a:t>Amazia</a:t>
            </a:r>
            <a:r>
              <a:rPr lang="it-IT" altLang="de-DE" sz="6000" kern="0" dirty="0" smtClean="0">
                <a:solidFill>
                  <a:srgbClr val="00FF00"/>
                </a:solidFill>
              </a:rPr>
              <a:t>		839 – 811 </a:t>
            </a:r>
          </a:p>
          <a:p>
            <a:pPr>
              <a:lnSpc>
                <a:spcPct val="80000"/>
              </a:lnSpc>
              <a:buFont typeface="Wingdings" panose="05000000000000000000" pitchFamily="2" charset="2"/>
              <a:buNone/>
              <a:defRPr/>
            </a:pPr>
            <a:r>
              <a:rPr lang="it-IT" altLang="de-DE" sz="6000" kern="0" dirty="0" smtClean="0">
                <a:solidFill>
                  <a:schemeClr val="bg1">
                    <a:lumMod val="20000"/>
                    <a:lumOff val="80000"/>
                  </a:schemeClr>
                </a:solidFill>
              </a:rPr>
              <a:t>10. </a:t>
            </a:r>
            <a:r>
              <a:rPr lang="it-IT" altLang="de-DE" sz="6000" kern="0" dirty="0" err="1" smtClean="0">
                <a:solidFill>
                  <a:schemeClr val="bg1">
                    <a:lumMod val="20000"/>
                    <a:lumOff val="80000"/>
                  </a:schemeClr>
                </a:solidFill>
              </a:rPr>
              <a:t>Ussia</a:t>
            </a:r>
            <a:r>
              <a:rPr lang="it-IT" altLang="de-DE" sz="6000" kern="0" dirty="0" smtClean="0">
                <a:solidFill>
                  <a:schemeClr val="bg1">
                    <a:lumMod val="20000"/>
                    <a:lumOff val="80000"/>
                  </a:schemeClr>
                </a:solidFill>
              </a:rPr>
              <a:t>            	810 – 759 </a:t>
            </a:r>
          </a:p>
          <a:p>
            <a:pPr>
              <a:lnSpc>
                <a:spcPct val="80000"/>
              </a:lnSpc>
              <a:buFont typeface="Wingdings" panose="05000000000000000000" pitchFamily="2" charset="2"/>
              <a:buNone/>
              <a:defRPr/>
            </a:pPr>
            <a:r>
              <a:rPr lang="it-IT" altLang="de-DE" sz="6000" kern="0" dirty="0" smtClean="0">
                <a:solidFill>
                  <a:schemeClr val="bg1">
                    <a:lumMod val="20000"/>
                    <a:lumOff val="80000"/>
                  </a:schemeClr>
                </a:solidFill>
              </a:rPr>
              <a:t>11. </a:t>
            </a:r>
            <a:r>
              <a:rPr lang="it-IT" altLang="de-DE" sz="6000" kern="0" dirty="0" err="1" smtClean="0">
                <a:solidFill>
                  <a:schemeClr val="bg1">
                    <a:lumMod val="20000"/>
                    <a:lumOff val="80000"/>
                  </a:schemeClr>
                </a:solidFill>
              </a:rPr>
              <a:t>Jotam</a:t>
            </a:r>
            <a:r>
              <a:rPr lang="it-IT" altLang="de-DE" sz="6000" kern="0" dirty="0" smtClean="0">
                <a:solidFill>
                  <a:schemeClr val="bg1">
                    <a:lumMod val="20000"/>
                    <a:lumOff val="80000"/>
                  </a:schemeClr>
                </a:solidFill>
              </a:rPr>
              <a:t>		758 – 743 </a:t>
            </a:r>
            <a:endParaRPr lang="de-DE" altLang="de-DE" sz="6000" kern="0" dirty="0" smtClean="0">
              <a:solidFill>
                <a:schemeClr val="bg1">
                  <a:lumMod val="20000"/>
                  <a:lumOff val="80000"/>
                </a:schemeClr>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12. </a:t>
            </a:r>
            <a:r>
              <a:rPr lang="de-DE" altLang="de-DE" sz="6000" kern="0" dirty="0" err="1" smtClean="0">
                <a:solidFill>
                  <a:schemeClr val="bg1">
                    <a:lumMod val="20000"/>
                    <a:lumOff val="80000"/>
                  </a:schemeClr>
                </a:solidFill>
              </a:rPr>
              <a:t>Ahas</a:t>
            </a:r>
            <a:r>
              <a:rPr lang="de-DE" altLang="de-DE" sz="6000" kern="0" dirty="0" smtClean="0">
                <a:solidFill>
                  <a:schemeClr val="bg1">
                    <a:lumMod val="20000"/>
                    <a:lumOff val="80000"/>
                  </a:schemeClr>
                </a:solidFill>
              </a:rPr>
              <a:t> 		742 – 727 </a:t>
            </a:r>
            <a:endParaRPr lang="de-CH" altLang="de-DE" sz="6000" kern="0" dirty="0" smtClean="0">
              <a:solidFill>
                <a:schemeClr val="bg1">
                  <a:lumMod val="20000"/>
                  <a:lumOff val="80000"/>
                </a:schemeClr>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13. </a:t>
            </a:r>
            <a:r>
              <a:rPr lang="de-DE" altLang="de-DE" sz="6000" kern="0" dirty="0" err="1" smtClean="0">
                <a:solidFill>
                  <a:schemeClr val="bg1">
                    <a:lumMod val="20000"/>
                    <a:lumOff val="80000"/>
                  </a:schemeClr>
                </a:solidFill>
              </a:rPr>
              <a:t>Hiskia</a:t>
            </a:r>
            <a:r>
              <a:rPr lang="de-DE" altLang="de-DE" sz="6000" kern="0" dirty="0" smtClean="0">
                <a:solidFill>
                  <a:schemeClr val="bg1">
                    <a:lumMod val="20000"/>
                    <a:lumOff val="80000"/>
                  </a:schemeClr>
                </a:solidFill>
              </a:rPr>
              <a:t>		</a:t>
            </a:r>
            <a:r>
              <a:rPr lang="en-GB" altLang="de-DE" sz="6000" kern="0" dirty="0" smtClean="0">
                <a:solidFill>
                  <a:schemeClr val="bg1">
                    <a:lumMod val="20000"/>
                    <a:lumOff val="80000"/>
                  </a:schemeClr>
                </a:solidFill>
              </a:rPr>
              <a:t>727 – 698 </a:t>
            </a:r>
          </a:p>
          <a:p>
            <a:pPr>
              <a:lnSpc>
                <a:spcPct val="80000"/>
              </a:lnSpc>
              <a:buFont typeface="Wingdings" panose="05000000000000000000" pitchFamily="2" charset="2"/>
              <a:buNone/>
              <a:defRPr/>
            </a:pPr>
            <a:r>
              <a:rPr lang="en-GB" altLang="de-DE" sz="6000" kern="0" dirty="0" smtClean="0">
                <a:solidFill>
                  <a:srgbClr val="00FF00"/>
                </a:solidFill>
              </a:rPr>
              <a:t>14. </a:t>
            </a:r>
            <a:r>
              <a:rPr lang="en-GB" altLang="de-DE" sz="6000" kern="0" dirty="0" err="1" smtClean="0">
                <a:solidFill>
                  <a:srgbClr val="00FF00"/>
                </a:solidFill>
              </a:rPr>
              <a:t>Manasse</a:t>
            </a:r>
            <a:r>
              <a:rPr lang="en-GB" altLang="de-DE" sz="6000" kern="0" dirty="0" smtClean="0">
                <a:solidFill>
                  <a:srgbClr val="00FF00"/>
                </a:solidFill>
              </a:rPr>
              <a:t>		697 – 643 </a:t>
            </a:r>
          </a:p>
          <a:p>
            <a:pPr>
              <a:lnSpc>
                <a:spcPct val="80000"/>
              </a:lnSpc>
              <a:buFont typeface="Wingdings" panose="05000000000000000000" pitchFamily="2" charset="2"/>
              <a:buNone/>
              <a:defRPr/>
            </a:pPr>
            <a:r>
              <a:rPr lang="en-GB" altLang="de-DE" sz="6000" kern="0" dirty="0" smtClean="0">
                <a:solidFill>
                  <a:srgbClr val="00FF00"/>
                </a:solidFill>
              </a:rPr>
              <a:t>15. Amon		642 – 641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16. </a:t>
            </a:r>
            <a:r>
              <a:rPr lang="de-DE" altLang="de-DE" sz="6000" kern="0" dirty="0" err="1" smtClean="0">
                <a:solidFill>
                  <a:schemeClr val="bg1">
                    <a:lumMod val="20000"/>
                    <a:lumOff val="80000"/>
                  </a:schemeClr>
                </a:solidFill>
              </a:rPr>
              <a:t>Josia</a:t>
            </a:r>
            <a:r>
              <a:rPr lang="de-DE" altLang="de-DE" sz="6000" kern="0" dirty="0" smtClean="0">
                <a:solidFill>
                  <a:schemeClr val="bg1">
                    <a:lumMod val="20000"/>
                    <a:lumOff val="80000"/>
                  </a:schemeClr>
                </a:solidFill>
              </a:rPr>
              <a:t> 		641 – 610</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17. </a:t>
            </a:r>
            <a:r>
              <a:rPr lang="de-DE" altLang="de-DE" sz="6000" kern="0" dirty="0" err="1" smtClean="0">
                <a:solidFill>
                  <a:schemeClr val="bg1">
                    <a:lumMod val="20000"/>
                    <a:lumOff val="80000"/>
                  </a:schemeClr>
                </a:solidFill>
              </a:rPr>
              <a:t>Joahas</a:t>
            </a:r>
            <a:r>
              <a:rPr lang="de-DE" altLang="de-DE" sz="6000" kern="0" dirty="0" smtClean="0">
                <a:solidFill>
                  <a:schemeClr val="bg1">
                    <a:lumMod val="20000"/>
                    <a:lumOff val="80000"/>
                  </a:schemeClr>
                </a:solidFill>
              </a:rPr>
              <a:t>		609</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18. </a:t>
            </a:r>
            <a:r>
              <a:rPr lang="de-DE" altLang="de-DE" sz="6000" kern="0" dirty="0" err="1" smtClean="0">
                <a:solidFill>
                  <a:schemeClr val="bg1">
                    <a:lumMod val="20000"/>
                    <a:lumOff val="80000"/>
                  </a:schemeClr>
                </a:solidFill>
              </a:rPr>
              <a:t>Jojakim</a:t>
            </a:r>
            <a:r>
              <a:rPr lang="de-DE" altLang="de-DE" sz="6000" kern="0" dirty="0" smtClean="0">
                <a:solidFill>
                  <a:schemeClr val="bg1">
                    <a:lumMod val="20000"/>
                    <a:lumOff val="80000"/>
                  </a:schemeClr>
                </a:solidFill>
              </a:rPr>
              <a:t>		609 - 598</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19. </a:t>
            </a:r>
            <a:r>
              <a:rPr lang="de-DE" altLang="de-DE" sz="6000" kern="0" dirty="0" err="1" smtClean="0">
                <a:solidFill>
                  <a:schemeClr val="bg1">
                    <a:lumMod val="20000"/>
                    <a:lumOff val="80000"/>
                  </a:schemeClr>
                </a:solidFill>
              </a:rPr>
              <a:t>Jojachin</a:t>
            </a:r>
            <a:r>
              <a:rPr lang="de-DE" altLang="de-DE" sz="6000" kern="0" dirty="0" smtClean="0">
                <a:solidFill>
                  <a:schemeClr val="bg1">
                    <a:lumMod val="20000"/>
                    <a:lumOff val="80000"/>
                  </a:schemeClr>
                </a:solidFill>
              </a:rPr>
              <a:t> 		598/597</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20. </a:t>
            </a:r>
            <a:r>
              <a:rPr lang="de-DE" altLang="de-DE" sz="6000" kern="0" dirty="0" err="1" smtClean="0">
                <a:solidFill>
                  <a:schemeClr val="bg1">
                    <a:lumMod val="20000"/>
                    <a:lumOff val="80000"/>
                  </a:schemeClr>
                </a:solidFill>
              </a:rPr>
              <a:t>Zedekia</a:t>
            </a:r>
            <a:r>
              <a:rPr lang="de-DE" altLang="de-DE" sz="6000" kern="0" dirty="0" smtClean="0">
                <a:solidFill>
                  <a:schemeClr val="bg1">
                    <a:lumMod val="20000"/>
                    <a:lumOff val="80000"/>
                  </a:schemeClr>
                </a:solidFill>
              </a:rPr>
              <a:t>		597 - 586</a:t>
            </a:r>
            <a:endParaRPr lang="fr-FR" altLang="de-DE" sz="1600" kern="0" dirty="0">
              <a:solidFill>
                <a:schemeClr val="bg1">
                  <a:lumMod val="20000"/>
                  <a:lumOff val="80000"/>
                </a:schemeClr>
              </a:solidFill>
            </a:endParaRPr>
          </a:p>
        </p:txBody>
      </p:sp>
      <p:sp>
        <p:nvSpPr>
          <p:cNvPr id="32773" name="Textfeld 1"/>
          <p:cNvSpPr txBox="1">
            <a:spLocks noChangeArrowheads="1"/>
          </p:cNvSpPr>
          <p:nvPr/>
        </p:nvSpPr>
        <p:spPr bwMode="auto">
          <a:xfrm>
            <a:off x="5903913" y="1341438"/>
            <a:ext cx="66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Obadja</a:t>
            </a:r>
          </a:p>
        </p:txBody>
      </p:sp>
      <p:sp>
        <p:nvSpPr>
          <p:cNvPr id="32774" name="Textfeld 2"/>
          <p:cNvSpPr txBox="1">
            <a:spLocks noChangeArrowheads="1"/>
          </p:cNvSpPr>
          <p:nvPr/>
        </p:nvSpPr>
        <p:spPr bwMode="auto">
          <a:xfrm>
            <a:off x="41275" y="3729038"/>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Jona</a:t>
            </a:r>
          </a:p>
        </p:txBody>
      </p:sp>
      <p:sp>
        <p:nvSpPr>
          <p:cNvPr id="32775" name="Textfeld 3"/>
          <p:cNvSpPr txBox="1">
            <a:spLocks noChangeArrowheads="1"/>
          </p:cNvSpPr>
          <p:nvPr/>
        </p:nvSpPr>
        <p:spPr bwMode="auto">
          <a:xfrm>
            <a:off x="5497513" y="2555875"/>
            <a:ext cx="603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Hosea</a:t>
            </a:r>
          </a:p>
        </p:txBody>
      </p:sp>
      <p:sp>
        <p:nvSpPr>
          <p:cNvPr id="32776" name="Textfeld 4"/>
          <p:cNvSpPr txBox="1">
            <a:spLocks noChangeArrowheads="1"/>
          </p:cNvSpPr>
          <p:nvPr/>
        </p:nvSpPr>
        <p:spPr bwMode="auto">
          <a:xfrm>
            <a:off x="6307138" y="2555875"/>
            <a:ext cx="558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Amos</a:t>
            </a:r>
          </a:p>
        </p:txBody>
      </p:sp>
      <p:cxnSp>
        <p:nvCxnSpPr>
          <p:cNvPr id="9" name="Gerade Verbindung mit Pfeil 8"/>
          <p:cNvCxnSpPr/>
          <p:nvPr/>
        </p:nvCxnSpPr>
        <p:spPr>
          <a:xfrm flipH="1">
            <a:off x="5903913" y="2862263"/>
            <a:ext cx="0" cy="711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78" name="Textfeld 10"/>
          <p:cNvSpPr txBox="1">
            <a:spLocks noChangeArrowheads="1"/>
          </p:cNvSpPr>
          <p:nvPr/>
        </p:nvSpPr>
        <p:spPr bwMode="auto">
          <a:xfrm>
            <a:off x="5921375" y="2816225"/>
            <a:ext cx="57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Micha</a:t>
            </a:r>
          </a:p>
        </p:txBody>
      </p:sp>
      <p:cxnSp>
        <p:nvCxnSpPr>
          <p:cNvPr id="14" name="Gerade Verbindung mit Pfeil 13"/>
          <p:cNvCxnSpPr/>
          <p:nvPr/>
        </p:nvCxnSpPr>
        <p:spPr>
          <a:xfrm>
            <a:off x="6305550" y="3027363"/>
            <a:ext cx="1588" cy="54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0" name="Textfeld 12"/>
          <p:cNvSpPr txBox="1">
            <a:spLocks noChangeArrowheads="1"/>
          </p:cNvSpPr>
          <p:nvPr/>
        </p:nvSpPr>
        <p:spPr bwMode="auto">
          <a:xfrm>
            <a:off x="6022975" y="3795713"/>
            <a:ext cx="102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Nahum, Habakuk, Zephanja</a:t>
            </a:r>
          </a:p>
        </p:txBody>
      </p:sp>
      <p:sp>
        <p:nvSpPr>
          <p:cNvPr id="32781" name="Textfeld 14"/>
          <p:cNvSpPr txBox="1">
            <a:spLocks noChangeArrowheads="1"/>
          </p:cNvSpPr>
          <p:nvPr/>
        </p:nvSpPr>
        <p:spPr bwMode="auto">
          <a:xfrm>
            <a:off x="3617913" y="2568575"/>
            <a:ext cx="81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Jesaja</a:t>
            </a:r>
          </a:p>
        </p:txBody>
      </p:sp>
      <p:cxnSp>
        <p:nvCxnSpPr>
          <p:cNvPr id="18" name="Gerade Verbindung mit Pfeil 17"/>
          <p:cNvCxnSpPr/>
          <p:nvPr/>
        </p:nvCxnSpPr>
        <p:spPr>
          <a:xfrm>
            <a:off x="4065588" y="2862263"/>
            <a:ext cx="0" cy="647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3" name="Textfeld 18"/>
          <p:cNvSpPr txBox="1">
            <a:spLocks noChangeArrowheads="1"/>
          </p:cNvSpPr>
          <p:nvPr/>
        </p:nvSpPr>
        <p:spPr bwMode="auto">
          <a:xfrm>
            <a:off x="3455988" y="4017963"/>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Jeremia</a:t>
            </a:r>
          </a:p>
        </p:txBody>
      </p:sp>
      <p:cxnSp>
        <p:nvCxnSpPr>
          <p:cNvPr id="20" name="Gerade Verbindung mit Pfeil 19"/>
          <p:cNvCxnSpPr/>
          <p:nvPr/>
        </p:nvCxnSpPr>
        <p:spPr>
          <a:xfrm>
            <a:off x="4024313" y="4387850"/>
            <a:ext cx="0" cy="1057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5921375" y="4916488"/>
            <a:ext cx="0" cy="1033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6" name="Textfeld 23"/>
          <p:cNvSpPr txBox="1">
            <a:spLocks noChangeArrowheads="1"/>
          </p:cNvSpPr>
          <p:nvPr/>
        </p:nvSpPr>
        <p:spPr bwMode="auto">
          <a:xfrm>
            <a:off x="5945188" y="4786313"/>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Hesekiel</a:t>
            </a:r>
          </a:p>
        </p:txBody>
      </p:sp>
      <p:sp>
        <p:nvSpPr>
          <p:cNvPr id="32787" name="Textfeld 20"/>
          <p:cNvSpPr txBox="1">
            <a:spLocks noChangeArrowheads="1"/>
          </p:cNvSpPr>
          <p:nvPr/>
        </p:nvSpPr>
        <p:spPr bwMode="auto">
          <a:xfrm>
            <a:off x="5597525" y="5970588"/>
            <a:ext cx="708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800"/>
              <a:t>- mind. 571</a:t>
            </a:r>
          </a:p>
        </p:txBody>
      </p:sp>
      <p:sp>
        <p:nvSpPr>
          <p:cNvPr id="32788" name="Textfeld 25"/>
          <p:cNvSpPr txBox="1">
            <a:spLocks noChangeArrowheads="1"/>
          </p:cNvSpPr>
          <p:nvPr/>
        </p:nvSpPr>
        <p:spPr bwMode="auto">
          <a:xfrm>
            <a:off x="8229600" y="454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Daniel</a:t>
            </a:r>
          </a:p>
        </p:txBody>
      </p:sp>
      <p:cxnSp>
        <p:nvCxnSpPr>
          <p:cNvPr id="27" name="Gerade Verbindung mit Pfeil 26"/>
          <p:cNvCxnSpPr/>
          <p:nvPr/>
        </p:nvCxnSpPr>
        <p:spPr>
          <a:xfrm>
            <a:off x="8631238" y="4913313"/>
            <a:ext cx="7937" cy="1468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90" name="Textfeld 29"/>
          <p:cNvSpPr txBox="1">
            <a:spLocks noChangeArrowheads="1"/>
          </p:cNvSpPr>
          <p:nvPr/>
        </p:nvSpPr>
        <p:spPr bwMode="auto">
          <a:xfrm>
            <a:off x="8229600" y="6450013"/>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800"/>
              <a:t>- mind. 536</a:t>
            </a:r>
          </a:p>
        </p:txBody>
      </p:sp>
      <p:sp>
        <p:nvSpPr>
          <p:cNvPr id="32791" name="Textfeld 32"/>
          <p:cNvSpPr txBox="1">
            <a:spLocks noChangeArrowheads="1"/>
          </p:cNvSpPr>
          <p:nvPr/>
        </p:nvSpPr>
        <p:spPr bwMode="auto">
          <a:xfrm rot="2099563">
            <a:off x="6145213" y="1855788"/>
            <a:ext cx="449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Joel</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25450" y="615950"/>
            <a:ext cx="8056563" cy="920750"/>
          </a:xfrm>
          <a:effectLst>
            <a:outerShdw blurRad="50800" dist="38100" dir="2700000" algn="tl" rotWithShape="0">
              <a:prstClr val="black">
                <a:alpha val="40000"/>
              </a:prstClr>
            </a:outerShdw>
          </a:effectLst>
        </p:spPr>
        <p:txBody>
          <a:bodyPr/>
          <a:lstStyle/>
          <a:p>
            <a:pPr>
              <a:defRPr/>
            </a:pPr>
            <a:r>
              <a:rPr lang="de-DE" dirty="0">
                <a:solidFill>
                  <a:srgbClr val="FFCC00"/>
                </a:solidFill>
                <a:effectLst>
                  <a:outerShdw blurRad="38100" dist="38100" dir="2700000" algn="tl">
                    <a:srgbClr val="000000">
                      <a:alpha val="43137"/>
                    </a:srgbClr>
                  </a:outerShdw>
                </a:effectLst>
              </a:rPr>
              <a:t>Wegführung nach </a:t>
            </a:r>
            <a:r>
              <a:rPr lang="de-DE" dirty="0" smtClean="0">
                <a:solidFill>
                  <a:srgbClr val="FFCC00"/>
                </a:solidFill>
                <a:effectLst>
                  <a:outerShdw blurRad="38100" dist="38100" dir="2700000" algn="tl">
                    <a:srgbClr val="000000">
                      <a:alpha val="43137"/>
                    </a:srgbClr>
                  </a:outerShdw>
                </a:effectLst>
              </a:rPr>
              <a:t>Assyrien (722 v. Chr.)</a:t>
            </a:r>
            <a:endParaRPr lang="de-DE" dirty="0">
              <a:solidFill>
                <a:srgbClr val="FFCC00"/>
              </a:solidFill>
              <a:effectLst>
                <a:outerShdw blurRad="38100" dist="38100" dir="2700000" algn="tl">
                  <a:srgbClr val="000000">
                    <a:alpha val="43137"/>
                  </a:srgbClr>
                </a:outerShdw>
              </a:effectLst>
            </a:endParaRPr>
          </a:p>
        </p:txBody>
      </p:sp>
      <p:pic>
        <p:nvPicPr>
          <p:cNvPr id="77828" name="Picture 5" descr="Ne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89138"/>
            <a:ext cx="6905625" cy="4392612"/>
          </a:xfrm>
          <a:effectLst>
            <a:outerShdw blurRad="292100" dist="139700" dir="2700000" algn="tl" rotWithShape="0">
              <a:srgbClr val="333333">
                <a:alpha val="64999"/>
              </a:srgbClr>
            </a:outerShdw>
          </a:effectLst>
        </p:spPr>
      </p:pic>
      <p:sp>
        <p:nvSpPr>
          <p:cNvPr id="34820" name="Line 7"/>
          <p:cNvSpPr>
            <a:spLocks noChangeShapeType="1"/>
          </p:cNvSpPr>
          <p:nvPr/>
        </p:nvSpPr>
        <p:spPr bwMode="auto">
          <a:xfrm flipV="1">
            <a:off x="1619250" y="2862263"/>
            <a:ext cx="3240088" cy="17907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7830" name="Text Box 9"/>
          <p:cNvSpPr txBox="1">
            <a:spLocks noChangeArrowheads="1"/>
          </p:cNvSpPr>
          <p:nvPr/>
        </p:nvSpPr>
        <p:spPr bwMode="auto">
          <a:xfrm>
            <a:off x="6516688" y="6453188"/>
            <a:ext cx="11763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defRPr/>
            </a:pPr>
            <a:r>
              <a:rPr lang="de-DE" altLang="de-DE" sz="750" dirty="0" err="1">
                <a:solidFill>
                  <a:schemeClr val="tx1">
                    <a:lumMod val="85000"/>
                  </a:schemeClr>
                </a:solidFill>
                <a:latin typeface="Arial" charset="0"/>
                <a:cs typeface="Arial" charset="0"/>
              </a:rPr>
              <a:t>Zunkir</a:t>
            </a:r>
            <a:r>
              <a:rPr lang="de-DE" altLang="de-DE" sz="750" dirty="0">
                <a:solidFill>
                  <a:schemeClr val="tx1">
                    <a:lumMod val="85000"/>
                  </a:schemeClr>
                </a:solidFill>
                <a:latin typeface="Arial" charset="0"/>
                <a:cs typeface="Arial" charset="0"/>
              </a:rPr>
              <a:t> GNU 1.2 </a:t>
            </a:r>
            <a:r>
              <a:rPr lang="de-DE" altLang="de-DE" sz="750" dirty="0" err="1">
                <a:solidFill>
                  <a:schemeClr val="tx1">
                    <a:lumMod val="85000"/>
                  </a:schemeClr>
                </a:solidFill>
                <a:latin typeface="Arial" charset="0"/>
                <a:cs typeface="Arial" charset="0"/>
              </a:rPr>
              <a:t>or</a:t>
            </a:r>
            <a:r>
              <a:rPr lang="de-DE" altLang="de-DE" sz="750" dirty="0">
                <a:solidFill>
                  <a:schemeClr val="tx1">
                    <a:lumMod val="85000"/>
                  </a:schemeClr>
                </a:solidFill>
                <a:latin typeface="Arial" charset="0"/>
                <a:cs typeface="Arial" charset="0"/>
              </a:rPr>
              <a:t> </a:t>
            </a:r>
            <a:r>
              <a:rPr lang="de-DE" altLang="de-DE" sz="750" dirty="0" err="1">
                <a:solidFill>
                  <a:schemeClr val="tx1">
                    <a:lumMod val="85000"/>
                  </a:schemeClr>
                </a:solidFill>
                <a:latin typeface="Arial" charset="0"/>
                <a:cs typeface="Arial" charset="0"/>
              </a:rPr>
              <a:t>later</a:t>
            </a:r>
            <a:endParaRPr lang="de-DE" altLang="de-DE" sz="750" dirty="0">
              <a:solidFill>
                <a:schemeClr val="tx1">
                  <a:lumMod val="85000"/>
                </a:schemeClr>
              </a:solidFill>
              <a:latin typeface="Arial" charset="0"/>
              <a:cs typeface="Arial" charset="0"/>
            </a:endParaRPr>
          </a:p>
        </p:txBody>
      </p:sp>
      <p:sp>
        <p:nvSpPr>
          <p:cNvPr id="77831" name="Text Box 10"/>
          <p:cNvSpPr txBox="1">
            <a:spLocks noChangeArrowheads="1"/>
          </p:cNvSpPr>
          <p:nvPr/>
        </p:nvSpPr>
        <p:spPr bwMode="auto">
          <a:xfrm>
            <a:off x="4483100" y="2492375"/>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DE" altLang="de-DE" sz="1800" dirty="0">
                <a:solidFill>
                  <a:srgbClr val="99FF33"/>
                </a:solidFill>
                <a:effectLst>
                  <a:outerShdw blurRad="38100" dist="38100" dir="2700000" algn="tl">
                    <a:srgbClr val="000000">
                      <a:alpha val="43137"/>
                    </a:srgbClr>
                  </a:outerShdw>
                </a:effectLst>
                <a:latin typeface="Arial" charset="0"/>
                <a:cs typeface="Arial" charset="0"/>
              </a:rPr>
              <a:t>Assyrien</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25450" y="615950"/>
            <a:ext cx="8056563" cy="920750"/>
          </a:xfrm>
          <a:effectLst>
            <a:outerShdw blurRad="50800" dist="38100" dir="2700000" algn="tl" rotWithShape="0">
              <a:prstClr val="black">
                <a:alpha val="40000"/>
              </a:prstClr>
            </a:outerShdw>
          </a:effectLst>
        </p:spPr>
        <p:txBody>
          <a:bodyPr/>
          <a:lstStyle/>
          <a:p>
            <a:pPr>
              <a:defRPr/>
            </a:pPr>
            <a:r>
              <a:rPr lang="de-DE" dirty="0">
                <a:solidFill>
                  <a:srgbClr val="FFCC00"/>
                </a:solidFill>
                <a:effectLst>
                  <a:outerShdw blurRad="38100" dist="38100" dir="2700000" algn="tl">
                    <a:srgbClr val="000000">
                      <a:alpha val="43137"/>
                    </a:srgbClr>
                  </a:outerShdw>
                </a:effectLst>
              </a:rPr>
              <a:t>Wegführung nach </a:t>
            </a:r>
            <a:r>
              <a:rPr lang="de-DE" dirty="0" smtClean="0">
                <a:solidFill>
                  <a:srgbClr val="FFCC00"/>
                </a:solidFill>
                <a:effectLst>
                  <a:outerShdw blurRad="38100" dist="38100" dir="2700000" algn="tl">
                    <a:srgbClr val="000000">
                      <a:alpha val="43137"/>
                    </a:srgbClr>
                  </a:outerShdw>
                </a:effectLst>
              </a:rPr>
              <a:t>Babylon  (606 - 539 v. Chr.)</a:t>
            </a:r>
            <a:endParaRPr lang="de-DE" dirty="0">
              <a:solidFill>
                <a:srgbClr val="FFCC00"/>
              </a:solidFill>
              <a:effectLst>
                <a:outerShdw blurRad="38100" dist="38100" dir="2700000" algn="tl">
                  <a:srgbClr val="000000">
                    <a:alpha val="43137"/>
                  </a:srgbClr>
                </a:outerShdw>
              </a:effectLst>
            </a:endParaRPr>
          </a:p>
        </p:txBody>
      </p:sp>
      <p:pic>
        <p:nvPicPr>
          <p:cNvPr id="77828" name="Picture 5" descr="Ne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89138"/>
            <a:ext cx="6905625" cy="4392612"/>
          </a:xfrm>
          <a:effectLst>
            <a:outerShdw blurRad="292100" dist="139700" dir="2700000" algn="tl" rotWithShape="0">
              <a:srgbClr val="333333">
                <a:alpha val="64999"/>
              </a:srgbClr>
            </a:outerShdw>
          </a:effectLst>
        </p:spPr>
      </p:pic>
      <p:sp>
        <p:nvSpPr>
          <p:cNvPr id="35844" name="Line 7"/>
          <p:cNvSpPr>
            <a:spLocks noChangeShapeType="1"/>
          </p:cNvSpPr>
          <p:nvPr/>
        </p:nvSpPr>
        <p:spPr bwMode="auto">
          <a:xfrm flipV="1">
            <a:off x="1619250" y="4835525"/>
            <a:ext cx="3933825" cy="32226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7830" name="Text Box 9"/>
          <p:cNvSpPr txBox="1">
            <a:spLocks noChangeArrowheads="1"/>
          </p:cNvSpPr>
          <p:nvPr/>
        </p:nvSpPr>
        <p:spPr bwMode="auto">
          <a:xfrm>
            <a:off x="6516688" y="6453188"/>
            <a:ext cx="11763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defRPr/>
            </a:pPr>
            <a:r>
              <a:rPr lang="de-DE" altLang="de-DE" sz="750" dirty="0" err="1">
                <a:solidFill>
                  <a:schemeClr val="tx1">
                    <a:lumMod val="85000"/>
                  </a:schemeClr>
                </a:solidFill>
                <a:latin typeface="Arial" charset="0"/>
                <a:cs typeface="Arial" charset="0"/>
              </a:rPr>
              <a:t>Zunkir</a:t>
            </a:r>
            <a:r>
              <a:rPr lang="de-DE" altLang="de-DE" sz="750" dirty="0">
                <a:solidFill>
                  <a:schemeClr val="tx1">
                    <a:lumMod val="85000"/>
                  </a:schemeClr>
                </a:solidFill>
                <a:latin typeface="Arial" charset="0"/>
                <a:cs typeface="Arial" charset="0"/>
              </a:rPr>
              <a:t> GNU 1.2 </a:t>
            </a:r>
            <a:r>
              <a:rPr lang="de-DE" altLang="de-DE" sz="750" dirty="0" err="1">
                <a:solidFill>
                  <a:schemeClr val="tx1">
                    <a:lumMod val="85000"/>
                  </a:schemeClr>
                </a:solidFill>
                <a:latin typeface="Arial" charset="0"/>
                <a:cs typeface="Arial" charset="0"/>
              </a:rPr>
              <a:t>or</a:t>
            </a:r>
            <a:r>
              <a:rPr lang="de-DE" altLang="de-DE" sz="750" dirty="0">
                <a:solidFill>
                  <a:schemeClr val="tx1">
                    <a:lumMod val="85000"/>
                  </a:schemeClr>
                </a:solidFill>
                <a:latin typeface="Arial" charset="0"/>
                <a:cs typeface="Arial" charset="0"/>
              </a:rPr>
              <a:t> </a:t>
            </a:r>
            <a:r>
              <a:rPr lang="de-DE" altLang="de-DE" sz="750" dirty="0" err="1">
                <a:solidFill>
                  <a:schemeClr val="tx1">
                    <a:lumMod val="85000"/>
                  </a:schemeClr>
                </a:solidFill>
                <a:latin typeface="Arial" charset="0"/>
                <a:cs typeface="Arial" charset="0"/>
              </a:rPr>
              <a:t>later</a:t>
            </a:r>
            <a:endParaRPr lang="de-DE" altLang="de-DE" sz="750" dirty="0">
              <a:solidFill>
                <a:schemeClr val="tx1">
                  <a:lumMod val="85000"/>
                </a:schemeClr>
              </a:solidFill>
              <a:latin typeface="Arial" charset="0"/>
              <a:cs typeface="Arial" charset="0"/>
            </a:endParaRPr>
          </a:p>
        </p:txBody>
      </p:sp>
      <p:sp>
        <p:nvSpPr>
          <p:cNvPr id="77831" name="Text Box 10"/>
          <p:cNvSpPr txBox="1">
            <a:spLocks noChangeArrowheads="1"/>
          </p:cNvSpPr>
          <p:nvPr/>
        </p:nvSpPr>
        <p:spPr bwMode="auto">
          <a:xfrm>
            <a:off x="4483100" y="2492375"/>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DE" altLang="de-DE" sz="1800" dirty="0">
                <a:solidFill>
                  <a:srgbClr val="99FF33"/>
                </a:solidFill>
                <a:effectLst>
                  <a:outerShdw blurRad="38100" dist="38100" dir="2700000" algn="tl">
                    <a:srgbClr val="000000">
                      <a:alpha val="43137"/>
                    </a:srgbClr>
                  </a:outerShdw>
                </a:effectLst>
                <a:latin typeface="Arial" charset="0"/>
                <a:cs typeface="Arial" charset="0"/>
              </a:rPr>
              <a:t>Assyrien</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de-DE" sz="4000" dirty="0" smtClean="0">
                <a:solidFill>
                  <a:srgbClr val="FFCC00"/>
                </a:solidFill>
              </a:rPr>
              <a:t>Rückkehr aus Babylon nach Jerusalem (Esra 1 - 6)</a:t>
            </a:r>
          </a:p>
        </p:txBody>
      </p:sp>
      <p:sp>
        <p:nvSpPr>
          <p:cNvPr id="328707" name="Rectangle 3"/>
          <p:cNvSpPr>
            <a:spLocks noGrp="1" noChangeArrowheads="1"/>
          </p:cNvSpPr>
          <p:nvPr>
            <p:ph type="body" sz="half" idx="1"/>
          </p:nvPr>
        </p:nvSpPr>
        <p:spPr>
          <a:xfrm>
            <a:off x="250825" y="2420938"/>
            <a:ext cx="4038600" cy="4114800"/>
          </a:xfrm>
        </p:spPr>
        <p:txBody>
          <a:bodyPr/>
          <a:lstStyle/>
          <a:p>
            <a:pPr eaLnBrk="1" hangingPunct="1">
              <a:defRPr/>
            </a:pPr>
            <a:r>
              <a:rPr lang="de-DE" sz="2400" dirty="0" smtClean="0"/>
              <a:t>539/538 v. Chr.: Ca. 200‘000 kehren heim.</a:t>
            </a:r>
          </a:p>
          <a:p>
            <a:pPr eaLnBrk="1" hangingPunct="1">
              <a:defRPr/>
            </a:pPr>
            <a:r>
              <a:rPr lang="de-DE" sz="2400" dirty="0" smtClean="0"/>
              <a:t>Bau des Zweiten Tempels</a:t>
            </a:r>
          </a:p>
          <a:p>
            <a:pPr eaLnBrk="1" hangingPunct="1">
              <a:defRPr/>
            </a:pPr>
            <a:r>
              <a:rPr lang="de-DE" sz="2400" dirty="0" smtClean="0"/>
              <a:t>Heimkehr, um dem kommenden Messias im Land Israel zu begegnen</a:t>
            </a:r>
          </a:p>
          <a:p>
            <a:pPr eaLnBrk="1" hangingPunct="1">
              <a:defRPr/>
            </a:pPr>
            <a:r>
              <a:rPr lang="de-DE" sz="2400" dirty="0" smtClean="0"/>
              <a:t>Das AT im Tempel aufbewahrt (5Mo 31,26; Hag 2,5; 2Tim 3,15) </a:t>
            </a:r>
          </a:p>
        </p:txBody>
      </p:sp>
      <p:pic>
        <p:nvPicPr>
          <p:cNvPr id="6" name="Picture 2" descr="File:Israel-2013-Aerial-Temple Mou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71688"/>
            <a:ext cx="3860800"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feld 6"/>
          <p:cNvSpPr txBox="1">
            <a:spLocks noChangeArrowheads="1"/>
          </p:cNvSpPr>
          <p:nvPr/>
        </p:nvSpPr>
        <p:spPr bwMode="auto">
          <a:xfrm>
            <a:off x="5943600" y="6237288"/>
            <a:ext cx="2743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000">
                <a:latin typeface="Verdana" panose="020B0604030504040204" pitchFamily="34" charset="0"/>
              </a:rPr>
              <a:t>Godot13 CC-BY-SA 3.0 nicht portiert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de-DE" sz="4000" dirty="0" smtClean="0">
                <a:solidFill>
                  <a:srgbClr val="FFCC00"/>
                </a:solidFill>
              </a:rPr>
              <a:t>Rückkehr aus Babylon nach Jerusalem (Esra 1 - 6)</a:t>
            </a:r>
          </a:p>
        </p:txBody>
      </p:sp>
      <p:sp>
        <p:nvSpPr>
          <p:cNvPr id="328707" name="Rectangle 3"/>
          <p:cNvSpPr>
            <a:spLocks noGrp="1" noChangeArrowheads="1"/>
          </p:cNvSpPr>
          <p:nvPr>
            <p:ph type="body" sz="half" idx="1"/>
          </p:nvPr>
        </p:nvSpPr>
        <p:spPr>
          <a:xfrm>
            <a:off x="422275" y="2085975"/>
            <a:ext cx="4038600" cy="4114800"/>
          </a:xfrm>
        </p:spPr>
        <p:txBody>
          <a:bodyPr/>
          <a:lstStyle/>
          <a:p>
            <a:pPr eaLnBrk="1" hangingPunct="1">
              <a:defRPr/>
            </a:pPr>
            <a:r>
              <a:rPr lang="de-DE" sz="2400" dirty="0" err="1" smtClean="0"/>
              <a:t>Haggai</a:t>
            </a:r>
            <a:r>
              <a:rPr lang="de-DE" sz="2400" dirty="0" smtClean="0"/>
              <a:t> und Sacharja</a:t>
            </a:r>
          </a:p>
          <a:p>
            <a:pPr eaLnBrk="1" hangingPunct="1">
              <a:defRPr/>
            </a:pPr>
            <a:r>
              <a:rPr lang="de-DE" sz="2400" dirty="0" smtClean="0"/>
              <a:t>Esra (v. Esra)</a:t>
            </a:r>
          </a:p>
          <a:p>
            <a:pPr eaLnBrk="1" hangingPunct="1">
              <a:defRPr/>
            </a:pPr>
            <a:r>
              <a:rPr lang="de-DE" sz="2400" dirty="0" smtClean="0"/>
              <a:t>Chronika (v. Esra und Nehemia)</a:t>
            </a:r>
          </a:p>
          <a:p>
            <a:pPr eaLnBrk="1" hangingPunct="1">
              <a:defRPr/>
            </a:pPr>
            <a:r>
              <a:rPr lang="de-DE" sz="2400" dirty="0" smtClean="0"/>
              <a:t>Esther: </a:t>
            </a:r>
            <a:r>
              <a:rPr lang="de-DE" sz="2400" dirty="0" err="1" smtClean="0"/>
              <a:t>Mordokhai</a:t>
            </a:r>
            <a:r>
              <a:rPr lang="de-DE" sz="2400" dirty="0" smtClean="0"/>
              <a:t> („die Männer der </a:t>
            </a:r>
            <a:r>
              <a:rPr lang="de-DE" sz="2400" dirty="0" err="1" smtClean="0"/>
              <a:t>grossen</a:t>
            </a:r>
            <a:r>
              <a:rPr lang="de-DE" sz="2400" dirty="0" smtClean="0"/>
              <a:t> Synagoge“ = Esra, </a:t>
            </a:r>
            <a:r>
              <a:rPr lang="de-DE" sz="2400" dirty="0" err="1" smtClean="0"/>
              <a:t>Haggai</a:t>
            </a:r>
            <a:r>
              <a:rPr lang="de-DE" sz="2400" dirty="0" smtClean="0"/>
              <a:t>, Sacharja, </a:t>
            </a:r>
            <a:r>
              <a:rPr lang="de-DE" sz="2400" dirty="0" err="1" smtClean="0"/>
              <a:t>Maleachi</a:t>
            </a:r>
            <a:r>
              <a:rPr lang="de-DE" sz="2400" dirty="0" smtClean="0"/>
              <a:t> etc.)</a:t>
            </a:r>
          </a:p>
        </p:txBody>
      </p:sp>
      <p:pic>
        <p:nvPicPr>
          <p:cNvPr id="6" name="Picture 2" descr="File:Israel-2013-Aerial-Temple Mou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71688"/>
            <a:ext cx="3860800"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6"/>
          <p:cNvSpPr txBox="1">
            <a:spLocks noChangeArrowheads="1"/>
          </p:cNvSpPr>
          <p:nvPr/>
        </p:nvSpPr>
        <p:spPr bwMode="auto">
          <a:xfrm>
            <a:off x="5943600" y="6200775"/>
            <a:ext cx="2743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000">
                <a:latin typeface="Verdana" panose="020B0604030504040204" pitchFamily="34" charset="0"/>
              </a:rPr>
              <a:t>Godot13 CC-BY-SA 3.0 nicht portiert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445 v. Chr.: </a:t>
            </a:r>
            <a:br>
              <a:rPr lang="de-DE" sz="4000" dirty="0" smtClean="0">
                <a:solidFill>
                  <a:srgbClr val="FFCC00"/>
                </a:solidFill>
              </a:rPr>
            </a:br>
            <a:r>
              <a:rPr lang="de-DE" sz="4000" dirty="0" smtClean="0">
                <a:solidFill>
                  <a:srgbClr val="FFCC00"/>
                </a:solidFill>
              </a:rPr>
              <a:t>Wiederaufbau Jerusalems</a:t>
            </a:r>
          </a:p>
        </p:txBody>
      </p:sp>
      <p:pic>
        <p:nvPicPr>
          <p:cNvPr id="5" name="Picture 2" descr="C:\Users\Roger\Desktop\Israel 2013\IMG_0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078038"/>
            <a:ext cx="5919787" cy="3943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50825" y="2071688"/>
            <a:ext cx="2808288" cy="4114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de-DE" sz="2400" kern="0" dirty="0" smtClean="0"/>
              <a:t>Buch Nehemia</a:t>
            </a:r>
          </a:p>
          <a:p>
            <a:pPr marL="0" indent="0" eaLnBrk="1" hangingPunct="1">
              <a:buFont typeface="Wingdings" panose="05000000000000000000" pitchFamily="2" charset="2"/>
              <a:buNone/>
              <a:defRPr/>
            </a:pPr>
            <a:r>
              <a:rPr lang="de-DE" sz="2400" kern="0" dirty="0" smtClean="0"/>
              <a:t>(v. Nehemia)</a:t>
            </a:r>
          </a:p>
        </p:txBody>
      </p:sp>
      <p:sp>
        <p:nvSpPr>
          <p:cNvPr id="40965" name="Textfeld 6"/>
          <p:cNvSpPr txBox="1">
            <a:spLocks noChangeArrowheads="1"/>
          </p:cNvSpPr>
          <p:nvPr/>
        </p:nvSpPr>
        <p:spPr bwMode="auto">
          <a:xfrm>
            <a:off x="8507413" y="5718175"/>
            <a:ext cx="35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40966" name="Textfeld 1"/>
          <p:cNvSpPr txBox="1">
            <a:spLocks noChangeArrowheads="1"/>
          </p:cNvSpPr>
          <p:nvPr/>
        </p:nvSpPr>
        <p:spPr bwMode="auto">
          <a:xfrm>
            <a:off x="3392488" y="6162675"/>
            <a:ext cx="532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Mauer von Nehemia (bräunlich) oberhalb des Millo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9600" cy="1752600"/>
          </a:xfrm>
        </p:spPr>
        <p:txBody>
          <a:bodyPr/>
          <a:lstStyle/>
          <a:p>
            <a:pPr eaLnBrk="1" hangingPunct="1">
              <a:defRPr/>
            </a:pPr>
            <a:r>
              <a:rPr lang="de-DE" dirty="0" smtClean="0">
                <a:solidFill>
                  <a:srgbClr val="FFCC00"/>
                </a:solidFill>
              </a:rPr>
              <a:t>Das Ende des AT</a:t>
            </a:r>
            <a:r>
              <a:rPr lang="de-DE" dirty="0">
                <a:solidFill>
                  <a:srgbClr val="FFCC00"/>
                </a:solidFill>
              </a:rPr>
              <a:t> </a:t>
            </a:r>
            <a:r>
              <a:rPr lang="de-DE" dirty="0" smtClean="0">
                <a:solidFill>
                  <a:srgbClr val="FFCC00"/>
                </a:solidFill>
              </a:rPr>
              <a:t>(420 v. Chr.)</a:t>
            </a:r>
          </a:p>
        </p:txBody>
      </p:sp>
      <p:sp>
        <p:nvSpPr>
          <p:cNvPr id="96259" name="Rectangle 3"/>
          <p:cNvSpPr>
            <a:spLocks noGrp="1" noChangeArrowheads="1"/>
          </p:cNvSpPr>
          <p:nvPr>
            <p:ph type="body" sz="half" idx="1"/>
          </p:nvPr>
        </p:nvSpPr>
        <p:spPr>
          <a:xfrm>
            <a:off x="107950" y="1600200"/>
            <a:ext cx="8496300" cy="1036638"/>
          </a:xfrm>
        </p:spPr>
        <p:txBody>
          <a:bodyPr/>
          <a:lstStyle/>
          <a:p>
            <a:pPr eaLnBrk="1" hangingPunct="1">
              <a:defRPr/>
            </a:pPr>
            <a:r>
              <a:rPr lang="de-DE" sz="2400" smtClean="0"/>
              <a:t>Der letzte Prophet: Maleachi </a:t>
            </a:r>
            <a:r>
              <a:rPr lang="de-DE" sz="2400" smtClean="0">
                <a:latin typeface="Wingdings" pitchFamily="2" charset="2"/>
              </a:rPr>
              <a:t>è</a:t>
            </a:r>
            <a:r>
              <a:rPr lang="de-DE" sz="2400" smtClean="0"/>
              <a:t> letzte Ankündigung des verheissenen Erlösers (Messias)   </a:t>
            </a:r>
          </a:p>
        </p:txBody>
      </p:sp>
      <p:sp>
        <p:nvSpPr>
          <p:cNvPr id="96260" name="Rectangle 4"/>
          <p:cNvSpPr>
            <a:spLocks noGrp="1" noChangeArrowheads="1"/>
          </p:cNvSpPr>
          <p:nvPr>
            <p:ph type="body" sz="half" idx="2"/>
          </p:nvPr>
        </p:nvSpPr>
        <p:spPr>
          <a:xfrm>
            <a:off x="4757738" y="3616325"/>
            <a:ext cx="3959225" cy="3429000"/>
          </a:xfrm>
        </p:spPr>
        <p:txBody>
          <a:bodyPr/>
          <a:lstStyle/>
          <a:p>
            <a:pPr eaLnBrk="1" hangingPunct="1">
              <a:buFont typeface="Wingdings" panose="05000000000000000000" pitchFamily="2" charset="2"/>
              <a:buNone/>
              <a:defRPr/>
            </a:pPr>
            <a:r>
              <a:rPr lang="en-US" sz="2400" dirty="0" smtClean="0">
                <a:effectLst/>
              </a:rPr>
              <a:t>	</a:t>
            </a:r>
            <a:r>
              <a:rPr lang="de-DE" sz="1800" dirty="0" smtClean="0">
                <a:effectLst>
                  <a:outerShdw blurRad="38100" dist="38100" dir="2700000" algn="tl">
                    <a:srgbClr val="000000">
                      <a:alpha val="43137"/>
                    </a:srgbClr>
                  </a:outerShdw>
                </a:effectLst>
              </a:rPr>
              <a:t>Mal 3,1:  </a:t>
            </a:r>
            <a:r>
              <a:rPr lang="de-DE" sz="1800" dirty="0" smtClean="0">
                <a:solidFill>
                  <a:srgbClr val="FFFF00"/>
                </a:solidFill>
                <a:effectLst>
                  <a:outerShdw blurRad="38100" dist="38100" dir="2700000" algn="tl">
                    <a:srgbClr val="000000">
                      <a:alpha val="43137"/>
                    </a:srgbClr>
                  </a:outerShdw>
                </a:effectLst>
              </a:rPr>
              <a:t>Siehe, ich sende meinen Boten, </a:t>
            </a:r>
            <a:r>
              <a:rPr lang="de-DE" sz="1800" dirty="0" err="1" smtClean="0">
                <a:solidFill>
                  <a:srgbClr val="FFFF00"/>
                </a:solidFill>
                <a:effectLst>
                  <a:outerShdw blurRad="38100" dist="38100" dir="2700000" algn="tl">
                    <a:srgbClr val="000000">
                      <a:alpha val="43137"/>
                    </a:srgbClr>
                  </a:outerShdw>
                </a:effectLst>
              </a:rPr>
              <a:t>daß</a:t>
            </a:r>
            <a:r>
              <a:rPr lang="de-DE" sz="1800" dirty="0" smtClean="0">
                <a:solidFill>
                  <a:srgbClr val="FFFF00"/>
                </a:solidFill>
                <a:effectLst>
                  <a:outerShdw blurRad="38100" dist="38100" dir="2700000" algn="tl">
                    <a:srgbClr val="000000">
                      <a:alpha val="43137"/>
                    </a:srgbClr>
                  </a:outerShdw>
                </a:effectLst>
              </a:rPr>
              <a:t> er </a:t>
            </a:r>
            <a:r>
              <a:rPr lang="de-DE" sz="1800" dirty="0" smtClean="0">
                <a:solidFill>
                  <a:srgbClr val="00FF00"/>
                </a:solidFill>
                <a:effectLst>
                  <a:outerShdw blurRad="38100" dist="38100" dir="2700000" algn="tl">
                    <a:srgbClr val="000000">
                      <a:alpha val="43137"/>
                    </a:srgbClr>
                  </a:outerShdw>
                </a:effectLst>
              </a:rPr>
              <a:t>den Weg bereite vor mir her</a:t>
            </a:r>
            <a:r>
              <a:rPr lang="de-DE" sz="1800" dirty="0" smtClean="0">
                <a:solidFill>
                  <a:srgbClr val="FFFF00"/>
                </a:solidFill>
                <a:effectLst>
                  <a:outerShdw blurRad="38100" dist="38100" dir="2700000" algn="tl">
                    <a:srgbClr val="000000">
                      <a:alpha val="43137"/>
                    </a:srgbClr>
                  </a:outerShdw>
                </a:effectLst>
              </a:rPr>
              <a:t>. </a:t>
            </a:r>
          </a:p>
          <a:p>
            <a:pPr eaLnBrk="1" hangingPunct="1">
              <a:buFont typeface="Wingdings" panose="05000000000000000000" pitchFamily="2" charset="2"/>
              <a:buNone/>
              <a:defRPr/>
            </a:pPr>
            <a:r>
              <a:rPr lang="de-DE" sz="1800" dirty="0" smtClean="0">
                <a:solidFill>
                  <a:srgbClr val="FFFF00"/>
                </a:solidFill>
                <a:effectLst>
                  <a:outerShdw blurRad="38100" dist="38100" dir="2700000" algn="tl">
                    <a:srgbClr val="000000">
                      <a:alpha val="43137"/>
                    </a:srgbClr>
                  </a:outerShdw>
                </a:effectLst>
              </a:rPr>
              <a:t>	Und plötzlich wird </a:t>
            </a:r>
            <a:r>
              <a:rPr lang="de-DE" sz="1800" dirty="0" smtClean="0">
                <a:solidFill>
                  <a:srgbClr val="00FF00"/>
                </a:solidFill>
                <a:effectLst>
                  <a:outerShdw blurRad="38100" dist="38100" dir="2700000" algn="tl">
                    <a:srgbClr val="000000">
                      <a:alpha val="43137"/>
                    </a:srgbClr>
                  </a:outerShdw>
                </a:effectLst>
              </a:rPr>
              <a:t>zu seinem Tempel kommen der Herr</a:t>
            </a:r>
            <a:r>
              <a:rPr lang="de-DE" sz="1800" dirty="0" smtClean="0">
                <a:solidFill>
                  <a:srgbClr val="FFFF00"/>
                </a:solidFill>
                <a:effectLst>
                  <a:outerShdw blurRad="38100" dist="38100" dir="2700000" algn="tl">
                    <a:srgbClr val="000000">
                      <a:alpha val="43137"/>
                    </a:srgbClr>
                  </a:outerShdw>
                </a:effectLst>
              </a:rPr>
              <a:t>,</a:t>
            </a:r>
            <a:r>
              <a:rPr lang="de-DE" sz="1800" dirty="0" smtClean="0">
                <a:solidFill>
                  <a:srgbClr val="FF0000"/>
                </a:solidFill>
                <a:effectLst>
                  <a:outerShdw blurRad="38100" dist="38100" dir="2700000" algn="tl">
                    <a:srgbClr val="000000">
                      <a:alpha val="43137"/>
                    </a:srgbClr>
                  </a:outerShdw>
                </a:effectLst>
              </a:rPr>
              <a:t> </a:t>
            </a:r>
            <a:r>
              <a:rPr lang="de-DE" sz="1800" dirty="0" smtClean="0">
                <a:solidFill>
                  <a:srgbClr val="FFFF00"/>
                </a:solidFill>
                <a:effectLst>
                  <a:outerShdw blurRad="38100" dist="38100" dir="2700000" algn="tl">
                    <a:srgbClr val="000000">
                      <a:alpha val="43137"/>
                    </a:srgbClr>
                  </a:outerShdw>
                </a:effectLst>
              </a:rPr>
              <a:t>den ihr sucht; ja, der Bote des Bundes, den ihr begehrt: </a:t>
            </a:r>
            <a:r>
              <a:rPr lang="de-DE" sz="1800" dirty="0" smtClean="0">
                <a:solidFill>
                  <a:srgbClr val="00FF00"/>
                </a:solidFill>
                <a:effectLst>
                  <a:outerShdw blurRad="38100" dist="38100" dir="2700000" algn="tl">
                    <a:srgbClr val="000000">
                      <a:alpha val="43137"/>
                    </a:srgbClr>
                  </a:outerShdw>
                </a:effectLst>
              </a:rPr>
              <a:t>siehe, er kommt</a:t>
            </a:r>
            <a:r>
              <a:rPr lang="de-DE" sz="1800" dirty="0" smtClean="0">
                <a:solidFill>
                  <a:srgbClr val="FFFF00"/>
                </a:solidFill>
                <a:effectLst>
                  <a:outerShdw blurRad="38100" dist="38100" dir="2700000" algn="tl">
                    <a:srgbClr val="000000">
                      <a:alpha val="43137"/>
                    </a:srgbClr>
                  </a:outerShdw>
                </a:effectLst>
              </a:rPr>
              <a:t>, spricht der HERR der Heerscharen. </a:t>
            </a:r>
          </a:p>
        </p:txBody>
      </p:sp>
      <p:sp>
        <p:nvSpPr>
          <p:cNvPr id="22534" name="Text Box 6"/>
          <p:cNvSpPr txBox="1">
            <a:spLocks noChangeArrowheads="1"/>
          </p:cNvSpPr>
          <p:nvPr/>
        </p:nvSpPr>
        <p:spPr bwMode="auto">
          <a:xfrm>
            <a:off x="955675" y="2560638"/>
            <a:ext cx="7891463" cy="647700"/>
          </a:xfrm>
          <a:prstGeom prst="rect">
            <a:avLst/>
          </a:prstGeom>
          <a:noFill/>
          <a:ln w="9525">
            <a:noFill/>
            <a:miter lim="800000"/>
            <a:headEnd/>
            <a:tailEnd/>
          </a:ln>
        </p:spPr>
        <p:txBody>
          <a:bodyPr>
            <a:spAutoFit/>
          </a:bodyPr>
          <a:lstStyle/>
          <a:p>
            <a:pPr eaLnBrk="1" hangingPunct="1">
              <a:defRPr/>
            </a:pPr>
            <a:r>
              <a:rPr lang="de-DE" dirty="0">
                <a:solidFill>
                  <a:srgbClr val="00FF00"/>
                </a:solidFill>
                <a:effectLst>
                  <a:outerShdw blurRad="38100" dist="38100" dir="2700000" algn="tl">
                    <a:srgbClr val="000000">
                      <a:alpha val="43137"/>
                    </a:srgbClr>
                  </a:outerShdw>
                </a:effectLst>
                <a:cs typeface="Arial" charset="0"/>
              </a:rPr>
              <a:t>Talmud, Traktat Sanhedrin 10a: „Nach dem Tod der Propheten Sacharja; </a:t>
            </a:r>
            <a:r>
              <a:rPr lang="de-DE" dirty="0" err="1">
                <a:solidFill>
                  <a:srgbClr val="00FF00"/>
                </a:solidFill>
                <a:effectLst>
                  <a:outerShdw blurRad="38100" dist="38100" dir="2700000" algn="tl">
                    <a:srgbClr val="000000">
                      <a:alpha val="43137"/>
                    </a:srgbClr>
                  </a:outerShdw>
                </a:effectLst>
                <a:cs typeface="Arial" charset="0"/>
              </a:rPr>
              <a:t>Haggai</a:t>
            </a:r>
            <a:r>
              <a:rPr lang="de-DE" dirty="0">
                <a:solidFill>
                  <a:srgbClr val="00FF00"/>
                </a:solidFill>
                <a:effectLst>
                  <a:outerShdw blurRad="38100" dist="38100" dir="2700000" algn="tl">
                    <a:srgbClr val="000000">
                      <a:alpha val="43137"/>
                    </a:srgbClr>
                  </a:outerShdw>
                </a:effectLst>
                <a:cs typeface="Arial" charset="0"/>
              </a:rPr>
              <a:t> und </a:t>
            </a:r>
            <a:r>
              <a:rPr lang="de-DE" dirty="0" err="1">
                <a:solidFill>
                  <a:srgbClr val="00FF00"/>
                </a:solidFill>
                <a:effectLst>
                  <a:outerShdw blurRad="38100" dist="38100" dir="2700000" algn="tl">
                    <a:srgbClr val="000000">
                      <a:alpha val="43137"/>
                    </a:srgbClr>
                  </a:outerShdw>
                </a:effectLst>
                <a:cs typeface="Arial" charset="0"/>
              </a:rPr>
              <a:t>Maleachi</a:t>
            </a:r>
            <a:r>
              <a:rPr lang="de-DE" dirty="0">
                <a:solidFill>
                  <a:srgbClr val="00FF00"/>
                </a:solidFill>
                <a:effectLst>
                  <a:outerShdw blurRad="38100" dist="38100" dir="2700000" algn="tl">
                    <a:srgbClr val="000000">
                      <a:alpha val="43137"/>
                    </a:srgbClr>
                  </a:outerShdw>
                </a:effectLst>
                <a:cs typeface="Arial" charset="0"/>
              </a:rPr>
              <a:t> wich der Heilige Geist von Israel.“</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937000"/>
            <a:ext cx="2973387" cy="2051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feld 7"/>
          <p:cNvSpPr txBox="1">
            <a:spLocks noChangeArrowheads="1"/>
          </p:cNvSpPr>
          <p:nvPr/>
        </p:nvSpPr>
        <p:spPr bwMode="auto">
          <a:xfrm>
            <a:off x="3455988" y="6037263"/>
            <a:ext cx="633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ASEBA</a:t>
            </a:r>
          </a:p>
        </p:txBody>
      </p:sp>
      <p:sp>
        <p:nvSpPr>
          <p:cNvPr id="43016" name="Textfeld 1"/>
          <p:cNvSpPr txBox="1">
            <a:spLocks noChangeArrowheads="1"/>
          </p:cNvSpPr>
          <p:nvPr/>
        </p:nvSpPr>
        <p:spPr bwMode="auto">
          <a:xfrm>
            <a:off x="1814513" y="3487738"/>
            <a:ext cx="157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Codex Aleppo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solidFill>
                  <a:srgbClr val="FFCC00"/>
                </a:solidFill>
              </a:rPr>
              <a:t>Das AT im AT</a:t>
            </a:r>
            <a:endParaRPr lang="de-CH" dirty="0">
              <a:solidFill>
                <a:srgbClr val="FFCC00"/>
              </a:solidFill>
            </a:endParaRPr>
          </a:p>
        </p:txBody>
      </p:sp>
      <p:sp>
        <p:nvSpPr>
          <p:cNvPr id="3" name="Inhaltsplatzhalter 2"/>
          <p:cNvSpPr>
            <a:spLocks noGrp="1"/>
          </p:cNvSpPr>
          <p:nvPr>
            <p:ph sz="half" idx="1"/>
          </p:nvPr>
        </p:nvSpPr>
        <p:spPr>
          <a:xfrm>
            <a:off x="457200" y="1981200"/>
            <a:ext cx="7354888" cy="4114800"/>
          </a:xfrm>
        </p:spPr>
        <p:txBody>
          <a:bodyPr/>
          <a:lstStyle/>
          <a:p>
            <a:pPr>
              <a:defRPr/>
            </a:pPr>
            <a:r>
              <a:rPr lang="de-CH" dirty="0" smtClean="0"/>
              <a:t>Jeremia 26,17-19 anerkennt Micha</a:t>
            </a:r>
          </a:p>
          <a:p>
            <a:pPr>
              <a:defRPr/>
            </a:pPr>
            <a:r>
              <a:rPr lang="de-CH" dirty="0" smtClean="0"/>
              <a:t>Daniel 9,1-2 anerkennt Jeremia</a:t>
            </a:r>
          </a:p>
          <a:p>
            <a:pPr>
              <a:defRPr/>
            </a:pPr>
            <a:r>
              <a:rPr lang="de-CH" dirty="0" smtClean="0">
                <a:sym typeface="Wingdings" panose="05000000000000000000" pitchFamily="2" charset="2"/>
              </a:rPr>
              <a:t> </a:t>
            </a:r>
            <a:r>
              <a:rPr lang="de-CH" dirty="0" smtClean="0"/>
              <a:t>Das Phänomen der unzähligen Zitate des AT im AT: Abba Ben David, </a:t>
            </a:r>
            <a:r>
              <a:rPr lang="de-CH" dirty="0" err="1" smtClean="0"/>
              <a:t>Maqbilloth</a:t>
            </a:r>
            <a:r>
              <a:rPr lang="de-CH" dirty="0" smtClean="0"/>
              <a:t> </a:t>
            </a:r>
            <a:r>
              <a:rPr lang="de-CH" dirty="0" err="1" smtClean="0"/>
              <a:t>Bamiqra</a:t>
            </a:r>
            <a:r>
              <a:rPr lang="de-CH" dirty="0" smtClean="0"/>
              <a:t>’, </a:t>
            </a:r>
            <a:r>
              <a:rPr lang="de-CH" dirty="0" err="1" smtClean="0"/>
              <a:t>Parallels</a:t>
            </a:r>
            <a:r>
              <a:rPr lang="de-CH" dirty="0" smtClean="0"/>
              <a:t> in </a:t>
            </a:r>
            <a:r>
              <a:rPr lang="de-CH" dirty="0" err="1" smtClean="0"/>
              <a:t>the</a:t>
            </a:r>
            <a:r>
              <a:rPr lang="de-CH" dirty="0" smtClean="0"/>
              <a:t> </a:t>
            </a:r>
            <a:r>
              <a:rPr lang="de-CH" dirty="0" err="1" smtClean="0"/>
              <a:t>Bible</a:t>
            </a:r>
            <a:r>
              <a:rPr lang="de-CH" dirty="0" smtClean="0"/>
              <a:t>, Jerusalem 1972</a:t>
            </a:r>
          </a:p>
          <a:p>
            <a:pPr marL="0" indent="0">
              <a:buFont typeface="Wingdings" panose="05000000000000000000" pitchFamily="2" charset="2"/>
              <a:buNone/>
              <a:defRPr/>
            </a:pPr>
            <a:endParaRPr lang="de-CH" dirty="0" smtClean="0"/>
          </a:p>
          <a:p>
            <a:pPr>
              <a:defRPr/>
            </a:pPr>
            <a:endParaRPr lang="de-CH"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DE" sz="4000" dirty="0" smtClean="0">
                <a:solidFill>
                  <a:srgbClr val="00FF00"/>
                </a:solidFill>
              </a:rPr>
              <a:t>Alexander der </a:t>
            </a:r>
            <a:r>
              <a:rPr lang="de-DE" sz="4000" dirty="0" err="1" smtClean="0">
                <a:solidFill>
                  <a:srgbClr val="00FF00"/>
                </a:solidFill>
              </a:rPr>
              <a:t>Grosse</a:t>
            </a:r>
            <a:r>
              <a:rPr lang="de-DE" sz="4000" dirty="0" smtClean="0">
                <a:solidFill>
                  <a:srgbClr val="00FF00"/>
                </a:solidFill>
              </a:rPr>
              <a:t>: </a:t>
            </a:r>
            <a:br>
              <a:rPr lang="de-DE" sz="4000" dirty="0" smtClean="0">
                <a:solidFill>
                  <a:srgbClr val="00FF00"/>
                </a:solidFill>
              </a:rPr>
            </a:br>
            <a:r>
              <a:rPr lang="de-DE" sz="4000" dirty="0" smtClean="0">
                <a:solidFill>
                  <a:srgbClr val="00FF00"/>
                </a:solidFill>
              </a:rPr>
              <a:t>336 - 323 v. Chr.</a:t>
            </a:r>
          </a:p>
        </p:txBody>
      </p:sp>
      <p:sp>
        <p:nvSpPr>
          <p:cNvPr id="93187" name="Rectangle 3"/>
          <p:cNvSpPr>
            <a:spLocks noGrp="1" noChangeArrowheads="1"/>
          </p:cNvSpPr>
          <p:nvPr>
            <p:ph type="body" idx="1"/>
          </p:nvPr>
        </p:nvSpPr>
        <p:spPr/>
        <p:txBody>
          <a:bodyPr/>
          <a:lstStyle/>
          <a:p>
            <a:pPr eaLnBrk="1" hangingPunct="1">
              <a:defRPr/>
            </a:pPr>
            <a:r>
              <a:rPr lang="de-DE" sz="2200" dirty="0" smtClean="0"/>
              <a:t>Verbreitung der griechischen Sprache und Kultur von Europa nach Asien (über den Indus hinaus) und nach Afrika</a:t>
            </a:r>
          </a:p>
          <a:p>
            <a:pPr eaLnBrk="1" hangingPunct="1">
              <a:defRPr/>
            </a:pPr>
            <a:r>
              <a:rPr lang="de-DE" sz="2200" dirty="0" smtClean="0">
                <a:sym typeface="Wingdings" panose="05000000000000000000" pitchFamily="2" charset="2"/>
              </a:rPr>
              <a:t> </a:t>
            </a:r>
            <a:r>
              <a:rPr lang="de-DE" sz="2200" dirty="0" smtClean="0"/>
              <a:t>Griechisch wird Weltsprache.</a:t>
            </a:r>
          </a:p>
        </p:txBody>
      </p:sp>
      <p:pic>
        <p:nvPicPr>
          <p:cNvPr id="4506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276600"/>
            <a:ext cx="681672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feld 2"/>
          <p:cNvSpPr txBox="1">
            <a:spLocks noChangeArrowheads="1"/>
          </p:cNvSpPr>
          <p:nvPr/>
        </p:nvSpPr>
        <p:spPr bwMode="auto">
          <a:xfrm>
            <a:off x="6356350" y="6278563"/>
            <a:ext cx="1211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Ras67 GNU 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de-DE" sz="4000" dirty="0" smtClean="0">
                <a:solidFill>
                  <a:srgbClr val="00FF00"/>
                </a:solidFill>
              </a:rPr>
              <a:t>280 v. Chr.: Übersetzung des AT</a:t>
            </a:r>
          </a:p>
        </p:txBody>
      </p:sp>
      <p:sp>
        <p:nvSpPr>
          <p:cNvPr id="97283" name="Rectangle 3"/>
          <p:cNvSpPr>
            <a:spLocks noGrp="1" noChangeArrowheads="1"/>
          </p:cNvSpPr>
          <p:nvPr>
            <p:ph type="body" idx="1"/>
          </p:nvPr>
        </p:nvSpPr>
        <p:spPr>
          <a:xfrm>
            <a:off x="457200" y="1557338"/>
            <a:ext cx="8229600" cy="4538662"/>
          </a:xfrm>
        </p:spPr>
        <p:txBody>
          <a:bodyPr/>
          <a:lstStyle/>
          <a:p>
            <a:pPr eaLnBrk="1" hangingPunct="1">
              <a:defRPr/>
            </a:pPr>
            <a:r>
              <a:rPr lang="de-DE" sz="2400" dirty="0" smtClean="0"/>
              <a:t>In Ägypten wird das AT auf Griechisch übersetzt.</a:t>
            </a:r>
          </a:p>
          <a:p>
            <a:pPr eaLnBrk="1" hangingPunct="1">
              <a:defRPr/>
            </a:pPr>
            <a:r>
              <a:rPr lang="de-DE" sz="2400" dirty="0" smtClean="0"/>
              <a:t>„Die Septuaginta“</a:t>
            </a:r>
          </a:p>
          <a:p>
            <a:pPr eaLnBrk="1" hangingPunct="1">
              <a:defRPr/>
            </a:pPr>
            <a:r>
              <a:rPr lang="de-DE" sz="2400" dirty="0" smtClean="0"/>
              <a:t>Bestandteil der</a:t>
            </a:r>
          </a:p>
          <a:p>
            <a:pPr eaLnBrk="1" hangingPunct="1">
              <a:buFont typeface="Wingdings" panose="05000000000000000000" pitchFamily="2" charset="2"/>
              <a:buNone/>
              <a:defRPr/>
            </a:pPr>
            <a:r>
              <a:rPr lang="de-DE" sz="2400" dirty="0" smtClean="0"/>
              <a:t>	antiken Bibliothek </a:t>
            </a:r>
          </a:p>
          <a:p>
            <a:pPr eaLnBrk="1" hangingPunct="1">
              <a:buFont typeface="Wingdings" panose="05000000000000000000" pitchFamily="2" charset="2"/>
              <a:buNone/>
              <a:defRPr/>
            </a:pPr>
            <a:r>
              <a:rPr lang="de-DE" sz="2400" dirty="0" smtClean="0"/>
              <a:t>	von Alexandria</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132013"/>
            <a:ext cx="49974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5"/>
          <p:cNvSpPr txBox="1">
            <a:spLocks noChangeArrowheads="1"/>
          </p:cNvSpPr>
          <p:nvPr/>
        </p:nvSpPr>
        <p:spPr bwMode="auto">
          <a:xfrm>
            <a:off x="4427538" y="5489575"/>
            <a:ext cx="5148262" cy="396875"/>
          </a:xfrm>
          <a:prstGeom prst="rect">
            <a:avLst/>
          </a:prstGeom>
          <a:noFill/>
          <a:ln w="9525" algn="ctr">
            <a:noFill/>
            <a:miter lim="800000"/>
            <a:headEnd/>
            <a:tailEnd/>
          </a:ln>
          <a:effectLst/>
        </p:spPr>
        <p:txBody>
          <a:bodyPr>
            <a:spAutoFit/>
          </a:bodyPr>
          <a:lstStyle/>
          <a:p>
            <a:pPr marL="342900" indent="-342900" eaLnBrk="1" hangingPunct="1">
              <a:buFont typeface="Wingdings" pitchFamily="2" charset="2"/>
              <a:buNone/>
              <a:defRPr/>
            </a:pPr>
            <a:r>
              <a:rPr lang="de-DE" sz="2000" dirty="0">
                <a:effectLst>
                  <a:outerShdw blurRad="38100" dist="38100" dir="2700000" algn="tl">
                    <a:srgbClr val="000000"/>
                  </a:outerShdw>
                </a:effectLst>
                <a:latin typeface="Arial" charset="0"/>
                <a:cs typeface="Arial" charset="0"/>
              </a:rPr>
              <a:t>	</a:t>
            </a:r>
            <a:r>
              <a:rPr lang="de-DE" sz="1200" dirty="0">
                <a:effectLst>
                  <a:outerShdw blurRad="38100" dist="38100" dir="2700000" algn="tl">
                    <a:srgbClr val="000000"/>
                  </a:outerShdw>
                </a:effectLst>
                <a:latin typeface="Arial" charset="0"/>
                <a:cs typeface="Arial" charset="0"/>
              </a:rPr>
              <a:t>Bibliothek in Alexandria (Ägypten) heute</a:t>
            </a:r>
          </a:p>
        </p:txBody>
      </p:sp>
      <p:sp>
        <p:nvSpPr>
          <p:cNvPr id="97287" name="Text Box 7"/>
          <p:cNvSpPr txBox="1">
            <a:spLocks noChangeArrowheads="1"/>
          </p:cNvSpPr>
          <p:nvPr/>
        </p:nvSpPr>
        <p:spPr bwMode="auto">
          <a:xfrm>
            <a:off x="144463" y="4064000"/>
            <a:ext cx="3348037" cy="1568450"/>
          </a:xfrm>
          <a:prstGeom prst="rect">
            <a:avLst/>
          </a:prstGeom>
          <a:noFill/>
          <a:ln w="9525" algn="ctr">
            <a:noFill/>
            <a:miter lim="800000"/>
            <a:headEnd/>
            <a:tailEnd/>
          </a:ln>
          <a:effectLst/>
        </p:spPr>
        <p:txBody>
          <a:bodyPr>
            <a:spAutoFit/>
          </a:bodyPr>
          <a:lstStyle/>
          <a:p>
            <a:pPr marL="342900" indent="-342900" eaLnBrk="1" hangingPunct="1">
              <a:buFont typeface="Wingdings" pitchFamily="2" charset="2"/>
              <a:buBlip>
                <a:blip r:embed="rId3"/>
              </a:buBlip>
              <a:defRPr/>
            </a:pPr>
            <a:r>
              <a:rPr lang="de-DE" sz="2400" dirty="0">
                <a:solidFill>
                  <a:srgbClr val="00FF00"/>
                </a:solidFill>
                <a:effectLst>
                  <a:outerShdw blurRad="38100" dist="38100" dir="2700000" algn="tl">
                    <a:srgbClr val="000000"/>
                  </a:outerShdw>
                </a:effectLst>
                <a:latin typeface="Wingdings" pitchFamily="2" charset="2"/>
                <a:cs typeface="Arial" charset="0"/>
              </a:rPr>
              <a:t>è</a:t>
            </a:r>
            <a:r>
              <a:rPr lang="de-DE" sz="2400" dirty="0">
                <a:solidFill>
                  <a:srgbClr val="00FF00"/>
                </a:solidFill>
                <a:effectLst>
                  <a:outerShdw blurRad="38100" dist="38100" dir="2700000" algn="tl">
                    <a:srgbClr val="000000"/>
                  </a:outerShdw>
                </a:effectLst>
                <a:latin typeface="Arial" charset="0"/>
                <a:cs typeface="Arial" charset="0"/>
              </a:rPr>
              <a:t> Die Welt der Nichtjuden erhält Zugang zur Bibel!</a:t>
            </a:r>
          </a:p>
          <a:p>
            <a:pPr marL="342900" indent="-342900" eaLnBrk="1" hangingPunct="1">
              <a:buFont typeface="Wingdings" pitchFamily="2" charset="2"/>
              <a:buBlip>
                <a:blip r:embed="rId3"/>
              </a:buBlip>
              <a:defRPr/>
            </a:pPr>
            <a:r>
              <a:rPr lang="de-DE" sz="2400" dirty="0">
                <a:solidFill>
                  <a:srgbClr val="00FF00"/>
                </a:solidFill>
                <a:effectLst>
                  <a:outerShdw blurRad="38100" dist="38100" dir="2700000" algn="tl">
                    <a:srgbClr val="000000"/>
                  </a:outerShdw>
                </a:effectLst>
                <a:latin typeface="Arial" charset="0"/>
                <a:cs typeface="Arial" charset="0"/>
              </a:rPr>
              <a:t>AT-Text für NT-Zitate</a:t>
            </a:r>
          </a:p>
        </p:txBody>
      </p:sp>
      <p:sp>
        <p:nvSpPr>
          <p:cNvPr id="46087" name="Textfeld 6"/>
          <p:cNvSpPr txBox="1">
            <a:spLocks noChangeArrowheads="1"/>
          </p:cNvSpPr>
          <p:nvPr/>
        </p:nvSpPr>
        <p:spPr bwMode="auto">
          <a:xfrm>
            <a:off x="8572500" y="5053013"/>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7">
                                            <p:txEl>
                                              <p:pRg st="0" end="0"/>
                                            </p:txEl>
                                          </p:spTgt>
                                        </p:tgtEl>
                                        <p:attrNameLst>
                                          <p:attrName>style.visibility</p:attrName>
                                        </p:attrNameLst>
                                      </p:cBhvr>
                                      <p:to>
                                        <p:strVal val="visible"/>
                                      </p:to>
                                    </p:set>
                                    <p:animEffect transition="in" filter="blinds(horizontal)">
                                      <p:cBhvr>
                                        <p:cTn id="7" dur="2000"/>
                                        <p:tgtEl>
                                          <p:spTgt spid="972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7">
                                            <p:txEl>
                                              <p:pRg st="1" end="1"/>
                                            </p:txEl>
                                          </p:spTgt>
                                        </p:tgtEl>
                                        <p:attrNameLst>
                                          <p:attrName>style.visibility</p:attrName>
                                        </p:attrNameLst>
                                      </p:cBhvr>
                                      <p:to>
                                        <p:strVal val="visible"/>
                                      </p:to>
                                    </p:set>
                                    <p:animEffect transition="in" filter="blinds(horizontal)">
                                      <p:cBhvr>
                                        <p:cTn id="12" dur="2000"/>
                                        <p:tgtEl>
                                          <p:spTgt spid="97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cs typeface="Arial" charset="0"/>
            </a:endParaRPr>
          </a:p>
        </p:txBody>
      </p:sp>
      <p:sp>
        <p:nvSpPr>
          <p:cNvPr id="19459"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sp>
        <p:nvSpPr>
          <p:cNvPr id="19460" name="Text Box 4"/>
          <p:cNvSpPr txBox="1">
            <a:spLocks noChangeArrowheads="1"/>
          </p:cNvSpPr>
          <p:nvPr/>
        </p:nvSpPr>
        <p:spPr bwMode="auto">
          <a:xfrm>
            <a:off x="914400" y="5943600"/>
            <a:ext cx="3429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kumimoji="1" lang="fr-FR" altLang="de-DE" sz="2000">
                <a:latin typeface="Arial Black" panose="020B0A04020102020204" pitchFamily="34" charset="0"/>
              </a:rPr>
              <a:t>1606 – 420 v. Chr.</a:t>
            </a:r>
            <a:endParaRPr kumimoji="1" lang="fr-FR" altLang="de-DE" sz="1200"/>
          </a:p>
        </p:txBody>
      </p:sp>
      <p:sp>
        <p:nvSpPr>
          <p:cNvPr id="19461" name="Text Box 5"/>
          <p:cNvSpPr txBox="1">
            <a:spLocks noChangeArrowheads="1"/>
          </p:cNvSpPr>
          <p:nvPr/>
        </p:nvSpPr>
        <p:spPr bwMode="auto">
          <a:xfrm>
            <a:off x="5508625" y="5876925"/>
            <a:ext cx="3429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kumimoji="1" lang="fr-FR" altLang="de-DE" sz="2000">
                <a:latin typeface="Arial Black" panose="020B0A04020102020204" pitchFamily="34" charset="0"/>
              </a:rPr>
              <a:t>32 – 100 n. Chr.</a:t>
            </a:r>
            <a:endParaRPr kumimoji="1" lang="fr-FR" altLang="de-DE" sz="1200"/>
          </a:p>
        </p:txBody>
      </p:sp>
      <p:sp>
        <p:nvSpPr>
          <p:cNvPr id="7174" name="Rectangle 6"/>
          <p:cNvSpPr>
            <a:spLocks noGrp="1" noChangeArrowheads="1"/>
          </p:cNvSpPr>
          <p:nvPr>
            <p:ph type="title"/>
          </p:nvPr>
        </p:nvSpPr>
        <p:spPr>
          <a:xfrm>
            <a:off x="431800" y="53975"/>
            <a:ext cx="8218488" cy="1143000"/>
          </a:xfrm>
        </p:spPr>
        <p:txBody>
          <a:bodyPr/>
          <a:lstStyle/>
          <a:p>
            <a:pPr eaLnBrk="1" hangingPunct="1">
              <a:defRPr/>
            </a:pPr>
            <a:r>
              <a:rPr lang="fr-FR" sz="4800" dirty="0" err="1" smtClean="0">
                <a:solidFill>
                  <a:srgbClr val="FFFB0F"/>
                </a:solidFill>
              </a:rPr>
              <a:t>Zum</a:t>
            </a:r>
            <a:r>
              <a:rPr lang="fr-FR" sz="4800" dirty="0" smtClean="0">
                <a:solidFill>
                  <a:srgbClr val="FFFB0F"/>
                </a:solidFill>
              </a:rPr>
              <a:t> </a:t>
            </a:r>
            <a:r>
              <a:rPr lang="fr-FR" sz="4800" dirty="0" err="1" smtClean="0">
                <a:solidFill>
                  <a:srgbClr val="FFFB0F"/>
                </a:solidFill>
              </a:rPr>
              <a:t>Aufbau</a:t>
            </a:r>
            <a:r>
              <a:rPr lang="fr-FR" sz="4800" dirty="0" smtClean="0">
                <a:solidFill>
                  <a:srgbClr val="FFFB0F"/>
                </a:solidFill>
              </a:rPr>
              <a:t> der </a:t>
            </a:r>
            <a:r>
              <a:rPr lang="fr-FR" sz="4800" dirty="0" err="1" smtClean="0">
                <a:solidFill>
                  <a:srgbClr val="FFFB0F"/>
                </a:solidFill>
              </a:rPr>
              <a:t>Bibel</a:t>
            </a:r>
            <a:endParaRPr lang="fr-FR" sz="4800" dirty="0" smtClean="0">
              <a:solidFill>
                <a:srgbClr val="FFFB0F"/>
              </a:solidFill>
            </a:endParaRPr>
          </a:p>
        </p:txBody>
      </p:sp>
      <p:grpSp>
        <p:nvGrpSpPr>
          <p:cNvPr id="2" name="Group 11"/>
          <p:cNvGrpSpPr>
            <a:grpSpLocks/>
          </p:cNvGrpSpPr>
          <p:nvPr/>
        </p:nvGrpSpPr>
        <p:grpSpPr bwMode="auto">
          <a:xfrm>
            <a:off x="3635375" y="1196975"/>
            <a:ext cx="2087563" cy="4537075"/>
            <a:chOff x="2208" y="1020"/>
            <a:chExt cx="1272" cy="1596"/>
          </a:xfrm>
        </p:grpSpPr>
        <p:grpSp>
          <p:nvGrpSpPr>
            <p:cNvPr id="5128" name="Group 12"/>
            <p:cNvGrpSpPr>
              <a:grpSpLocks/>
            </p:cNvGrpSpPr>
            <p:nvPr/>
          </p:nvGrpSpPr>
          <p:grpSpPr bwMode="auto">
            <a:xfrm>
              <a:off x="2232" y="1032"/>
              <a:ext cx="1248" cy="1584"/>
              <a:chOff x="264" y="576"/>
              <a:chExt cx="624" cy="960"/>
            </a:xfrm>
          </p:grpSpPr>
          <p:sp>
            <p:nvSpPr>
              <p:cNvPr id="5132" name="Rectangle 13"/>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5133" name="Rectangle 14"/>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nvGrpSpPr>
            <p:cNvPr id="5129" name="Group 15"/>
            <p:cNvGrpSpPr>
              <a:grpSpLocks/>
            </p:cNvGrpSpPr>
            <p:nvPr/>
          </p:nvGrpSpPr>
          <p:grpSpPr bwMode="auto">
            <a:xfrm>
              <a:off x="2208" y="1020"/>
              <a:ext cx="1248" cy="1584"/>
              <a:chOff x="264" y="576"/>
              <a:chExt cx="624" cy="960"/>
            </a:xfrm>
          </p:grpSpPr>
          <p:sp>
            <p:nvSpPr>
              <p:cNvPr id="5130" name="Rectangle 16"/>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5131" name="Rectangle 17"/>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0" fill="hold"/>
                                        <p:tgtEl>
                                          <p:spTgt spid="19458"/>
                                        </p:tgtEl>
                                        <p:attrNameLst>
                                          <p:attrName>ppt_x</p:attrName>
                                        </p:attrNameLst>
                                      </p:cBhvr>
                                      <p:tavLst>
                                        <p:tav tm="0">
                                          <p:val>
                                            <p:strVal val="#ppt_x"/>
                                          </p:val>
                                        </p:tav>
                                        <p:tav tm="100000">
                                          <p:val>
                                            <p:strVal val="#ppt_x"/>
                                          </p:val>
                                        </p:tav>
                                      </p:tavLst>
                                    </p:anim>
                                    <p:anim calcmode="lin" valueType="num">
                                      <p:cBhvr additive="base">
                                        <p:cTn id="8" dur="5000" fill="hold"/>
                                        <p:tgtEl>
                                          <p:spTgt spid="194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7" presetClass="entr" presetSubtype="10" fill="hold" grpId="0" nodeType="afterEffect">
                                  <p:stCondLst>
                                    <p:cond delay="100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
                                          </p:val>
                                        </p:tav>
                                        <p:tav tm="100000">
                                          <p:val>
                                            <p:strVal val="#ppt_w"/>
                                          </p:val>
                                        </p:tav>
                                      </p:tavLst>
                                    </p:anim>
                                    <p:anim calcmode="lin" valueType="num">
                                      <p:cBhvr>
                                        <p:cTn id="13"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ppt_x"/>
                                          </p:val>
                                        </p:tav>
                                        <p:tav tm="100000">
                                          <p:val>
                                            <p:strVal val="#ppt_x"/>
                                          </p:val>
                                        </p:tav>
                                      </p:tavLst>
                                    </p:anim>
                                    <p:anim calcmode="lin" valueType="num">
                                      <p:cBhvr additive="base">
                                        <p:cTn id="19"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0" fill="hold"/>
                                        <p:tgtEl>
                                          <p:spTgt spid="19459"/>
                                        </p:tgtEl>
                                        <p:attrNameLst>
                                          <p:attrName>ppt_x</p:attrName>
                                        </p:attrNameLst>
                                      </p:cBhvr>
                                      <p:tavLst>
                                        <p:tav tm="0">
                                          <p:val>
                                            <p:strVal val="#ppt_x"/>
                                          </p:val>
                                        </p:tav>
                                        <p:tav tm="100000">
                                          <p:val>
                                            <p:strVal val="#ppt_x"/>
                                          </p:val>
                                        </p:tav>
                                      </p:tavLst>
                                    </p:anim>
                                    <p:anim calcmode="lin" valueType="num">
                                      <p:cBhvr additive="base">
                                        <p:cTn id="25" dur="5000" fill="hold"/>
                                        <p:tgtEl>
                                          <p:spTgt spid="1945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5000"/>
                            </p:stCondLst>
                            <p:childTnLst>
                              <p:par>
                                <p:cTn id="27" presetID="17" presetClass="entr" presetSubtype="10" fill="hold" grpId="0" nodeType="afterEffect">
                                  <p:stCondLst>
                                    <p:cond delay="1000"/>
                                  </p:stCondLst>
                                  <p:childTnLst>
                                    <p:set>
                                      <p:cBhvr>
                                        <p:cTn id="28" dur="1" fill="hold">
                                          <p:stCondLst>
                                            <p:cond delay="0"/>
                                          </p:stCondLst>
                                        </p:cTn>
                                        <p:tgtEl>
                                          <p:spTgt spid="19461"/>
                                        </p:tgtEl>
                                        <p:attrNameLst>
                                          <p:attrName>style.visibility</p:attrName>
                                        </p:attrNameLst>
                                      </p:cBhvr>
                                      <p:to>
                                        <p:strVal val="visible"/>
                                      </p:to>
                                    </p:set>
                                    <p:anim calcmode="lin" valueType="num">
                                      <p:cBhvr>
                                        <p:cTn id="29" dur="500" fill="hold"/>
                                        <p:tgtEl>
                                          <p:spTgt spid="19461"/>
                                        </p:tgtEl>
                                        <p:attrNameLst>
                                          <p:attrName>ppt_w</p:attrName>
                                        </p:attrNameLst>
                                      </p:cBhvr>
                                      <p:tavLst>
                                        <p:tav tm="0">
                                          <p:val>
                                            <p:fltVal val="0"/>
                                          </p:val>
                                        </p:tav>
                                        <p:tav tm="100000">
                                          <p:val>
                                            <p:strVal val="#ppt_w"/>
                                          </p:val>
                                        </p:tav>
                                      </p:tavLst>
                                    </p:anim>
                                    <p:anim calcmode="lin" valueType="num">
                                      <p:cBhvr>
                                        <p:cTn id="30" dur="500" fill="hold"/>
                                        <p:tgtEl>
                                          <p:spTgt spid="19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utoUpdateAnimBg="0"/>
      <p:bldP spid="1946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00FF00"/>
                </a:solidFill>
              </a:rPr>
              <a:t>63 v. Chr.: Einmarsch der Römer</a:t>
            </a:r>
          </a:p>
        </p:txBody>
      </p:sp>
      <p:sp>
        <p:nvSpPr>
          <p:cNvPr id="98307" name="Rectangle 3"/>
          <p:cNvSpPr>
            <a:spLocks noGrp="1" noChangeArrowheads="1"/>
          </p:cNvSpPr>
          <p:nvPr>
            <p:ph type="body" idx="1"/>
          </p:nvPr>
        </p:nvSpPr>
        <p:spPr>
          <a:xfrm>
            <a:off x="217488" y="2198688"/>
            <a:ext cx="3622675" cy="4392612"/>
          </a:xfrm>
        </p:spPr>
        <p:txBody>
          <a:bodyPr/>
          <a:lstStyle/>
          <a:p>
            <a:pPr eaLnBrk="1" hangingPunct="1">
              <a:defRPr/>
            </a:pPr>
            <a:r>
              <a:rPr lang="de-DE" sz="2400" dirty="0" smtClean="0"/>
              <a:t>Mittelmeerraum: politische Einheit</a:t>
            </a:r>
          </a:p>
          <a:p>
            <a:pPr eaLnBrk="1" hangingPunct="1">
              <a:defRPr/>
            </a:pPr>
            <a:r>
              <a:rPr lang="de-DE" sz="2400" dirty="0" smtClean="0"/>
              <a:t>„Pax Romana“ (Römischer Friede)</a:t>
            </a:r>
          </a:p>
          <a:p>
            <a:pPr eaLnBrk="1" hangingPunct="1">
              <a:defRPr/>
            </a:pPr>
            <a:r>
              <a:rPr lang="de-DE" sz="2400" dirty="0" smtClean="0"/>
              <a:t>80‘000 km </a:t>
            </a:r>
            <a:r>
              <a:rPr lang="de-DE" sz="2400" dirty="0" err="1" smtClean="0"/>
              <a:t>Strassennetz</a:t>
            </a:r>
            <a:endParaRPr lang="de-DE" sz="2400" dirty="0" smtClean="0"/>
          </a:p>
          <a:p>
            <a:pPr eaLnBrk="1" hangingPunct="1">
              <a:defRPr/>
            </a:pPr>
            <a:r>
              <a:rPr lang="de-DE" sz="2400" dirty="0" smtClean="0"/>
              <a:t>Entwickelter Schifffahrtsverkehr</a:t>
            </a:r>
          </a:p>
          <a:p>
            <a:pPr eaLnBrk="1" hangingPunct="1">
              <a:defRPr/>
            </a:pPr>
            <a:endParaRPr lang="de-DE" sz="2400" dirty="0" smtClean="0"/>
          </a:p>
        </p:txBody>
      </p:sp>
      <p:sp>
        <p:nvSpPr>
          <p:cNvPr id="47108" name="Textfeld 7"/>
          <p:cNvSpPr txBox="1">
            <a:spLocks noChangeArrowheads="1"/>
          </p:cNvSpPr>
          <p:nvPr/>
        </p:nvSpPr>
        <p:spPr bwMode="auto">
          <a:xfrm>
            <a:off x="7650163" y="5530850"/>
            <a:ext cx="1025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 (Jahr 96)</a:t>
            </a:r>
          </a:p>
        </p:txBody>
      </p:sp>
      <p:pic>
        <p:nvPicPr>
          <p:cNvPr id="47109"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000250"/>
            <a:ext cx="512286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859338" y="5691188"/>
            <a:ext cx="2232025" cy="369887"/>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Das Römische Reich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de-DE" sz="4000" dirty="0" smtClean="0">
                <a:solidFill>
                  <a:srgbClr val="00FF00"/>
                </a:solidFill>
              </a:rPr>
              <a:t>Synagogen im Römischen Reich</a:t>
            </a:r>
          </a:p>
        </p:txBody>
      </p:sp>
      <p:sp>
        <p:nvSpPr>
          <p:cNvPr id="99331" name="Rectangle 3"/>
          <p:cNvSpPr>
            <a:spLocks noGrp="1" noChangeArrowheads="1"/>
          </p:cNvSpPr>
          <p:nvPr>
            <p:ph type="body" idx="1"/>
          </p:nvPr>
        </p:nvSpPr>
        <p:spPr>
          <a:xfrm>
            <a:off x="71438" y="1752600"/>
            <a:ext cx="4178300" cy="5068888"/>
          </a:xfrm>
        </p:spPr>
        <p:txBody>
          <a:bodyPr/>
          <a:lstStyle/>
          <a:p>
            <a:pPr eaLnBrk="1" hangingPunct="1">
              <a:lnSpc>
                <a:spcPct val="90000"/>
              </a:lnSpc>
              <a:defRPr/>
            </a:pPr>
            <a:r>
              <a:rPr lang="de-DE" sz="2400" dirty="0" smtClean="0"/>
              <a:t>Die Kenntnis des einen Gottes der Bibel wird im Mittelmeerraum durch Juden verbreitet.</a:t>
            </a:r>
          </a:p>
          <a:p>
            <a:pPr eaLnBrk="1" hangingPunct="1">
              <a:lnSpc>
                <a:spcPct val="90000"/>
              </a:lnSpc>
              <a:defRPr/>
            </a:pPr>
            <a:r>
              <a:rPr lang="de-DE" sz="2400" dirty="0" smtClean="0"/>
              <a:t>Vor 2000 Jahren: Viele Menschen hatten genug von den unmoralischen und beschränkten griechisch-römischen Göttern.</a:t>
            </a:r>
          </a:p>
          <a:p>
            <a:pPr eaLnBrk="1" hangingPunct="1">
              <a:lnSpc>
                <a:spcPct val="90000"/>
              </a:lnSpc>
              <a:defRPr/>
            </a:pPr>
            <a:r>
              <a:rPr lang="de-DE" sz="2400" dirty="0" smtClean="0"/>
              <a:t>Sehnsucht nach dem ewigen und allmächtigen Gott</a:t>
            </a:r>
          </a:p>
        </p:txBody>
      </p:sp>
      <p:pic>
        <p:nvPicPr>
          <p:cNvPr id="6" name="Grafik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3" y="1752600"/>
            <a:ext cx="4546600" cy="4156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feld 6"/>
          <p:cNvSpPr txBox="1">
            <a:spLocks noChangeArrowheads="1"/>
          </p:cNvSpPr>
          <p:nvPr/>
        </p:nvSpPr>
        <p:spPr bwMode="auto">
          <a:xfrm>
            <a:off x="8328025" y="5516563"/>
            <a:ext cx="358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 name="Textfeld 1"/>
          <p:cNvSpPr txBox="1"/>
          <p:nvPr/>
        </p:nvSpPr>
        <p:spPr>
          <a:xfrm>
            <a:off x="4830763" y="5995988"/>
            <a:ext cx="2847975" cy="368300"/>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Synagoge von Kapernaum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Earth Eastern Hemisphere.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78025"/>
            <a:ext cx="4105275" cy="4103688"/>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395288" y="277813"/>
            <a:ext cx="8291512" cy="1422400"/>
          </a:xfrm>
        </p:spPr>
        <p:txBody>
          <a:bodyPr/>
          <a:lstStyle/>
          <a:p>
            <a:pPr eaLnBrk="1" hangingPunct="1">
              <a:defRPr/>
            </a:pPr>
            <a:r>
              <a:rPr lang="de-DE" sz="4800" dirty="0" smtClean="0">
                <a:solidFill>
                  <a:srgbClr val="FFCC00"/>
                </a:solidFill>
              </a:rPr>
              <a:t>Israel vor 2000 Jahren</a:t>
            </a:r>
          </a:p>
        </p:txBody>
      </p:sp>
      <p:sp>
        <p:nvSpPr>
          <p:cNvPr id="49156" name="Line 4"/>
          <p:cNvSpPr>
            <a:spLocks noChangeShapeType="1"/>
          </p:cNvSpPr>
          <p:nvPr/>
        </p:nvSpPr>
        <p:spPr bwMode="auto">
          <a:xfrm>
            <a:off x="250825" y="0"/>
            <a:ext cx="3097213" cy="32845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7" name="Textfeld 6"/>
          <p:cNvSpPr txBox="1">
            <a:spLocks noChangeArrowheads="1"/>
          </p:cNvSpPr>
          <p:nvPr/>
        </p:nvSpPr>
        <p:spPr bwMode="auto">
          <a:xfrm>
            <a:off x="5867400" y="5661025"/>
            <a:ext cx="5572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NASA</a:t>
            </a:r>
          </a:p>
        </p:txBody>
      </p:sp>
      <p:sp>
        <p:nvSpPr>
          <p:cNvPr id="49158" name="Textfeld 1"/>
          <p:cNvSpPr txBox="1">
            <a:spLocks noChangeArrowheads="1"/>
          </p:cNvSpPr>
          <p:nvPr/>
        </p:nvSpPr>
        <p:spPr bwMode="auto">
          <a:xfrm>
            <a:off x="6804025" y="2636838"/>
            <a:ext cx="151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CH" altLang="de-DE" dirty="0" smtClean="0">
                <a:effectLst>
                  <a:outerShdw blurRad="38100" dist="38100" dir="2700000" algn="tl">
                    <a:srgbClr val="000000">
                      <a:alpha val="43137"/>
                    </a:srgbClr>
                  </a:outerShdw>
                </a:effectLst>
              </a:rPr>
              <a:t>Geburt des Messias Jesus in Bethlehem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481138"/>
            <a:ext cx="80454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395288" y="92075"/>
            <a:ext cx="8291512" cy="1422400"/>
          </a:xfrm>
        </p:spPr>
        <p:txBody>
          <a:bodyPr/>
          <a:lstStyle/>
          <a:p>
            <a:pPr eaLnBrk="1" hangingPunct="1">
              <a:defRPr/>
            </a:pPr>
            <a:r>
              <a:rPr lang="de-DE" sz="4800" dirty="0" smtClean="0">
                <a:solidFill>
                  <a:srgbClr val="FFCC00"/>
                </a:solidFill>
              </a:rPr>
              <a:t>Israel vor 2000 Jahren</a:t>
            </a:r>
          </a:p>
        </p:txBody>
      </p:sp>
      <p:sp>
        <p:nvSpPr>
          <p:cNvPr id="50180" name="Line 4"/>
          <p:cNvSpPr>
            <a:spLocks noChangeShapeType="1"/>
          </p:cNvSpPr>
          <p:nvPr/>
        </p:nvSpPr>
        <p:spPr bwMode="auto">
          <a:xfrm>
            <a:off x="0" y="1679575"/>
            <a:ext cx="4140200" cy="25415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1" name="Text Box 8"/>
          <p:cNvSpPr txBox="1">
            <a:spLocks noChangeArrowheads="1"/>
          </p:cNvSpPr>
          <p:nvPr/>
        </p:nvSpPr>
        <p:spPr bwMode="auto">
          <a:xfrm>
            <a:off x="6070600" y="5013325"/>
            <a:ext cx="253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200">
                <a:latin typeface="Garamond" panose="02020404030301010803" pitchFamily="18" charset="0"/>
              </a:rPr>
              <a:t>Roger Liebi / Hotel Holyland Corp.</a:t>
            </a:r>
            <a:endParaRPr lang="de-DE" altLang="de-DE" sz="1200">
              <a:latin typeface="Garamond" panose="02020404030301010803" pitchFamily="18" charset="0"/>
            </a:endParaRPr>
          </a:p>
        </p:txBody>
      </p:sp>
      <p:sp>
        <p:nvSpPr>
          <p:cNvPr id="2" name="Textfeld 1"/>
          <p:cNvSpPr txBox="1"/>
          <p:nvPr/>
        </p:nvSpPr>
        <p:spPr>
          <a:xfrm>
            <a:off x="2070100" y="6096000"/>
            <a:ext cx="5494338" cy="369888"/>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Der Tod des Messias Jesus auf dem Felsen Golgatha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descr="http://upload.wikimedia.org/wikipedia/commons/2/2d/Patmo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3895725"/>
            <a:ext cx="2655888" cy="1797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454025" y="85725"/>
            <a:ext cx="8229600" cy="1371600"/>
          </a:xfrm>
        </p:spPr>
        <p:txBody>
          <a:bodyPr/>
          <a:lstStyle/>
          <a:p>
            <a:pPr eaLnBrk="1" hangingPunct="1">
              <a:defRPr/>
            </a:pPr>
            <a:r>
              <a:rPr lang="de-DE" dirty="0" smtClean="0">
                <a:solidFill>
                  <a:srgbClr val="FFCC00"/>
                </a:solidFill>
                <a:effectLst>
                  <a:outerShdw blurRad="38100" dist="38100" dir="2700000" algn="tl">
                    <a:srgbClr val="000000">
                      <a:alpha val="43137"/>
                    </a:srgbClr>
                  </a:outerShdw>
                </a:effectLst>
              </a:rPr>
              <a:t>Das Neue Testament</a:t>
            </a:r>
          </a:p>
        </p:txBody>
      </p:sp>
      <p:sp>
        <p:nvSpPr>
          <p:cNvPr id="24581" name="Rectangle 5"/>
          <p:cNvSpPr>
            <a:spLocks noChangeArrowheads="1"/>
          </p:cNvSpPr>
          <p:nvPr/>
        </p:nvSpPr>
        <p:spPr bwMode="auto">
          <a:xfrm>
            <a:off x="3419475" y="1484313"/>
            <a:ext cx="4321175" cy="1190625"/>
          </a:xfrm>
          <a:prstGeom prst="rect">
            <a:avLst/>
          </a:prstGeom>
          <a:noFill/>
          <a:ln w="9525">
            <a:noFill/>
            <a:miter lim="800000"/>
            <a:headEnd/>
            <a:tailEnd/>
          </a:ln>
          <a:effectLst/>
        </p:spPr>
        <p:txBody>
          <a:bodyPr>
            <a:spAutoFit/>
          </a:bodyPr>
          <a:lstStyle/>
          <a:p>
            <a:pPr eaLnBrk="1" hangingPunct="1">
              <a:defRPr/>
            </a:pPr>
            <a:r>
              <a:rPr lang="de-DE" dirty="0">
                <a:effectLst>
                  <a:outerShdw blurRad="38100" dist="38100" dir="2700000" algn="tl">
                    <a:srgbClr val="000000">
                      <a:alpha val="43137"/>
                    </a:srgbClr>
                  </a:outerShdw>
                </a:effectLst>
                <a:latin typeface="Arial" charset="0"/>
              </a:rPr>
              <a:t>Das Neue Testament (27 Bücher):</a:t>
            </a:r>
          </a:p>
          <a:p>
            <a:pPr eaLnBrk="1" hangingPunct="1">
              <a:defRPr/>
            </a:pPr>
            <a:endParaRPr lang="de-DE" dirty="0">
              <a:effectLst>
                <a:outerShdw blurRad="38100" dist="38100" dir="2700000" algn="tl">
                  <a:srgbClr val="000000">
                    <a:alpha val="43137"/>
                  </a:srgbClr>
                </a:outerShdw>
              </a:effectLst>
              <a:latin typeface="Arial" charset="0"/>
            </a:endParaRPr>
          </a:p>
          <a:p>
            <a:pPr eaLnBrk="1" hangingPunct="1">
              <a:defRPr/>
            </a:pPr>
            <a:r>
              <a:rPr lang="de-DE" dirty="0">
                <a:effectLst>
                  <a:outerShdw blurRad="38100" dist="38100" dir="2700000" algn="tl">
                    <a:srgbClr val="000000">
                      <a:alpha val="43137"/>
                    </a:srgbClr>
                  </a:outerShdw>
                </a:effectLst>
                <a:latin typeface="Arial" charset="0"/>
              </a:rPr>
              <a:t>Von Matthäus bis Offenbarung (zwischen 32 – 100 n. Chr.)</a:t>
            </a:r>
          </a:p>
        </p:txBody>
      </p:sp>
      <p:pic>
        <p:nvPicPr>
          <p:cNvPr id="256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604963"/>
            <a:ext cx="2609850" cy="1768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0"/>
          <p:cNvSpPr txBox="1">
            <a:spLocks noChangeArrowheads="1"/>
          </p:cNvSpPr>
          <p:nvPr/>
        </p:nvSpPr>
        <p:spPr bwMode="auto">
          <a:xfrm>
            <a:off x="5940425" y="3500438"/>
            <a:ext cx="2693988" cy="369887"/>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Offenbarung auf Patmos</a:t>
            </a:r>
          </a:p>
        </p:txBody>
      </p:sp>
      <p:sp>
        <p:nvSpPr>
          <p:cNvPr id="24587" name="Text Box 11"/>
          <p:cNvSpPr txBox="1">
            <a:spLocks noChangeArrowheads="1"/>
          </p:cNvSpPr>
          <p:nvPr/>
        </p:nvSpPr>
        <p:spPr bwMode="auto">
          <a:xfrm>
            <a:off x="179388" y="3644900"/>
            <a:ext cx="2592387" cy="2032000"/>
          </a:xfrm>
          <a:prstGeom prst="rect">
            <a:avLst/>
          </a:prstGeom>
          <a:noFill/>
          <a:ln w="9525">
            <a:noFill/>
            <a:miter lim="800000"/>
            <a:headEnd/>
            <a:tailEnd/>
          </a:ln>
          <a:effectLst/>
        </p:spPr>
        <p:txBody>
          <a:bodyPr>
            <a:spAutoFit/>
          </a:bodyPr>
          <a:lstStyle/>
          <a:p>
            <a:pPr eaLnBrk="1" hangingPunct="1">
              <a:defRPr/>
            </a:pPr>
            <a:r>
              <a:rPr lang="de-DE" dirty="0">
                <a:effectLst>
                  <a:outerShdw blurRad="38100" dist="38100" dir="2700000" algn="tl">
                    <a:srgbClr val="000000">
                      <a:alpha val="43137"/>
                    </a:srgbClr>
                  </a:outerShdw>
                </a:effectLst>
                <a:latin typeface="Arial" charset="0"/>
              </a:rPr>
              <a:t>Nur Bücher von den </a:t>
            </a:r>
          </a:p>
          <a:p>
            <a:pPr eaLnBrk="1" hangingPunct="1">
              <a:defRPr/>
            </a:pPr>
            <a:r>
              <a:rPr lang="de-DE" dirty="0">
                <a:effectLst>
                  <a:outerShdw blurRad="38100" dist="38100" dir="2700000" algn="tl">
                    <a:srgbClr val="000000">
                      <a:alpha val="43137"/>
                    </a:srgbClr>
                  </a:outerShdw>
                </a:effectLst>
                <a:latin typeface="Arial" charset="0"/>
              </a:rPr>
              <a:t>durch Jesus Christus </a:t>
            </a:r>
          </a:p>
          <a:p>
            <a:pPr algn="ctr" eaLnBrk="1" hangingPunct="1">
              <a:defRPr/>
            </a:pPr>
            <a:r>
              <a:rPr lang="de-DE" dirty="0">
                <a:effectLst>
                  <a:outerShdw blurRad="38100" dist="38100" dir="2700000" algn="tl">
                    <a:srgbClr val="000000">
                      <a:alpha val="43137"/>
                    </a:srgbClr>
                  </a:outerShdw>
                </a:effectLst>
                <a:latin typeface="Arial" charset="0"/>
              </a:rPr>
              <a:t>eingesetzten Aposteln (12 + 1) und den von ihnen anerkannten Propheten gehören zum NT.</a:t>
            </a:r>
          </a:p>
        </p:txBody>
      </p:sp>
      <p:sp>
        <p:nvSpPr>
          <p:cNvPr id="24588" name="Text Box 12"/>
          <p:cNvSpPr txBox="1">
            <a:spLocks noChangeArrowheads="1"/>
          </p:cNvSpPr>
          <p:nvPr/>
        </p:nvSpPr>
        <p:spPr bwMode="auto">
          <a:xfrm>
            <a:off x="179388" y="1268413"/>
            <a:ext cx="1249362" cy="369887"/>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Jerusalem</a:t>
            </a:r>
          </a:p>
        </p:txBody>
      </p:sp>
      <p:sp>
        <p:nvSpPr>
          <p:cNvPr id="24589" name="Text Box 13"/>
          <p:cNvSpPr txBox="1">
            <a:spLocks noChangeArrowheads="1"/>
          </p:cNvSpPr>
          <p:nvPr/>
        </p:nvSpPr>
        <p:spPr bwMode="auto">
          <a:xfrm>
            <a:off x="1187450" y="5805488"/>
            <a:ext cx="5311775" cy="646112"/>
          </a:xfrm>
          <a:prstGeom prst="rect">
            <a:avLst/>
          </a:prstGeom>
          <a:noFill/>
          <a:ln w="9525">
            <a:noFill/>
            <a:miter lim="800000"/>
            <a:headEnd/>
            <a:tailEnd/>
          </a:ln>
          <a:effectLst/>
        </p:spPr>
        <p:txBody>
          <a:bodyPr wrap="none">
            <a:spAutoFit/>
          </a:bodyPr>
          <a:lstStyle/>
          <a:p>
            <a:pPr eaLnBrk="1" hangingPunct="1">
              <a:defRPr/>
            </a:pPr>
            <a:r>
              <a:rPr lang="de-DE" b="1" dirty="0">
                <a:solidFill>
                  <a:srgbClr val="FFFF00"/>
                </a:solidFill>
                <a:effectLst>
                  <a:outerShdw blurRad="38100" dist="38100" dir="2700000" algn="tl">
                    <a:srgbClr val="000000">
                      <a:alpha val="43137"/>
                    </a:srgbClr>
                  </a:outerShdw>
                </a:effectLst>
                <a:latin typeface="Arial" charset="0"/>
              </a:rPr>
              <a:t>„… aufgebaut auf die Grundlage </a:t>
            </a:r>
            <a:br>
              <a:rPr lang="de-DE" b="1" dirty="0">
                <a:solidFill>
                  <a:srgbClr val="FFFF00"/>
                </a:solidFill>
                <a:effectLst>
                  <a:outerShdw blurRad="38100" dist="38100" dir="2700000" algn="tl">
                    <a:srgbClr val="000000">
                      <a:alpha val="43137"/>
                    </a:srgbClr>
                  </a:outerShdw>
                </a:effectLst>
                <a:latin typeface="Arial" charset="0"/>
              </a:rPr>
            </a:br>
            <a:r>
              <a:rPr lang="de-DE" b="1" dirty="0">
                <a:solidFill>
                  <a:srgbClr val="FFFF00"/>
                </a:solidFill>
                <a:effectLst>
                  <a:outerShdw blurRad="38100" dist="38100" dir="2700000" algn="tl">
                    <a:srgbClr val="000000">
                      <a:alpha val="43137"/>
                    </a:srgbClr>
                  </a:outerShdw>
                </a:effectLst>
                <a:latin typeface="Arial" charset="0"/>
              </a:rPr>
              <a:t>der  Apostel und Propheten, …“ (Epheser 2,20)</a:t>
            </a:r>
          </a:p>
        </p:txBody>
      </p:sp>
      <p:pic>
        <p:nvPicPr>
          <p:cNvPr id="25610"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141663"/>
            <a:ext cx="1728788" cy="241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feld 12"/>
          <p:cNvSpPr txBox="1">
            <a:spLocks noChangeArrowheads="1"/>
          </p:cNvSpPr>
          <p:nvPr/>
        </p:nvSpPr>
        <p:spPr bwMode="auto">
          <a:xfrm>
            <a:off x="3351213" y="2890838"/>
            <a:ext cx="208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CC-BY-SA University of Michigan</a:t>
            </a:r>
          </a:p>
        </p:txBody>
      </p:sp>
      <p:sp>
        <p:nvSpPr>
          <p:cNvPr id="51212" name="Textfeld 14"/>
          <p:cNvSpPr txBox="1">
            <a:spLocks noChangeArrowheads="1"/>
          </p:cNvSpPr>
          <p:nvPr/>
        </p:nvSpPr>
        <p:spPr bwMode="auto">
          <a:xfrm>
            <a:off x="6054725" y="5692775"/>
            <a:ext cx="1801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JuTa / Frente CC-BY-SA 3.0</a:t>
            </a:r>
          </a:p>
        </p:txBody>
      </p:sp>
      <p:sp>
        <p:nvSpPr>
          <p:cNvPr id="16" name="Textfeld 3"/>
          <p:cNvSpPr txBox="1">
            <a:spLocks noChangeArrowheads="1"/>
          </p:cNvSpPr>
          <p:nvPr/>
        </p:nvSpPr>
        <p:spPr bwMode="auto">
          <a:xfrm>
            <a:off x="2273300" y="3074988"/>
            <a:ext cx="346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000" dirty="0">
                <a:latin typeface="+mn-lt"/>
                <a:cs typeface="Arial" charset="0"/>
              </a:rPr>
              <a:t>RL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8"/>
          <p:cNvSpPr>
            <a:spLocks noChangeShapeType="1"/>
          </p:cNvSpPr>
          <p:nvPr/>
        </p:nvSpPr>
        <p:spPr bwMode="auto">
          <a:xfrm>
            <a:off x="1325563" y="3341688"/>
            <a:ext cx="7342187" cy="2857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52227" name="Line 8"/>
          <p:cNvSpPr>
            <a:spLocks noChangeShapeType="1"/>
          </p:cNvSpPr>
          <p:nvPr/>
        </p:nvSpPr>
        <p:spPr bwMode="auto">
          <a:xfrm flipV="1">
            <a:off x="3113088" y="3316288"/>
            <a:ext cx="12700" cy="695325"/>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8" name="Freihandform 55"/>
          <p:cNvSpPr/>
          <p:nvPr/>
        </p:nvSpPr>
        <p:spPr>
          <a:xfrm>
            <a:off x="358775" y="3363913"/>
            <a:ext cx="8496300" cy="2484437"/>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9" name="Textfeld 56"/>
          <p:cNvSpPr txBox="1">
            <a:spLocks noChangeArrowheads="1"/>
          </p:cNvSpPr>
          <p:nvPr/>
        </p:nvSpPr>
        <p:spPr bwMode="auto">
          <a:xfrm>
            <a:off x="3413125" y="3532188"/>
            <a:ext cx="714375" cy="300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lvl1pPr>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defRPr/>
            </a:pPr>
            <a:r>
              <a:rPr lang="fr-FR" altLang="de-DE" sz="1350" dirty="0">
                <a:solidFill>
                  <a:srgbClr val="FF0000"/>
                </a:solidFill>
                <a:latin typeface="Arial" charset="0"/>
              </a:rPr>
              <a:t>3,15 m</a:t>
            </a:r>
          </a:p>
        </p:txBody>
      </p:sp>
      <p:sp>
        <p:nvSpPr>
          <p:cNvPr id="12" name="Textfeld 3"/>
          <p:cNvSpPr txBox="1">
            <a:spLocks noChangeArrowheads="1"/>
          </p:cNvSpPr>
          <p:nvPr/>
        </p:nvSpPr>
        <p:spPr bwMode="auto">
          <a:xfrm>
            <a:off x="4194175" y="2570163"/>
            <a:ext cx="2592388" cy="78422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Auffüllung:</a:t>
            </a:r>
          </a:p>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1 Rute = 6 KE = 3,15 m</a:t>
            </a:r>
          </a:p>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(Hesekiel 41,8)</a:t>
            </a:r>
          </a:p>
        </p:txBody>
      </p:sp>
      <p:sp>
        <p:nvSpPr>
          <p:cNvPr id="13" name="Textfeld 9"/>
          <p:cNvSpPr txBox="1">
            <a:spLocks noChangeArrowheads="1"/>
          </p:cNvSpPr>
          <p:nvPr/>
        </p:nvSpPr>
        <p:spPr bwMode="auto">
          <a:xfrm>
            <a:off x="8297863" y="5427663"/>
            <a:ext cx="3095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fr-FR" sz="750" dirty="0">
                <a:solidFill>
                  <a:schemeClr val="bg1"/>
                </a:solidFill>
                <a:latin typeface="+mn-lt"/>
              </a:rPr>
              <a:t>RL</a:t>
            </a:r>
          </a:p>
        </p:txBody>
      </p:sp>
      <p:sp>
        <p:nvSpPr>
          <p:cNvPr id="10" name="Text Box 4"/>
          <p:cNvSpPr txBox="1">
            <a:spLocks noChangeArrowheads="1"/>
          </p:cNvSpPr>
          <p:nvPr/>
        </p:nvSpPr>
        <p:spPr bwMode="auto">
          <a:xfrm>
            <a:off x="196850" y="1058863"/>
            <a:ext cx="8750300" cy="147796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auto" hangingPunct="1">
              <a:spcBef>
                <a:spcPct val="0"/>
              </a:spcBef>
              <a:spcAft>
                <a:spcPts val="0"/>
              </a:spcAft>
              <a:buClrTx/>
              <a:buSzTx/>
              <a:buFont typeface="Wingdings" pitchFamily="2" charset="2"/>
              <a:buNone/>
              <a:defRPr/>
            </a:pPr>
            <a:r>
              <a:rPr lang="de-DE" altLang="de-DE" sz="1800" dirty="0">
                <a:solidFill>
                  <a:schemeClr val="accent1"/>
                </a:solidFill>
                <a:effectLst>
                  <a:outerShdw blurRad="38100" dist="38100" dir="2700000" algn="tl">
                    <a:srgbClr val="000000">
                      <a:alpha val="43137"/>
                    </a:srgbClr>
                  </a:outerShdw>
                </a:effectLst>
                <a:latin typeface="+mn-lt"/>
              </a:rPr>
              <a:t>Epheser 2:20-21</a:t>
            </a:r>
            <a:r>
              <a:rPr lang="fr-FR" altLang="fr-FR" sz="1800" dirty="0">
                <a:solidFill>
                  <a:schemeClr val="accent1"/>
                </a:solidFill>
                <a:effectLst>
                  <a:outerShdw blurRad="38100" dist="38100" dir="2700000" algn="tl">
                    <a:srgbClr val="000000">
                      <a:alpha val="43137"/>
                    </a:srgbClr>
                  </a:outerShdw>
                </a:effectLst>
                <a:latin typeface="+mn-lt"/>
              </a:rPr>
              <a:t>: </a:t>
            </a:r>
          </a:p>
          <a:p>
            <a:pPr algn="ctr" eaLnBrk="1" fontAlgn="auto" hangingPunct="1">
              <a:spcBef>
                <a:spcPct val="0"/>
              </a:spcBef>
              <a:spcAft>
                <a:spcPts val="0"/>
              </a:spcAft>
              <a:buClrTx/>
              <a:buSzTx/>
              <a:buFont typeface="Wingdings" pitchFamily="2" charset="2"/>
              <a:buNone/>
              <a:defRPr/>
            </a:pPr>
            <a:r>
              <a:rPr lang="de-DE" altLang="de-DE" sz="1800" dirty="0">
                <a:solidFill>
                  <a:schemeClr val="bg2">
                    <a:lumMod val="40000"/>
                    <a:lumOff val="60000"/>
                  </a:schemeClr>
                </a:solidFill>
                <a:effectLst>
                  <a:outerShdw blurRad="38100" dist="38100" dir="2700000" algn="tl">
                    <a:srgbClr val="000000">
                      <a:alpha val="43137"/>
                    </a:srgbClr>
                  </a:outerShdw>
                </a:effectLst>
              </a:rPr>
              <a:t>… </a:t>
            </a:r>
            <a:r>
              <a:rPr lang="fr-FR" altLang="fr-FR" sz="1800" baseline="30000" dirty="0" smtClean="0">
                <a:solidFill>
                  <a:schemeClr val="accent1"/>
                </a:solidFill>
                <a:effectLst>
                  <a:outerShdw blurRad="38100" dist="38100" dir="2700000" algn="tl">
                    <a:srgbClr val="000000">
                      <a:alpha val="43137"/>
                    </a:srgbClr>
                  </a:outerShdw>
                </a:effectLst>
                <a:latin typeface="+mn-lt"/>
              </a:rPr>
              <a:t>20</a:t>
            </a:r>
            <a:r>
              <a:rPr lang="fr-FR" altLang="fr-FR" sz="1800" dirty="0" smtClean="0">
                <a:solidFill>
                  <a:schemeClr val="accent1"/>
                </a:solidFill>
                <a:effectLst>
                  <a:outerShdw blurRad="38100" dist="38100" dir="2700000" algn="tl">
                    <a:srgbClr val="000000">
                      <a:alpha val="43137"/>
                    </a:srgbClr>
                  </a:outerShdw>
                </a:effectLst>
                <a:latin typeface="+mn-lt"/>
              </a:rPr>
              <a:t>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aufgebaut auf die Grundlage der Apostel und Propheten, </a:t>
            </a:r>
            <a:b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br>
            <a:r>
              <a:rPr lang="de-DE" altLang="de-DE" sz="1800" dirty="0" smtClean="0">
                <a:solidFill>
                  <a:schemeClr val="bg2">
                    <a:lumMod val="40000"/>
                    <a:lumOff val="60000"/>
                  </a:schemeClr>
                </a:solidFill>
                <a:effectLst>
                  <a:outerShdw blurRad="38100" dist="38100" dir="2700000" algn="tl">
                    <a:srgbClr val="000000">
                      <a:alpha val="43137"/>
                    </a:srgbClr>
                  </a:outerShdw>
                </a:effectLst>
                <a:latin typeface="+mn-lt"/>
              </a:rPr>
              <a:t>indem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Jesus Christus selbst Eckstein ist</a:t>
            </a:r>
            <a:r>
              <a:rPr lang="fr-FR" altLang="fr-FR" sz="1800" dirty="0">
                <a:solidFill>
                  <a:schemeClr val="bg2">
                    <a:lumMod val="40000"/>
                    <a:lumOff val="60000"/>
                  </a:schemeClr>
                </a:solidFill>
                <a:effectLst>
                  <a:outerShdw blurRad="38100" dist="38100" dir="2700000" algn="tl">
                    <a:srgbClr val="000000">
                      <a:alpha val="43137"/>
                    </a:srgbClr>
                  </a:outerShdw>
                </a:effectLst>
                <a:latin typeface="+mn-lt"/>
              </a:rPr>
              <a:t>, </a:t>
            </a:r>
            <a:br>
              <a:rPr lang="fr-FR" altLang="fr-FR" sz="1800" dirty="0">
                <a:solidFill>
                  <a:schemeClr val="bg2">
                    <a:lumMod val="40000"/>
                    <a:lumOff val="60000"/>
                  </a:schemeClr>
                </a:solidFill>
                <a:effectLst>
                  <a:outerShdw blurRad="38100" dist="38100" dir="2700000" algn="tl">
                    <a:srgbClr val="000000">
                      <a:alpha val="43137"/>
                    </a:srgbClr>
                  </a:outerShdw>
                </a:effectLst>
                <a:latin typeface="+mn-lt"/>
              </a:rPr>
            </a:br>
            <a:r>
              <a:rPr lang="fr-FR" altLang="fr-FR" sz="1800" baseline="30000" dirty="0">
                <a:solidFill>
                  <a:schemeClr val="accent1"/>
                </a:solidFill>
                <a:effectLst>
                  <a:outerShdw blurRad="38100" dist="38100" dir="2700000" algn="tl">
                    <a:srgbClr val="000000">
                      <a:alpha val="43137"/>
                    </a:srgbClr>
                  </a:outerShdw>
                </a:effectLst>
                <a:latin typeface="+mn-lt"/>
              </a:rPr>
              <a:t>21</a:t>
            </a:r>
            <a:r>
              <a:rPr lang="fr-FR" altLang="fr-FR" sz="1800" dirty="0">
                <a:solidFill>
                  <a:schemeClr val="accent1"/>
                </a:solidFill>
                <a:effectLst>
                  <a:outerShdw blurRad="38100" dist="38100" dir="2700000" algn="tl">
                    <a:srgbClr val="000000">
                      <a:alpha val="43137"/>
                    </a:srgbClr>
                  </a:outerShdw>
                </a:effectLst>
                <a:latin typeface="+mn-lt"/>
              </a:rPr>
              <a:t>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in welchem der ganze Bau, wohl zusammengefügt, </a:t>
            </a:r>
            <a:b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b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wächst zu einem heiligen Tempel im Herrn</a:t>
            </a:r>
            <a:endParaRPr lang="fr-FR" altLang="fr-FR" sz="1800" dirty="0">
              <a:solidFill>
                <a:schemeClr val="bg2">
                  <a:lumMod val="40000"/>
                  <a:lumOff val="60000"/>
                </a:schemeClr>
              </a:solidFill>
              <a:effectLst>
                <a:outerShdw blurRad="38100" dist="38100" dir="2700000" algn="tl">
                  <a:srgbClr val="000000">
                    <a:alpha val="43137"/>
                  </a:srgbClr>
                </a:outerShdw>
              </a:effectLst>
              <a:latin typeface="+mn-lt"/>
            </a:endParaRPr>
          </a:p>
        </p:txBody>
      </p:sp>
      <p:sp>
        <p:nvSpPr>
          <p:cNvPr id="52233" name="Textfeld 10"/>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11" name="Textfeld 10"/>
          <p:cNvSpPr txBox="1"/>
          <p:nvPr/>
        </p:nvSpPr>
        <p:spPr>
          <a:xfrm>
            <a:off x="1790700" y="6010275"/>
            <a:ext cx="3959225" cy="646113"/>
          </a:xfrm>
          <a:prstGeom prst="rect">
            <a:avLst/>
          </a:prstGeom>
          <a:noFill/>
        </p:spPr>
        <p:txBody>
          <a:bodyPr>
            <a:spAutoFit/>
          </a:bodyPr>
          <a:lstStyle/>
          <a:p>
            <a:pPr>
              <a:defRPr/>
            </a:pPr>
            <a:r>
              <a:rPr lang="de-CH" dirty="0">
                <a:effectLst>
                  <a:outerShdw blurRad="38100" dist="38100" dir="2700000" algn="tl">
                    <a:srgbClr val="000000">
                      <a:alpha val="43137"/>
                    </a:srgbClr>
                  </a:outerShdw>
                </a:effectLst>
              </a:rPr>
              <a:t>Die Fundament-Auffüllung auf dem Felsengrund im Zweiten Tempel</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8"/>
          <p:cNvSpPr>
            <a:spLocks noChangeShapeType="1"/>
          </p:cNvSpPr>
          <p:nvPr/>
        </p:nvSpPr>
        <p:spPr bwMode="auto">
          <a:xfrm>
            <a:off x="1325563" y="3341688"/>
            <a:ext cx="7342187" cy="2857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54275" name="Line 8"/>
          <p:cNvSpPr>
            <a:spLocks noChangeShapeType="1"/>
          </p:cNvSpPr>
          <p:nvPr/>
        </p:nvSpPr>
        <p:spPr bwMode="auto">
          <a:xfrm flipV="1">
            <a:off x="3113088" y="3316288"/>
            <a:ext cx="12700" cy="695325"/>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8" name="Freihandform 55"/>
          <p:cNvSpPr/>
          <p:nvPr/>
        </p:nvSpPr>
        <p:spPr>
          <a:xfrm>
            <a:off x="358775" y="3363913"/>
            <a:ext cx="8496300" cy="2484437"/>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9" name="Textfeld 56"/>
          <p:cNvSpPr txBox="1">
            <a:spLocks noChangeArrowheads="1"/>
          </p:cNvSpPr>
          <p:nvPr/>
        </p:nvSpPr>
        <p:spPr bwMode="auto">
          <a:xfrm>
            <a:off x="3413125" y="3532188"/>
            <a:ext cx="714375" cy="300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lvl1pPr>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defRPr/>
            </a:pPr>
            <a:r>
              <a:rPr lang="fr-FR" altLang="de-DE" sz="1350" dirty="0">
                <a:solidFill>
                  <a:srgbClr val="FF0000"/>
                </a:solidFill>
                <a:latin typeface="Arial" charset="0"/>
              </a:rPr>
              <a:t>3,15 m</a:t>
            </a:r>
          </a:p>
        </p:txBody>
      </p:sp>
      <p:sp>
        <p:nvSpPr>
          <p:cNvPr id="13" name="Textfeld 9"/>
          <p:cNvSpPr txBox="1">
            <a:spLocks noChangeArrowheads="1"/>
          </p:cNvSpPr>
          <p:nvPr/>
        </p:nvSpPr>
        <p:spPr bwMode="auto">
          <a:xfrm>
            <a:off x="8297863" y="5427663"/>
            <a:ext cx="3095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fr-FR" sz="750" dirty="0">
                <a:solidFill>
                  <a:schemeClr val="bg1"/>
                </a:solidFill>
                <a:latin typeface="+mn-lt"/>
              </a:rPr>
              <a:t>RL</a:t>
            </a:r>
          </a:p>
        </p:txBody>
      </p:sp>
      <p:sp>
        <p:nvSpPr>
          <p:cNvPr id="54279" name="Textfeld 10"/>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53256" name="Textfeld 1"/>
          <p:cNvSpPr txBox="1">
            <a:spLocks noChangeArrowheads="1"/>
          </p:cNvSpPr>
          <p:nvPr/>
        </p:nvSpPr>
        <p:spPr bwMode="auto">
          <a:xfrm>
            <a:off x="153988" y="201613"/>
            <a:ext cx="88106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Die Briefe von Paulus, bestätigt von Petrus: 2. Petrus 3,15-16</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Der Hebräerbrief ist von Paulus: 2. Petrus 3,15-16</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Paulus bestätigt das Lukas-Evangelium als «die Schrift»: 1Tim 5,18</a:t>
            </a:r>
          </a:p>
          <a:p>
            <a:pPr>
              <a:spcBef>
                <a:spcPct val="0"/>
              </a:spcBef>
              <a:buClrTx/>
              <a:buSzTx/>
              <a:buFont typeface="Arial" panose="020B0604020202020204" pitchFamily="34" charset="0"/>
              <a:buChar char="•"/>
              <a:defRPr/>
            </a:pPr>
            <a:r>
              <a:rPr lang="de-CH" altLang="de-DE" sz="2200" dirty="0" err="1" smtClean="0">
                <a:effectLst>
                  <a:outerShdw blurRad="38100" dist="38100" dir="2700000" algn="tl">
                    <a:srgbClr val="000000">
                      <a:alpha val="43137"/>
                    </a:srgbClr>
                  </a:outerShdw>
                </a:effectLst>
              </a:rPr>
              <a:t>Apg</a:t>
            </a:r>
            <a:r>
              <a:rPr lang="de-CH" altLang="de-DE" sz="2200" dirty="0" smtClean="0">
                <a:effectLst>
                  <a:outerShdw blurRad="38100" dist="38100" dir="2700000" algn="tl">
                    <a:srgbClr val="000000">
                      <a:alpha val="43137"/>
                    </a:srgbClr>
                  </a:outerShdw>
                </a:effectLst>
              </a:rPr>
              <a:t> 1,1 erwähnt das Lukasevangelium.</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Der 2. Petrusbriefe erwähnt den 1. Petrusbrief (2Pet 3,1).</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Judasbrief (1,17) nimmt Bezug auf den 2. Petrusbrief (vgl. die vielen Parallelen).</a:t>
            </a:r>
          </a:p>
          <a:p>
            <a:pPr>
              <a:spcBef>
                <a:spcPct val="0"/>
              </a:spcBef>
              <a:buClrTx/>
              <a:buSzTx/>
              <a:buFont typeface="Arial" panose="020B0604020202020204" pitchFamily="34" charset="0"/>
              <a:buChar char="•"/>
              <a:defRPr/>
            </a:pPr>
            <a:endParaRPr lang="de-CH" altLang="de-DE" sz="2200" dirty="0" smtClean="0">
              <a:effectLst>
                <a:outerShdw blurRad="38100" dist="38100" dir="2700000" algn="tl">
                  <a:srgbClr val="000000">
                    <a:alpha val="43137"/>
                  </a:srgbClr>
                </a:outerShdw>
              </a:effectLst>
            </a:endParaRPr>
          </a:p>
        </p:txBody>
      </p:sp>
      <p:sp>
        <p:nvSpPr>
          <p:cNvPr id="2" name="Textfeld 1"/>
          <p:cNvSpPr txBox="1"/>
          <p:nvPr/>
        </p:nvSpPr>
        <p:spPr>
          <a:xfrm>
            <a:off x="1790700" y="6010275"/>
            <a:ext cx="3959225" cy="646113"/>
          </a:xfrm>
          <a:prstGeom prst="rect">
            <a:avLst/>
          </a:prstGeom>
          <a:noFill/>
        </p:spPr>
        <p:txBody>
          <a:bodyPr>
            <a:spAutoFit/>
          </a:bodyPr>
          <a:lstStyle/>
          <a:p>
            <a:pPr>
              <a:defRPr/>
            </a:pPr>
            <a:r>
              <a:rPr lang="de-CH" dirty="0">
                <a:effectLst>
                  <a:outerShdw blurRad="38100" dist="38100" dir="2700000" algn="tl">
                    <a:srgbClr val="000000">
                      <a:alpha val="43137"/>
                    </a:srgbClr>
                  </a:outerShdw>
                </a:effectLst>
              </a:rPr>
              <a:t>Die Fundament-Auffüllung auf dem Felsengrund im Zweiten Tempel</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228600"/>
            <a:ext cx="7772400" cy="1143000"/>
          </a:xfrm>
        </p:spPr>
        <p:txBody>
          <a:bodyPr/>
          <a:lstStyle/>
          <a:p>
            <a:pPr eaLnBrk="1" hangingPunct="1">
              <a:defRPr/>
            </a:pPr>
            <a:r>
              <a:rPr lang="fr-FR" sz="5400" smtClean="0">
                <a:solidFill>
                  <a:srgbClr val="FFFB0F"/>
                </a:solidFill>
              </a:rPr>
              <a:t>1 Buch mit 7 Teilen</a:t>
            </a:r>
          </a:p>
        </p:txBody>
      </p:sp>
      <p:sp>
        <p:nvSpPr>
          <p:cNvPr id="26627" name="Text Box 3"/>
          <p:cNvSpPr txBox="1">
            <a:spLocks noChangeArrowheads="1"/>
          </p:cNvSpPr>
          <p:nvPr/>
        </p:nvSpPr>
        <p:spPr bwMode="auto">
          <a:xfrm>
            <a:off x="152400" y="5943600"/>
            <a:ext cx="8763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spcBef>
                <a:spcPct val="50000"/>
              </a:spcBef>
              <a:defRPr/>
            </a:pP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Gemäss</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a:t>
            </a: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Luk</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24 und </a:t>
            </a: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Joh</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14-16</a:t>
            </a:r>
            <a:endParaRPr kumimoji="1" lang="fr-FR" altLang="de-DE" sz="1200" dirty="0" smtClean="0">
              <a:effectLst>
                <a:outerShdw blurRad="38100" dist="38100" dir="2700000" algn="tl">
                  <a:srgbClr val="000000">
                    <a:alpha val="43137"/>
                  </a:srgbClr>
                </a:outerShdw>
              </a:effectLst>
              <a:latin typeface="Arial" panose="020B0604020202020204" pitchFamily="34" charset="0"/>
            </a:endParaRPr>
          </a:p>
        </p:txBody>
      </p:sp>
      <p:grpSp>
        <p:nvGrpSpPr>
          <p:cNvPr id="2" name="Group 4"/>
          <p:cNvGrpSpPr>
            <a:grpSpLocks/>
          </p:cNvGrpSpPr>
          <p:nvPr/>
        </p:nvGrpSpPr>
        <p:grpSpPr bwMode="auto">
          <a:xfrm>
            <a:off x="609600" y="1676400"/>
            <a:ext cx="3048000" cy="3810000"/>
            <a:chOff x="384" y="1056"/>
            <a:chExt cx="1920" cy="2400"/>
          </a:xfrm>
        </p:grpSpPr>
        <p:sp>
          <p:nvSpPr>
            <p:cNvPr id="234501" name="Text Box 5"/>
            <p:cNvSpPr txBox="1">
              <a:spLocks noChangeArrowheads="1"/>
            </p:cNvSpPr>
            <p:nvPr/>
          </p:nvSpPr>
          <p:spPr bwMode="auto">
            <a:xfrm rot="-5400000">
              <a:off x="-576"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1</a:t>
              </a:r>
              <a:r>
                <a:rPr kumimoji="1" lang="fr-FR" sz="3600">
                  <a:solidFill>
                    <a:schemeClr val="bg1"/>
                  </a:solidFill>
                  <a:effectLst>
                    <a:outerShdw blurRad="38100" dist="38100" dir="2700000" algn="tl">
                      <a:srgbClr val="000000"/>
                    </a:outerShdw>
                  </a:effectLst>
                  <a:latin typeface="Arial Black" pitchFamily="34" charset="0"/>
                  <a:cs typeface="Arial" charset="0"/>
                </a:rPr>
                <a:t> Gesetz</a:t>
              </a:r>
              <a:endParaRPr kumimoji="1" lang="fr-FR" sz="1200">
                <a:solidFill>
                  <a:schemeClr val="tx2"/>
                </a:solidFill>
                <a:latin typeface="Arial" charset="0"/>
                <a:cs typeface="Arial" charset="0"/>
              </a:endParaRPr>
            </a:p>
          </p:txBody>
        </p:sp>
        <p:sp>
          <p:nvSpPr>
            <p:cNvPr id="234502" name="Text Box 6"/>
            <p:cNvSpPr txBox="1">
              <a:spLocks noChangeArrowheads="1"/>
            </p:cNvSpPr>
            <p:nvPr/>
          </p:nvSpPr>
          <p:spPr bwMode="auto">
            <a:xfrm rot="-5400000">
              <a:off x="144"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2</a:t>
              </a:r>
              <a:r>
                <a:rPr kumimoji="1" lang="fr-FR" sz="3600">
                  <a:solidFill>
                    <a:schemeClr val="bg1"/>
                  </a:solidFill>
                  <a:effectLst>
                    <a:outerShdw blurRad="38100" dist="38100" dir="2700000" algn="tl">
                      <a:srgbClr val="000000"/>
                    </a:outerShdw>
                  </a:effectLst>
                  <a:latin typeface="Arial Black" pitchFamily="34" charset="0"/>
                  <a:cs typeface="Arial" charset="0"/>
                </a:rPr>
                <a:t> Propheten</a:t>
              </a:r>
              <a:endParaRPr kumimoji="1" lang="fr-FR" sz="1200">
                <a:solidFill>
                  <a:schemeClr val="tx2"/>
                </a:solidFill>
                <a:latin typeface="Arial" charset="0"/>
                <a:cs typeface="Arial" charset="0"/>
              </a:endParaRPr>
            </a:p>
          </p:txBody>
        </p:sp>
        <p:sp>
          <p:nvSpPr>
            <p:cNvPr id="234503" name="Text Box 7"/>
            <p:cNvSpPr txBox="1">
              <a:spLocks noChangeArrowheads="1"/>
            </p:cNvSpPr>
            <p:nvPr/>
          </p:nvSpPr>
          <p:spPr bwMode="auto">
            <a:xfrm rot="-5400000">
              <a:off x="864"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3</a:t>
              </a:r>
              <a:r>
                <a:rPr kumimoji="1" lang="fr-FR" sz="3600">
                  <a:solidFill>
                    <a:schemeClr val="bg1"/>
                  </a:solidFill>
                  <a:effectLst>
                    <a:outerShdw blurRad="38100" dist="38100" dir="2700000" algn="tl">
                      <a:srgbClr val="000000"/>
                    </a:outerShdw>
                  </a:effectLst>
                  <a:latin typeface="Arial Black" pitchFamily="34" charset="0"/>
                  <a:cs typeface="Arial" charset="0"/>
                </a:rPr>
                <a:t> Schriften</a:t>
              </a:r>
              <a:endParaRPr kumimoji="1" lang="fr-FR" sz="1200">
                <a:solidFill>
                  <a:schemeClr val="tx2"/>
                </a:solidFill>
                <a:latin typeface="Arial" charset="0"/>
                <a:cs typeface="Arial" charset="0"/>
              </a:endParaRPr>
            </a:p>
          </p:txBody>
        </p:sp>
      </p:grpSp>
      <p:sp>
        <p:nvSpPr>
          <p:cNvPr id="234504" name="Text Box 8"/>
          <p:cNvSpPr txBox="1">
            <a:spLocks noChangeArrowheads="1"/>
          </p:cNvSpPr>
          <p:nvPr/>
        </p:nvSpPr>
        <p:spPr bwMode="auto">
          <a:xfrm rot="-5400000">
            <a:off x="2514600" y="3200400"/>
            <a:ext cx="3810000" cy="762000"/>
          </a:xfrm>
          <a:prstGeom prst="rect">
            <a:avLst/>
          </a:prstGeom>
          <a:solidFill>
            <a:schemeClr val="folHlink"/>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Evangelien</a:t>
            </a:r>
            <a:endParaRPr kumimoji="1" lang="fr-FR" sz="1200">
              <a:latin typeface="Arial" charset="0"/>
              <a:cs typeface="Arial" charset="0"/>
            </a:endParaRPr>
          </a:p>
        </p:txBody>
      </p:sp>
      <p:sp>
        <p:nvSpPr>
          <p:cNvPr id="234505" name="Text Box 9"/>
          <p:cNvSpPr txBox="1">
            <a:spLocks noChangeArrowheads="1"/>
          </p:cNvSpPr>
          <p:nvPr/>
        </p:nvSpPr>
        <p:spPr bwMode="auto">
          <a:xfrm rot="-5400000">
            <a:off x="3657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5</a:t>
            </a:r>
            <a:r>
              <a:rPr kumimoji="1" lang="fr-FR" sz="3600">
                <a:solidFill>
                  <a:schemeClr val="bg1"/>
                </a:solidFill>
                <a:effectLst>
                  <a:outerShdw blurRad="38100" dist="38100" dir="2700000" algn="tl">
                    <a:srgbClr val="000000"/>
                  </a:outerShdw>
                </a:effectLst>
                <a:latin typeface="Arial Black" pitchFamily="34" charset="0"/>
                <a:cs typeface="Arial" charset="0"/>
              </a:rPr>
              <a:t> Apostelg.</a:t>
            </a:r>
            <a:endParaRPr kumimoji="1" lang="fr-FR" sz="1200">
              <a:solidFill>
                <a:schemeClr val="tx2"/>
              </a:solidFill>
              <a:latin typeface="Arial" charset="0"/>
              <a:cs typeface="Arial" charset="0"/>
            </a:endParaRPr>
          </a:p>
        </p:txBody>
      </p:sp>
      <p:sp>
        <p:nvSpPr>
          <p:cNvPr id="234506" name="Text Box 10"/>
          <p:cNvSpPr txBox="1">
            <a:spLocks noChangeArrowheads="1"/>
          </p:cNvSpPr>
          <p:nvPr/>
        </p:nvSpPr>
        <p:spPr bwMode="auto">
          <a:xfrm rot="-5400000">
            <a:off x="4800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6</a:t>
            </a:r>
            <a:r>
              <a:rPr kumimoji="1" lang="fr-FR" sz="3600">
                <a:solidFill>
                  <a:schemeClr val="bg1"/>
                </a:solidFill>
                <a:effectLst>
                  <a:outerShdw blurRad="38100" dist="38100" dir="2700000" algn="tl">
                    <a:srgbClr val="000000"/>
                  </a:outerShdw>
                </a:effectLst>
                <a:latin typeface="Arial Black" pitchFamily="34" charset="0"/>
                <a:cs typeface="Arial" charset="0"/>
              </a:rPr>
              <a:t> Briefe</a:t>
            </a:r>
            <a:endParaRPr kumimoji="1" lang="fr-FR" sz="1200">
              <a:latin typeface="Arial" charset="0"/>
              <a:cs typeface="Arial" charset="0"/>
            </a:endParaRPr>
          </a:p>
        </p:txBody>
      </p:sp>
      <p:sp>
        <p:nvSpPr>
          <p:cNvPr id="234507" name="Text Box 11"/>
          <p:cNvSpPr txBox="1">
            <a:spLocks noChangeArrowheads="1"/>
          </p:cNvSpPr>
          <p:nvPr/>
        </p:nvSpPr>
        <p:spPr bwMode="auto">
          <a:xfrm rot="-5400000">
            <a:off x="5943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7</a:t>
            </a:r>
            <a:r>
              <a:rPr kumimoji="1" lang="fr-FR" sz="3600">
                <a:solidFill>
                  <a:schemeClr val="bg1"/>
                </a:solidFill>
                <a:effectLst>
                  <a:outerShdw blurRad="38100" dist="38100" dir="2700000" algn="tl">
                    <a:srgbClr val="000000"/>
                  </a:outerShdw>
                </a:effectLst>
                <a:latin typeface="Arial Black" pitchFamily="34" charset="0"/>
                <a:cs typeface="Arial" charset="0"/>
              </a:rPr>
              <a:t> Offenbarung</a:t>
            </a:r>
            <a:endParaRPr kumimoji="1" lang="fr-FR" sz="1200">
              <a:solidFill>
                <a:schemeClr val="tx2"/>
              </a:solidFill>
              <a:latin typeface="Arial" charset="0"/>
              <a:cs typeface="Arial" charset="0"/>
            </a:endParaRPr>
          </a:p>
        </p:txBody>
      </p:sp>
      <p:sp>
        <p:nvSpPr>
          <p:cNvPr id="234508" name="Text Box 12"/>
          <p:cNvSpPr txBox="1">
            <a:spLocks noChangeArrowheads="1"/>
          </p:cNvSpPr>
          <p:nvPr/>
        </p:nvSpPr>
        <p:spPr bwMode="auto">
          <a:xfrm rot="-5400000">
            <a:off x="2526506" y="3212307"/>
            <a:ext cx="3786187"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Evangelien</a:t>
            </a:r>
            <a:endParaRPr kumimoji="1" lang="fr-FR" sz="1200">
              <a:latin typeface="Arial" charset="0"/>
              <a:cs typeface="Arial" charset="0"/>
            </a:endParaRPr>
          </a:p>
        </p:txBody>
      </p:sp>
      <p:sp>
        <p:nvSpPr>
          <p:cNvPr id="234509" name="Rectangle 13"/>
          <p:cNvSpPr>
            <a:spLocks noChangeArrowheads="1"/>
          </p:cNvSpPr>
          <p:nvPr/>
        </p:nvSpPr>
        <p:spPr bwMode="auto">
          <a:xfrm>
            <a:off x="381000" y="228600"/>
            <a:ext cx="8229600" cy="990600"/>
          </a:xfrm>
          <a:prstGeom prst="rect">
            <a:avLst/>
          </a:prstGeom>
          <a:noFill/>
          <a:ln w="9525">
            <a:noFill/>
            <a:miter lim="800000"/>
            <a:headEnd/>
            <a:tailEnd/>
          </a:ln>
          <a:effectLst>
            <a:outerShdw dist="52363" dir="20757825" algn="ctr" rotWithShape="0">
              <a:schemeClr val="accent1"/>
            </a:outerShdw>
          </a:effectLst>
        </p:spPr>
        <p:txBody>
          <a:bodyPr anchor="ctr"/>
          <a:lstStyle/>
          <a:p>
            <a:pPr algn="ctr" eaLnBrk="1" hangingPunct="1">
              <a:defRPr/>
            </a:pPr>
            <a:endParaRPr lang="fr-FR" sz="8000">
              <a:solidFill>
                <a:schemeClr val="folHlink"/>
              </a:solidFill>
              <a:effectLst>
                <a:outerShdw blurRad="38100" dist="38100" dir="2700000" algn="tl">
                  <a:srgbClr val="000000"/>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4504"/>
                                        </p:tgtEl>
                                        <p:attrNameLst>
                                          <p:attrName>style.visibility</p:attrName>
                                        </p:attrNameLst>
                                      </p:cBhvr>
                                      <p:to>
                                        <p:strVal val="visible"/>
                                      </p:to>
                                    </p:set>
                                    <p:anim calcmode="lin" valueType="num">
                                      <p:cBhvr>
                                        <p:cTn id="15" dur="1000" fill="hold"/>
                                        <p:tgtEl>
                                          <p:spTgt spid="234504"/>
                                        </p:tgtEl>
                                        <p:attrNameLst>
                                          <p:attrName>ppt_w</p:attrName>
                                        </p:attrNameLst>
                                      </p:cBhvr>
                                      <p:tavLst>
                                        <p:tav tm="0">
                                          <p:val>
                                            <p:fltVal val="0"/>
                                          </p:val>
                                        </p:tav>
                                        <p:tav tm="100000">
                                          <p:val>
                                            <p:strVal val="#ppt_w"/>
                                          </p:val>
                                        </p:tav>
                                      </p:tavLst>
                                    </p:anim>
                                    <p:anim calcmode="lin" valueType="num">
                                      <p:cBhvr>
                                        <p:cTn id="16" dur="1000" fill="hold"/>
                                        <p:tgtEl>
                                          <p:spTgt spid="234504"/>
                                        </p:tgtEl>
                                        <p:attrNameLst>
                                          <p:attrName>ppt_h</p:attrName>
                                        </p:attrNameLst>
                                      </p:cBhvr>
                                      <p:tavLst>
                                        <p:tav tm="0">
                                          <p:val>
                                            <p:fltVal val="0"/>
                                          </p:val>
                                        </p:tav>
                                        <p:tav tm="100000">
                                          <p:val>
                                            <p:strVal val="#ppt_h"/>
                                          </p:val>
                                        </p:tav>
                                      </p:tavLst>
                                    </p:anim>
                                    <p:anim calcmode="lin" valueType="num">
                                      <p:cBhvr>
                                        <p:cTn id="17" dur="1000" fill="hold"/>
                                        <p:tgtEl>
                                          <p:spTgt spid="23450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45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4505"/>
                                        </p:tgtEl>
                                        <p:attrNameLst>
                                          <p:attrName>style.visibility</p:attrName>
                                        </p:attrNameLst>
                                      </p:cBhvr>
                                      <p:to>
                                        <p:strVal val="visible"/>
                                      </p:to>
                                    </p:set>
                                    <p:anim calcmode="lin" valueType="num">
                                      <p:cBhvr>
                                        <p:cTn id="23" dur="1000" fill="hold"/>
                                        <p:tgtEl>
                                          <p:spTgt spid="234505"/>
                                        </p:tgtEl>
                                        <p:attrNameLst>
                                          <p:attrName>ppt_w</p:attrName>
                                        </p:attrNameLst>
                                      </p:cBhvr>
                                      <p:tavLst>
                                        <p:tav tm="0">
                                          <p:val>
                                            <p:fltVal val="0"/>
                                          </p:val>
                                        </p:tav>
                                        <p:tav tm="100000">
                                          <p:val>
                                            <p:strVal val="#ppt_w"/>
                                          </p:val>
                                        </p:tav>
                                      </p:tavLst>
                                    </p:anim>
                                    <p:anim calcmode="lin" valueType="num">
                                      <p:cBhvr>
                                        <p:cTn id="24" dur="1000" fill="hold"/>
                                        <p:tgtEl>
                                          <p:spTgt spid="234505"/>
                                        </p:tgtEl>
                                        <p:attrNameLst>
                                          <p:attrName>ppt_h</p:attrName>
                                        </p:attrNameLst>
                                      </p:cBhvr>
                                      <p:tavLst>
                                        <p:tav tm="0">
                                          <p:val>
                                            <p:fltVal val="0"/>
                                          </p:val>
                                        </p:tav>
                                        <p:tav tm="100000">
                                          <p:val>
                                            <p:strVal val="#ppt_h"/>
                                          </p:val>
                                        </p:tav>
                                      </p:tavLst>
                                    </p:anim>
                                    <p:anim calcmode="lin" valueType="num">
                                      <p:cBhvr>
                                        <p:cTn id="25" dur="1000" fill="hold"/>
                                        <p:tgtEl>
                                          <p:spTgt spid="23450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45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4506"/>
                                        </p:tgtEl>
                                        <p:attrNameLst>
                                          <p:attrName>style.visibility</p:attrName>
                                        </p:attrNameLst>
                                      </p:cBhvr>
                                      <p:to>
                                        <p:strVal val="visible"/>
                                      </p:to>
                                    </p:set>
                                    <p:anim calcmode="lin" valueType="num">
                                      <p:cBhvr>
                                        <p:cTn id="31" dur="1000" fill="hold"/>
                                        <p:tgtEl>
                                          <p:spTgt spid="234506"/>
                                        </p:tgtEl>
                                        <p:attrNameLst>
                                          <p:attrName>ppt_w</p:attrName>
                                        </p:attrNameLst>
                                      </p:cBhvr>
                                      <p:tavLst>
                                        <p:tav tm="0">
                                          <p:val>
                                            <p:fltVal val="0"/>
                                          </p:val>
                                        </p:tav>
                                        <p:tav tm="100000">
                                          <p:val>
                                            <p:strVal val="#ppt_w"/>
                                          </p:val>
                                        </p:tav>
                                      </p:tavLst>
                                    </p:anim>
                                    <p:anim calcmode="lin" valueType="num">
                                      <p:cBhvr>
                                        <p:cTn id="32" dur="1000" fill="hold"/>
                                        <p:tgtEl>
                                          <p:spTgt spid="234506"/>
                                        </p:tgtEl>
                                        <p:attrNameLst>
                                          <p:attrName>ppt_h</p:attrName>
                                        </p:attrNameLst>
                                      </p:cBhvr>
                                      <p:tavLst>
                                        <p:tav tm="0">
                                          <p:val>
                                            <p:fltVal val="0"/>
                                          </p:val>
                                        </p:tav>
                                        <p:tav tm="100000">
                                          <p:val>
                                            <p:strVal val="#ppt_h"/>
                                          </p:val>
                                        </p:tav>
                                      </p:tavLst>
                                    </p:anim>
                                    <p:anim calcmode="lin" valueType="num">
                                      <p:cBhvr>
                                        <p:cTn id="33" dur="1000" fill="hold"/>
                                        <p:tgtEl>
                                          <p:spTgt spid="23450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45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4507"/>
                                        </p:tgtEl>
                                        <p:attrNameLst>
                                          <p:attrName>style.visibility</p:attrName>
                                        </p:attrNameLst>
                                      </p:cBhvr>
                                      <p:to>
                                        <p:strVal val="visible"/>
                                      </p:to>
                                    </p:set>
                                    <p:anim calcmode="lin" valueType="num">
                                      <p:cBhvr>
                                        <p:cTn id="39" dur="1000" fill="hold"/>
                                        <p:tgtEl>
                                          <p:spTgt spid="234507"/>
                                        </p:tgtEl>
                                        <p:attrNameLst>
                                          <p:attrName>ppt_w</p:attrName>
                                        </p:attrNameLst>
                                      </p:cBhvr>
                                      <p:tavLst>
                                        <p:tav tm="0">
                                          <p:val>
                                            <p:fltVal val="0"/>
                                          </p:val>
                                        </p:tav>
                                        <p:tav tm="100000">
                                          <p:val>
                                            <p:strVal val="#ppt_w"/>
                                          </p:val>
                                        </p:tav>
                                      </p:tavLst>
                                    </p:anim>
                                    <p:anim calcmode="lin" valueType="num">
                                      <p:cBhvr>
                                        <p:cTn id="40" dur="1000" fill="hold"/>
                                        <p:tgtEl>
                                          <p:spTgt spid="234507"/>
                                        </p:tgtEl>
                                        <p:attrNameLst>
                                          <p:attrName>ppt_h</p:attrName>
                                        </p:attrNameLst>
                                      </p:cBhvr>
                                      <p:tavLst>
                                        <p:tav tm="0">
                                          <p:val>
                                            <p:fltVal val="0"/>
                                          </p:val>
                                        </p:tav>
                                        <p:tav tm="100000">
                                          <p:val>
                                            <p:strVal val="#ppt_h"/>
                                          </p:val>
                                        </p:tav>
                                      </p:tavLst>
                                    </p:anim>
                                    <p:anim calcmode="lin" valueType="num">
                                      <p:cBhvr>
                                        <p:cTn id="41" dur="1000" fill="hold"/>
                                        <p:tgtEl>
                                          <p:spTgt spid="23450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45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xit" presetSubtype="10" fill="hold" grpId="1" nodeType="clickEffect">
                                  <p:stCondLst>
                                    <p:cond delay="0"/>
                                  </p:stCondLst>
                                  <p:childTnLst>
                                    <p:anim calcmode="lin" valueType="num">
                                      <p:cBhvr>
                                        <p:cTn id="46" dur="5000"/>
                                        <p:tgtEl>
                                          <p:spTgt spid="234504"/>
                                        </p:tgtEl>
                                        <p:attrNameLst>
                                          <p:attrName>ppt_h</p:attrName>
                                        </p:attrNameLst>
                                      </p:cBhvr>
                                      <p:tavLst>
                                        <p:tav tm="0">
                                          <p:val>
                                            <p:strVal val="ppt_h"/>
                                          </p:val>
                                        </p:tav>
                                        <p:tav tm="100000">
                                          <p:val>
                                            <p:strVal val="ppt_h"/>
                                          </p:val>
                                        </p:tav>
                                      </p:tavLst>
                                    </p:anim>
                                    <p:anim calcmode="lin" valueType="num">
                                      <p:cBhvr>
                                        <p:cTn id="47" dur="5000"/>
                                        <p:tgtEl>
                                          <p:spTgt spid="23450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8" dur="1" fill="hold">
                                          <p:stCondLst>
                                            <p:cond delay="4999"/>
                                          </p:stCondLst>
                                        </p:cTn>
                                        <p:tgtEl>
                                          <p:spTgt spid="234504"/>
                                        </p:tgtEl>
                                        <p:attrNameLst>
                                          <p:attrName>style.visibility</p:attrName>
                                        </p:attrNameLst>
                                      </p:cBhvr>
                                      <p:to>
                                        <p:strVal val="hidden"/>
                                      </p:to>
                                    </p:set>
                                  </p:childTnLst>
                                </p:cTn>
                              </p:par>
                            </p:childTnLst>
                          </p:cTn>
                        </p:par>
                        <p:par>
                          <p:cTn id="49" fill="hold" nodeType="afterGroup">
                            <p:stCondLst>
                              <p:cond delay="5000"/>
                            </p:stCondLst>
                            <p:childTnLst>
                              <p:par>
                                <p:cTn id="50" presetID="1" presetClass="entr" presetSubtype="0" fill="hold" grpId="0" nodeType="afterEffect">
                                  <p:stCondLst>
                                    <p:cond delay="0"/>
                                  </p:stCondLst>
                                  <p:childTnLst>
                                    <p:set>
                                      <p:cBhvr>
                                        <p:cTn id="51" dur="1" fill="hold">
                                          <p:stCondLst>
                                            <p:cond delay="499"/>
                                          </p:stCondLst>
                                        </p:cTn>
                                        <p:tgtEl>
                                          <p:spTgt spid="234508"/>
                                        </p:tgtEl>
                                        <p:attrNameLst>
                                          <p:attrName>style.visibility</p:attrName>
                                        </p:attrNameLst>
                                      </p:cBhvr>
                                      <p:to>
                                        <p:strVal val="visible"/>
                                      </p:to>
                                    </p:set>
                                  </p:childTnLst>
                                </p:cTn>
                              </p:par>
                            </p:childTnLst>
                          </p:cTn>
                        </p:par>
                        <p:par>
                          <p:cTn id="52" fill="hold" nodeType="afterGroup">
                            <p:stCondLst>
                              <p:cond delay="5500"/>
                            </p:stCondLst>
                            <p:childTnLst>
                              <p:par>
                                <p:cTn id="53" presetID="1" presetClass="exit" presetSubtype="0" fill="hold" grpId="1" nodeType="afterEffect">
                                  <p:stCondLst>
                                    <p:cond delay="1000"/>
                                  </p:stCondLst>
                                  <p:childTnLst>
                                    <p:set>
                                      <p:cBhvr>
                                        <p:cTn id="54" dur="1" fill="hold">
                                          <p:stCondLst>
                                            <p:cond delay="499"/>
                                          </p:stCondLst>
                                        </p:cTn>
                                        <p:tgtEl>
                                          <p:spTgt spid="234507"/>
                                        </p:tgtEl>
                                        <p:attrNameLst>
                                          <p:attrName>style.visibility</p:attrName>
                                        </p:attrNameLst>
                                      </p:cBhvr>
                                      <p:to>
                                        <p:strVal val="hidden"/>
                                      </p:to>
                                    </p:set>
                                  </p:childTnLst>
                                </p:cTn>
                              </p:par>
                              <p:par>
                                <p:cTn id="55" presetID="1" presetClass="exit" presetSubtype="0" fill="hold" grpId="1" nodeType="withEffect">
                                  <p:stCondLst>
                                    <p:cond delay="1000"/>
                                  </p:stCondLst>
                                  <p:childTnLst>
                                    <p:set>
                                      <p:cBhvr>
                                        <p:cTn id="56" dur="1" fill="hold">
                                          <p:stCondLst>
                                            <p:cond delay="499"/>
                                          </p:stCondLst>
                                        </p:cTn>
                                        <p:tgtEl>
                                          <p:spTgt spid="23450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499"/>
                                          </p:stCondLst>
                                        </p:cTn>
                                        <p:tgtEl>
                                          <p:spTgt spid="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34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4" grpId="0" animBg="1" autoUpdateAnimBg="0"/>
      <p:bldP spid="234504" grpId="1" animBg="1" autoUpdateAnimBg="0"/>
      <p:bldP spid="234505" grpId="0" animBg="1" autoUpdateAnimBg="0"/>
      <p:bldP spid="234505" grpId="1" animBg="1"/>
      <p:bldP spid="234506" grpId="0" animBg="1" autoUpdateAnimBg="0"/>
      <p:bldP spid="234506" grpId="1" animBg="1" autoUpdateAnimBg="0"/>
      <p:bldP spid="234507" grpId="0" animBg="1" autoUpdateAnimBg="0"/>
      <p:bldP spid="234507" grpId="1" animBg="1" autoUpdateAnimBg="0"/>
      <p:bldP spid="23450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de-DE" sz="4000" dirty="0" smtClean="0">
                <a:solidFill>
                  <a:schemeClr val="folHlink"/>
                </a:solidFill>
              </a:rPr>
              <a:t>Die Inspiration der Bibel</a:t>
            </a:r>
          </a:p>
        </p:txBody>
      </p:sp>
      <p:sp>
        <p:nvSpPr>
          <p:cNvPr id="8195" name="Rectangle 3"/>
          <p:cNvSpPr>
            <a:spLocks noGrp="1" noChangeArrowheads="1"/>
          </p:cNvSpPr>
          <p:nvPr>
            <p:ph type="body" sz="half" idx="2"/>
          </p:nvPr>
        </p:nvSpPr>
        <p:spPr>
          <a:xfrm>
            <a:off x="4284663" y="1989138"/>
            <a:ext cx="4038600" cy="4114800"/>
          </a:xfrm>
        </p:spPr>
        <p:txBody>
          <a:bodyPr/>
          <a:lstStyle/>
          <a:p>
            <a:pPr eaLnBrk="1" hangingPunct="1">
              <a:lnSpc>
                <a:spcPct val="90000"/>
              </a:lnSpc>
              <a:defRPr/>
            </a:pPr>
            <a:r>
              <a:rPr lang="de-DE" sz="2800" dirty="0" smtClean="0">
                <a:effectLst/>
              </a:rPr>
              <a:t>2Tim 3,16:</a:t>
            </a:r>
          </a:p>
          <a:p>
            <a:pPr eaLnBrk="1" hangingPunct="1">
              <a:lnSpc>
                <a:spcPct val="90000"/>
              </a:lnSpc>
              <a:buFont typeface="Wingdings" panose="05000000000000000000" pitchFamily="2" charset="2"/>
              <a:buNone/>
              <a:defRPr/>
            </a:pPr>
            <a:r>
              <a:rPr lang="de-DE" sz="2800" b="1" dirty="0" smtClean="0">
                <a:effectLst/>
              </a:rPr>
              <a:t>   </a:t>
            </a:r>
            <a:r>
              <a:rPr lang="de-DE" sz="2800" dirty="0" smtClean="0">
                <a:solidFill>
                  <a:srgbClr val="FFFF00"/>
                </a:solidFill>
              </a:rPr>
              <a:t>Alle Schrift [= die ganze Bibel] ist </a:t>
            </a:r>
            <a:r>
              <a:rPr lang="de-DE" sz="2800" dirty="0" smtClean="0">
                <a:solidFill>
                  <a:srgbClr val="00FF00"/>
                </a:solidFill>
              </a:rPr>
              <a:t>von Gott inspiriert</a:t>
            </a:r>
            <a:r>
              <a:rPr lang="de-DE" sz="2800" dirty="0" smtClean="0">
                <a:solidFill>
                  <a:srgbClr val="FFFF00"/>
                </a:solidFill>
              </a:rPr>
              <a:t> und nütze zur Lehre, ...</a:t>
            </a:r>
          </a:p>
        </p:txBody>
      </p:sp>
      <p:sp>
        <p:nvSpPr>
          <p:cNvPr id="8197" name="Text Box 5"/>
          <p:cNvSpPr txBox="1">
            <a:spLocks noChangeArrowheads="1"/>
          </p:cNvSpPr>
          <p:nvPr/>
        </p:nvSpPr>
        <p:spPr bwMode="auto">
          <a:xfrm>
            <a:off x="684213" y="4913313"/>
            <a:ext cx="8301037" cy="1446212"/>
          </a:xfrm>
          <a:prstGeom prst="rect">
            <a:avLst/>
          </a:prstGeom>
          <a:noFill/>
          <a:ln w="9525">
            <a:noFill/>
            <a:miter lim="800000"/>
            <a:headEnd/>
            <a:tailEnd/>
          </a:ln>
          <a:effectLst/>
        </p:spPr>
        <p:txBody>
          <a:bodyPr>
            <a:spAutoFit/>
          </a:bodyPr>
          <a:lstStyle/>
          <a:p>
            <a:pPr eaLnBrk="1" hangingPunct="1">
              <a:defRPr/>
            </a:pPr>
            <a:r>
              <a:rPr lang="de-DE" sz="2200" dirty="0">
                <a:effectLst>
                  <a:outerShdw blurRad="38100" dist="38100" dir="2700000" algn="tl">
                    <a:srgbClr val="000000"/>
                  </a:outerShdw>
                </a:effectLst>
                <a:cs typeface="Arial" charset="0"/>
              </a:rPr>
              <a:t>„inspiriert“ = </a:t>
            </a:r>
            <a:r>
              <a:rPr lang="de-DE" sz="2200" dirty="0" err="1">
                <a:effectLst>
                  <a:outerShdw blurRad="38100" dist="38100" dir="2700000" algn="tl">
                    <a:srgbClr val="000000"/>
                  </a:outerShdw>
                </a:effectLst>
                <a:cs typeface="Arial" charset="0"/>
              </a:rPr>
              <a:t>griech</a:t>
            </a:r>
            <a:r>
              <a:rPr lang="de-DE" sz="2200" dirty="0">
                <a:effectLst>
                  <a:outerShdw blurRad="38100" dist="38100" dir="2700000" algn="tl">
                    <a:srgbClr val="000000"/>
                  </a:outerShdw>
                </a:effectLst>
                <a:cs typeface="Arial" charset="0"/>
              </a:rPr>
              <a:t>. </a:t>
            </a:r>
            <a:r>
              <a:rPr lang="de-DE" sz="2200" i="1" dirty="0" err="1">
                <a:effectLst>
                  <a:outerShdw blurRad="38100" dist="38100" dir="2700000" algn="tl">
                    <a:srgbClr val="000000"/>
                  </a:outerShdw>
                </a:effectLst>
                <a:cs typeface="Arial" charset="0"/>
              </a:rPr>
              <a:t>theopneustos</a:t>
            </a:r>
            <a:r>
              <a:rPr lang="de-DE" sz="2200" i="1" dirty="0">
                <a:effectLst>
                  <a:outerShdw blurRad="38100" dist="38100" dir="2700000" algn="tl">
                    <a:srgbClr val="000000"/>
                  </a:outerShdw>
                </a:effectLst>
                <a:cs typeface="Arial" charset="0"/>
              </a:rPr>
              <a:t> </a:t>
            </a:r>
          </a:p>
          <a:p>
            <a:pPr eaLnBrk="1" hangingPunct="1">
              <a:defRPr/>
            </a:pPr>
            <a:r>
              <a:rPr lang="de-DE" sz="2200" dirty="0">
                <a:effectLst>
                  <a:outerShdw blurRad="38100" dist="38100" dir="2700000" algn="tl">
                    <a:srgbClr val="000000"/>
                  </a:outerShdw>
                </a:effectLst>
                <a:cs typeface="Arial" charset="0"/>
              </a:rPr>
              <a:t>= „von Gott gehaucht“ </a:t>
            </a:r>
          </a:p>
          <a:p>
            <a:pPr eaLnBrk="1" hangingPunct="1">
              <a:buFont typeface="Wingdings" pitchFamily="2" charset="2"/>
              <a:buChar char="è"/>
              <a:defRPr/>
            </a:pPr>
            <a:r>
              <a:rPr lang="de-DE" sz="2200" dirty="0">
                <a:effectLst>
                  <a:outerShdw blurRad="38100" dist="38100" dir="2700000" algn="tl">
                    <a:srgbClr val="000000"/>
                  </a:outerShdw>
                </a:effectLst>
                <a:cs typeface="Arial" charset="0"/>
              </a:rPr>
              <a:t> Die Bibel ist Gottes direkte Rede in schriftlich fixierter Form. Die Bibel ist von Gott inspiriert. </a:t>
            </a:r>
          </a:p>
        </p:txBody>
      </p:sp>
      <p:pic>
        <p:nvPicPr>
          <p:cNvPr id="7"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833563"/>
            <a:ext cx="1905000" cy="2667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feld 12"/>
          <p:cNvSpPr txBox="1">
            <a:spLocks noChangeArrowheads="1"/>
          </p:cNvSpPr>
          <p:nvPr/>
        </p:nvSpPr>
        <p:spPr bwMode="auto">
          <a:xfrm>
            <a:off x="1546225" y="1565275"/>
            <a:ext cx="2132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CC-BY-SA University of Michigan*</a:t>
            </a:r>
          </a:p>
        </p:txBody>
      </p:sp>
      <p:sp>
        <p:nvSpPr>
          <p:cNvPr id="58375" name="Textfeld 1"/>
          <p:cNvSpPr txBox="1">
            <a:spLocks noChangeArrowheads="1"/>
          </p:cNvSpPr>
          <p:nvPr/>
        </p:nvSpPr>
        <p:spPr bwMode="auto">
          <a:xfrm>
            <a:off x="323850" y="6411913"/>
            <a:ext cx="763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a:t>
            </a:r>
            <a:r>
              <a:rPr lang="en-US" altLang="de-DE" sz="1200"/>
              <a:t>Image digitally reproduced with the permission of the Papyrology Collection, University of Michigan Library.</a:t>
            </a:r>
            <a:r>
              <a:rPr lang="de-CH" altLang="de-DE" sz="12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3"/>
          <p:cNvSpPr>
            <a:spLocks noChangeArrowheads="1" noChangeShapeType="1" noTextEdit="1"/>
          </p:cNvSpPr>
          <p:nvPr/>
        </p:nvSpPr>
        <p:spPr bwMode="auto">
          <a:xfrm>
            <a:off x="1763713" y="1268413"/>
            <a:ext cx="5895975" cy="2017712"/>
          </a:xfrm>
          <a:prstGeom prst="rect">
            <a:avLst/>
          </a:prstGeom>
        </p:spPr>
        <p:txBody>
          <a:bodyPr wrap="none" fromWordArt="1">
            <a:prstTxWarp prst="textCanUp">
              <a:avLst>
                <a:gd name="adj" fmla="val 85713"/>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Mose und </a:t>
            </a:r>
          </a:p>
        </p:txBody>
      </p:sp>
      <p:sp>
        <p:nvSpPr>
          <p:cNvPr id="59395" name="WordArt 5"/>
          <p:cNvSpPr>
            <a:spLocks noChangeArrowheads="1" noChangeShapeType="1" noTextEdit="1"/>
          </p:cNvSpPr>
          <p:nvPr/>
        </p:nvSpPr>
        <p:spPr bwMode="auto">
          <a:xfrm>
            <a:off x="827088" y="3644900"/>
            <a:ext cx="7559675" cy="2411413"/>
          </a:xfrm>
          <a:prstGeom prst="rect">
            <a:avLst/>
          </a:prstGeom>
        </p:spPr>
        <p:txBody>
          <a:bodyPr wrap="none" fromWordArt="1">
            <a:prstTxWarp prst="textCanDown">
              <a:avLst>
                <a:gd name="adj" fmla="val 14287"/>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das hebräische Alphabet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60350"/>
            <a:ext cx="8229600" cy="1143000"/>
          </a:xfrm>
        </p:spPr>
        <p:txBody>
          <a:bodyPr/>
          <a:lstStyle/>
          <a:p>
            <a:pPr eaLnBrk="1" hangingPunct="1">
              <a:defRPr/>
            </a:pPr>
            <a:r>
              <a:rPr lang="de-CH" dirty="0" smtClean="0">
                <a:solidFill>
                  <a:srgbClr val="FFFF00"/>
                </a:solidFill>
              </a:rPr>
              <a:t>Von 1. Mose bis Offenbarung</a:t>
            </a:r>
            <a:endParaRPr lang="de-DE" dirty="0" smtClean="0">
              <a:solidFill>
                <a:srgbClr val="FFFF00"/>
              </a:solidFill>
            </a:endParaRPr>
          </a:p>
        </p:txBody>
      </p:sp>
      <p:sp>
        <p:nvSpPr>
          <p:cNvPr id="7171" name="AutoShape 4">
            <a:hlinkClick r:id="rId2" action="ppaction://hlinkpres?slideindex=1&amp;slidetitle="/>
          </p:cNvPr>
          <p:cNvSpPr>
            <a:spLocks noChangeArrowheads="1"/>
          </p:cNvSpPr>
          <p:nvPr/>
        </p:nvSpPr>
        <p:spPr bwMode="auto">
          <a:xfrm>
            <a:off x="0" y="563245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fr-FR" altLang="de-DE" sz="3600">
              <a:solidFill>
                <a:schemeClr val="bg1"/>
              </a:solidFill>
            </a:endParaRPr>
          </a:p>
        </p:txBody>
      </p:sp>
      <p:sp>
        <p:nvSpPr>
          <p:cNvPr id="21509" name="Oval 5"/>
          <p:cNvSpPr>
            <a:spLocks noChangeArrowheads="1"/>
          </p:cNvSpPr>
          <p:nvPr/>
        </p:nvSpPr>
        <p:spPr bwMode="auto">
          <a:xfrm>
            <a:off x="-2052638" y="0"/>
            <a:ext cx="3240088" cy="58054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de-DE" altLang="de-DE" sz="1800"/>
          </a:p>
        </p:txBody>
      </p:sp>
      <p:sp>
        <p:nvSpPr>
          <p:cNvPr id="21513" name="Oval 9"/>
          <p:cNvSpPr>
            <a:spLocks noChangeArrowheads="1"/>
          </p:cNvSpPr>
          <p:nvPr/>
        </p:nvSpPr>
        <p:spPr bwMode="auto">
          <a:xfrm>
            <a:off x="7812088" y="0"/>
            <a:ext cx="3240087" cy="58054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21517" name="Text Box 13"/>
          <p:cNvSpPr txBox="1">
            <a:spLocks noChangeArrowheads="1"/>
          </p:cNvSpPr>
          <p:nvPr/>
        </p:nvSpPr>
        <p:spPr bwMode="auto">
          <a:xfrm rot="-5400000">
            <a:off x="-2324894" y="2324894"/>
            <a:ext cx="5229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a:t>Schöpfung: Im Anfang</a:t>
            </a:r>
            <a:endParaRPr lang="de-DE" altLang="de-DE"/>
          </a:p>
        </p:txBody>
      </p:sp>
      <p:sp>
        <p:nvSpPr>
          <p:cNvPr id="21518" name="Text Box 14"/>
          <p:cNvSpPr txBox="1">
            <a:spLocks noChangeArrowheads="1"/>
          </p:cNvSpPr>
          <p:nvPr/>
        </p:nvSpPr>
        <p:spPr bwMode="auto">
          <a:xfrm rot="-5400000">
            <a:off x="6953250" y="2992438"/>
            <a:ext cx="3452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a:t>Neue Schöpfung</a:t>
            </a:r>
            <a:endParaRPr lang="de-DE" altLang="de-DE"/>
          </a:p>
        </p:txBody>
      </p:sp>
      <p:sp>
        <p:nvSpPr>
          <p:cNvPr id="21519" name="Text Box 15"/>
          <p:cNvSpPr txBox="1">
            <a:spLocks noChangeArrowheads="1"/>
          </p:cNvSpPr>
          <p:nvPr/>
        </p:nvSpPr>
        <p:spPr bwMode="auto">
          <a:xfrm>
            <a:off x="971550"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cs typeface="Arial" charset="0"/>
            </a:endParaRPr>
          </a:p>
        </p:txBody>
      </p:sp>
      <p:sp>
        <p:nvSpPr>
          <p:cNvPr id="21520" name="Text Box 16"/>
          <p:cNvSpPr txBox="1">
            <a:spLocks noChangeArrowheads="1"/>
          </p:cNvSpPr>
          <p:nvPr/>
        </p:nvSpPr>
        <p:spPr bwMode="auto">
          <a:xfrm>
            <a:off x="4787900"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grpSp>
        <p:nvGrpSpPr>
          <p:cNvPr id="2" name="Group 17"/>
          <p:cNvGrpSpPr>
            <a:grpSpLocks/>
          </p:cNvGrpSpPr>
          <p:nvPr/>
        </p:nvGrpSpPr>
        <p:grpSpPr bwMode="auto">
          <a:xfrm>
            <a:off x="3492500" y="1196975"/>
            <a:ext cx="2087563" cy="4537075"/>
            <a:chOff x="2208" y="1020"/>
            <a:chExt cx="1272" cy="1596"/>
          </a:xfrm>
        </p:grpSpPr>
        <p:grpSp>
          <p:nvGrpSpPr>
            <p:cNvPr id="7179" name="Group 18"/>
            <p:cNvGrpSpPr>
              <a:grpSpLocks/>
            </p:cNvGrpSpPr>
            <p:nvPr/>
          </p:nvGrpSpPr>
          <p:grpSpPr bwMode="auto">
            <a:xfrm>
              <a:off x="2232" y="1032"/>
              <a:ext cx="1248" cy="1584"/>
              <a:chOff x="264" y="576"/>
              <a:chExt cx="624" cy="960"/>
            </a:xfrm>
          </p:grpSpPr>
          <p:sp>
            <p:nvSpPr>
              <p:cNvPr id="7183" name="Rectangle 19"/>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7184" name="Rectangle 20"/>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nvGrpSpPr>
            <p:cNvPr id="7180" name="Group 21"/>
            <p:cNvGrpSpPr>
              <a:grpSpLocks/>
            </p:cNvGrpSpPr>
            <p:nvPr/>
          </p:nvGrpSpPr>
          <p:grpSpPr bwMode="auto">
            <a:xfrm>
              <a:off x="2208" y="1020"/>
              <a:ext cx="1248" cy="1584"/>
              <a:chOff x="264" y="576"/>
              <a:chExt cx="624" cy="960"/>
            </a:xfrm>
          </p:grpSpPr>
          <p:sp>
            <p:nvSpPr>
              <p:cNvPr id="7181" name="Rectangle 22"/>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7182" name="Rectangle 23"/>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1517"/>
                                        </p:tgtEl>
                                        <p:attrNameLst>
                                          <p:attrName>style.visibility</p:attrName>
                                        </p:attrNameLst>
                                      </p:cBhvr>
                                      <p:to>
                                        <p:strVal val="visible"/>
                                      </p:to>
                                    </p:set>
                                    <p:anim calcmode="lin" valueType="num">
                                      <p:cBhvr additive="base">
                                        <p:cTn id="11" dur="500" fill="hold"/>
                                        <p:tgtEl>
                                          <p:spTgt spid="21517"/>
                                        </p:tgtEl>
                                        <p:attrNameLst>
                                          <p:attrName>ppt_x</p:attrName>
                                        </p:attrNameLst>
                                      </p:cBhvr>
                                      <p:tavLst>
                                        <p:tav tm="0">
                                          <p:val>
                                            <p:strVal val="#ppt_x"/>
                                          </p:val>
                                        </p:tav>
                                        <p:tav tm="100000">
                                          <p:val>
                                            <p:strVal val="#ppt_x"/>
                                          </p:val>
                                        </p:tav>
                                      </p:tavLst>
                                    </p:anim>
                                    <p:anim calcmode="lin" valueType="num">
                                      <p:cBhvr additive="base">
                                        <p:cTn id="12" dur="500" fill="hold"/>
                                        <p:tgtEl>
                                          <p:spTgt spid="2151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1518"/>
                                        </p:tgtEl>
                                        <p:attrNameLst>
                                          <p:attrName>style.visibility</p:attrName>
                                        </p:attrNameLst>
                                      </p:cBhvr>
                                      <p:to>
                                        <p:strVal val="visible"/>
                                      </p:to>
                                    </p:set>
                                    <p:anim calcmode="lin" valueType="num">
                                      <p:cBhvr additive="base">
                                        <p:cTn id="21" dur="500" fill="hold"/>
                                        <p:tgtEl>
                                          <p:spTgt spid="21518"/>
                                        </p:tgtEl>
                                        <p:attrNameLst>
                                          <p:attrName>ppt_x</p:attrName>
                                        </p:attrNameLst>
                                      </p:cBhvr>
                                      <p:tavLst>
                                        <p:tav tm="0">
                                          <p:val>
                                            <p:strVal val="#ppt_x"/>
                                          </p:val>
                                        </p:tav>
                                        <p:tav tm="100000">
                                          <p:val>
                                            <p:strVal val="#ppt_x"/>
                                          </p:val>
                                        </p:tav>
                                      </p:tavLst>
                                    </p:anim>
                                    <p:anim calcmode="lin" valueType="num">
                                      <p:cBhvr additive="base">
                                        <p:cTn id="22" dur="500" fill="hold"/>
                                        <p:tgtEl>
                                          <p:spTgt spid="21518"/>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1" fill="hold" grpId="0" nodeType="clickEffect">
                                  <p:stCondLst>
                                    <p:cond delay="0"/>
                                  </p:stCondLst>
                                  <p:childTnLst>
                                    <p:set>
                                      <p:cBhvr>
                                        <p:cTn id="26" dur="1" fill="hold">
                                          <p:stCondLst>
                                            <p:cond delay="0"/>
                                          </p:stCondLst>
                                        </p:cTn>
                                        <p:tgtEl>
                                          <p:spTgt spid="21519"/>
                                        </p:tgtEl>
                                        <p:attrNameLst>
                                          <p:attrName>style.visibility</p:attrName>
                                        </p:attrNameLst>
                                      </p:cBhvr>
                                      <p:to>
                                        <p:strVal val="visible"/>
                                      </p:to>
                                    </p:set>
                                    <p:anim calcmode="lin" valueType="num">
                                      <p:cBhvr additive="base">
                                        <p:cTn id="27" dur="1000" fill="hold"/>
                                        <p:tgtEl>
                                          <p:spTgt spid="21519"/>
                                        </p:tgtEl>
                                        <p:attrNameLst>
                                          <p:attrName>ppt_x</p:attrName>
                                        </p:attrNameLst>
                                      </p:cBhvr>
                                      <p:tavLst>
                                        <p:tav tm="0">
                                          <p:val>
                                            <p:strVal val="#ppt_x"/>
                                          </p:val>
                                        </p:tav>
                                        <p:tav tm="100000">
                                          <p:val>
                                            <p:strVal val="#ppt_x"/>
                                          </p:val>
                                        </p:tav>
                                      </p:tavLst>
                                    </p:anim>
                                    <p:anim calcmode="lin" valueType="num">
                                      <p:cBhvr additive="base">
                                        <p:cTn id="28" dur="1000" fill="hold"/>
                                        <p:tgtEl>
                                          <p:spTgt spid="21519"/>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1520"/>
                                        </p:tgtEl>
                                        <p:attrNameLst>
                                          <p:attrName>style.visibility</p:attrName>
                                        </p:attrNameLst>
                                      </p:cBhvr>
                                      <p:to>
                                        <p:strVal val="visible"/>
                                      </p:to>
                                    </p:set>
                                    <p:anim calcmode="lin" valueType="num">
                                      <p:cBhvr additive="base">
                                        <p:cTn id="33" dur="1000" fill="hold"/>
                                        <p:tgtEl>
                                          <p:spTgt spid="21520"/>
                                        </p:tgtEl>
                                        <p:attrNameLst>
                                          <p:attrName>ppt_x</p:attrName>
                                        </p:attrNameLst>
                                      </p:cBhvr>
                                      <p:tavLst>
                                        <p:tav tm="0">
                                          <p:val>
                                            <p:strVal val="#ppt_x"/>
                                          </p:val>
                                        </p:tav>
                                        <p:tav tm="100000">
                                          <p:val>
                                            <p:strVal val="#ppt_x"/>
                                          </p:val>
                                        </p:tav>
                                      </p:tavLst>
                                    </p:anim>
                                    <p:anim calcmode="lin" valueType="num">
                                      <p:cBhvr additive="base">
                                        <p:cTn id="34" dur="1000" fill="hold"/>
                                        <p:tgtEl>
                                          <p:spTgt spid="21520"/>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3" grpId="0" animBg="1"/>
      <p:bldP spid="21517" grpId="0"/>
      <p:bldP spid="21518" grpId="0"/>
      <p:bldP spid="21519" grpId="0" animBg="1" autoUpdateAnimBg="0"/>
      <p:bldP spid="2152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0" y="107950"/>
            <a:ext cx="8229600" cy="1371600"/>
          </a:xfrm>
        </p:spPr>
        <p:txBody>
          <a:bodyPr/>
          <a:lstStyle/>
          <a:p>
            <a:pPr eaLnBrk="1" hangingPunct="1">
              <a:defRPr/>
            </a:pPr>
            <a:r>
              <a:rPr lang="de-CH" dirty="0" smtClean="0">
                <a:solidFill>
                  <a:srgbClr val="FFCC00"/>
                </a:solidFill>
              </a:rPr>
              <a:t>Die Keilschrift</a:t>
            </a:r>
          </a:p>
        </p:txBody>
      </p:sp>
      <p:sp>
        <p:nvSpPr>
          <p:cNvPr id="30727" name="Rectangle 7"/>
          <p:cNvSpPr>
            <a:spLocks noGrp="1" noChangeArrowheads="1"/>
          </p:cNvSpPr>
          <p:nvPr>
            <p:ph type="body" sz="half" idx="1"/>
          </p:nvPr>
        </p:nvSpPr>
        <p:spPr>
          <a:xfrm>
            <a:off x="250825" y="2482850"/>
            <a:ext cx="5554663" cy="4114800"/>
          </a:xfrm>
        </p:spPr>
        <p:txBody>
          <a:bodyPr/>
          <a:lstStyle/>
          <a:p>
            <a:pPr eaLnBrk="1" hangingPunct="1">
              <a:lnSpc>
                <a:spcPct val="90000"/>
              </a:lnSpc>
              <a:defRPr/>
            </a:pPr>
            <a:r>
              <a:rPr lang="de-CH" sz="2800" dirty="0" smtClean="0"/>
              <a:t>Die Sumerer und die Babylonier konnten schon lange vor Mose schreiben.</a:t>
            </a:r>
          </a:p>
          <a:p>
            <a:pPr eaLnBrk="1" hangingPunct="1">
              <a:lnSpc>
                <a:spcPct val="90000"/>
              </a:lnSpc>
              <a:defRPr/>
            </a:pPr>
            <a:r>
              <a:rPr lang="de-CH" sz="2800" dirty="0" smtClean="0"/>
              <a:t>Um babylonische Keilschrift-texte zu entziffern braucht es die Kenntnis von ca. 700 Zeichen (Silbenzeichen).</a:t>
            </a:r>
          </a:p>
        </p:txBody>
      </p:sp>
      <p:pic>
        <p:nvPicPr>
          <p:cNvPr id="60420" name="Picture 10" descr="360px-Cuneiform_script2">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05488" y="1470025"/>
            <a:ext cx="3087687" cy="5127625"/>
          </a:xfrm>
        </p:spPr>
      </p:pic>
      <p:sp>
        <p:nvSpPr>
          <p:cNvPr id="60421" name="Text Box 12"/>
          <p:cNvSpPr txBox="1">
            <a:spLocks noChangeArrowheads="1"/>
          </p:cNvSpPr>
          <p:nvPr/>
        </p:nvSpPr>
        <p:spPr bwMode="auto">
          <a:xfrm>
            <a:off x="5940425" y="6165850"/>
            <a:ext cx="124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200"/>
              <a:t>US Government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3863" y="188913"/>
            <a:ext cx="6635750" cy="1371600"/>
          </a:xfrm>
        </p:spPr>
        <p:txBody>
          <a:bodyPr/>
          <a:lstStyle/>
          <a:p>
            <a:pPr eaLnBrk="1" hangingPunct="1">
              <a:defRPr/>
            </a:pPr>
            <a:r>
              <a:rPr lang="de-CH" dirty="0" smtClean="0">
                <a:solidFill>
                  <a:srgbClr val="FFCC00"/>
                </a:solidFill>
              </a:rPr>
              <a:t>Die Hieroglyphenschrift</a:t>
            </a:r>
          </a:p>
        </p:txBody>
      </p:sp>
      <p:sp>
        <p:nvSpPr>
          <p:cNvPr id="33795" name="Rectangle 3"/>
          <p:cNvSpPr>
            <a:spLocks noGrp="1" noChangeArrowheads="1"/>
          </p:cNvSpPr>
          <p:nvPr>
            <p:ph type="body" sz="half" idx="1"/>
          </p:nvPr>
        </p:nvSpPr>
        <p:spPr>
          <a:xfrm>
            <a:off x="323850" y="2073275"/>
            <a:ext cx="4114800" cy="4114800"/>
          </a:xfrm>
        </p:spPr>
        <p:txBody>
          <a:bodyPr/>
          <a:lstStyle/>
          <a:p>
            <a:pPr eaLnBrk="1" hangingPunct="1">
              <a:lnSpc>
                <a:spcPct val="90000"/>
              </a:lnSpc>
              <a:defRPr/>
            </a:pPr>
            <a:r>
              <a:rPr lang="de-CH" sz="2800" dirty="0" smtClean="0"/>
              <a:t>Die Ägypter konnten schon lange vor Mose schreiben.</a:t>
            </a:r>
          </a:p>
          <a:p>
            <a:pPr eaLnBrk="1" hangingPunct="1">
              <a:lnSpc>
                <a:spcPct val="90000"/>
              </a:lnSpc>
              <a:defRPr/>
            </a:pPr>
            <a:r>
              <a:rPr lang="de-CH" sz="2800" dirty="0" smtClean="0"/>
              <a:t>Um Hieroglyphentexte zu lesen, braucht es die Kenntnis von ca. 700 Zeichen (Wort-, Silben- und Konsonantenzeichen).</a:t>
            </a:r>
          </a:p>
        </p:txBody>
      </p:sp>
      <p:sp>
        <p:nvSpPr>
          <p:cNvPr id="28678" name="Text Box 9"/>
          <p:cNvSpPr txBox="1">
            <a:spLocks noChangeArrowheads="1"/>
          </p:cNvSpPr>
          <p:nvPr/>
        </p:nvSpPr>
        <p:spPr bwMode="auto">
          <a:xfrm>
            <a:off x="5219700" y="4941888"/>
            <a:ext cx="3627438" cy="915987"/>
          </a:xfrm>
          <a:prstGeom prst="rect">
            <a:avLst/>
          </a:prstGeom>
          <a:noFill/>
          <a:ln w="9525">
            <a:noFill/>
            <a:miter lim="800000"/>
            <a:headEnd/>
            <a:tailEnd/>
          </a:ln>
        </p:spPr>
        <p:txBody>
          <a:bodyPr wrap="none">
            <a:spAutoFit/>
          </a:bodyPr>
          <a:lstStyle/>
          <a:p>
            <a:pPr eaLnBrk="1" hangingPunct="1">
              <a:defRPr/>
            </a:pPr>
            <a:r>
              <a:rPr lang="de-CH" dirty="0" err="1">
                <a:solidFill>
                  <a:srgbClr val="FFFF00"/>
                </a:solidFill>
                <a:effectLst>
                  <a:outerShdw blurRad="38100" dist="38100" dir="2700000" algn="tl">
                    <a:srgbClr val="000000">
                      <a:alpha val="43137"/>
                    </a:srgbClr>
                  </a:outerShdw>
                </a:effectLst>
                <a:cs typeface="Arial" charset="0"/>
              </a:rPr>
              <a:t>Apg</a:t>
            </a:r>
            <a:r>
              <a:rPr lang="de-CH" dirty="0">
                <a:solidFill>
                  <a:srgbClr val="FFFF00"/>
                </a:solidFill>
                <a:effectLst>
                  <a:outerShdw blurRad="38100" dist="38100" dir="2700000" algn="tl">
                    <a:srgbClr val="000000">
                      <a:alpha val="43137"/>
                    </a:srgbClr>
                  </a:outerShdw>
                </a:effectLst>
                <a:cs typeface="Arial" charset="0"/>
              </a:rPr>
              <a:t> 7,22: Und Mose wurde unter-</a:t>
            </a:r>
          </a:p>
          <a:p>
            <a:pPr eaLnBrk="1" hangingPunct="1">
              <a:defRPr/>
            </a:pPr>
            <a:r>
              <a:rPr lang="de-CH" dirty="0">
                <a:solidFill>
                  <a:srgbClr val="FFFF00"/>
                </a:solidFill>
                <a:effectLst>
                  <a:outerShdw blurRad="38100" dist="38100" dir="2700000" algn="tl">
                    <a:srgbClr val="000000">
                      <a:alpha val="43137"/>
                    </a:srgbClr>
                  </a:outerShdw>
                </a:effectLst>
                <a:cs typeface="Arial" charset="0"/>
              </a:rPr>
              <a:t>wiesen in aller Weisheit der </a:t>
            </a:r>
          </a:p>
          <a:p>
            <a:pPr eaLnBrk="1" hangingPunct="1">
              <a:defRPr/>
            </a:pPr>
            <a:r>
              <a:rPr lang="de-CH" dirty="0">
                <a:solidFill>
                  <a:srgbClr val="FFFF00"/>
                </a:solidFill>
                <a:effectLst>
                  <a:outerShdw blurRad="38100" dist="38100" dir="2700000" algn="tl">
                    <a:srgbClr val="000000">
                      <a:alpha val="43137"/>
                    </a:srgbClr>
                  </a:outerShdw>
                </a:effectLst>
                <a:cs typeface="Arial" charset="0"/>
              </a:rPr>
              <a:t>Ägypter;...</a:t>
            </a:r>
          </a:p>
        </p:txBody>
      </p:sp>
      <p:pic>
        <p:nvPicPr>
          <p:cNvPr id="61445" name="Grafi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2078038"/>
            <a:ext cx="3814762"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feld 9"/>
          <p:cNvSpPr txBox="1">
            <a:spLocks noChangeArrowheads="1"/>
          </p:cNvSpPr>
          <p:nvPr/>
        </p:nvSpPr>
        <p:spPr bwMode="auto">
          <a:xfrm>
            <a:off x="8667750" y="4340225"/>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5513" y="381000"/>
            <a:ext cx="6491287" cy="1371600"/>
          </a:xfrm>
        </p:spPr>
        <p:txBody>
          <a:bodyPr/>
          <a:lstStyle/>
          <a:p>
            <a:pPr eaLnBrk="1" hangingPunct="1">
              <a:defRPr/>
            </a:pPr>
            <a:r>
              <a:rPr lang="de-CH" sz="4000" dirty="0" smtClean="0">
                <a:solidFill>
                  <a:srgbClr val="FFCC00"/>
                </a:solidFill>
              </a:rPr>
              <a:t>Die ur-hebräische Alphabetschrift</a:t>
            </a:r>
          </a:p>
        </p:txBody>
      </p:sp>
      <p:sp>
        <p:nvSpPr>
          <p:cNvPr id="36871" name="Rectangle 7"/>
          <p:cNvSpPr>
            <a:spLocks noGrp="1" noChangeArrowheads="1"/>
          </p:cNvSpPr>
          <p:nvPr>
            <p:ph type="body" sz="half" idx="1"/>
          </p:nvPr>
        </p:nvSpPr>
        <p:spPr>
          <a:xfrm>
            <a:off x="395288" y="2708275"/>
            <a:ext cx="4038600" cy="3890963"/>
          </a:xfrm>
        </p:spPr>
        <p:txBody>
          <a:bodyPr/>
          <a:lstStyle/>
          <a:p>
            <a:pPr eaLnBrk="1" hangingPunct="1">
              <a:lnSpc>
                <a:spcPct val="90000"/>
              </a:lnSpc>
              <a:defRPr/>
            </a:pPr>
            <a:r>
              <a:rPr lang="de-CH" sz="2400" dirty="0" smtClean="0"/>
              <a:t>Früheste Zeugnisse der „Proto-Kanaanäischen Schrift“:</a:t>
            </a:r>
          </a:p>
          <a:p>
            <a:pPr eaLnBrk="1" hangingPunct="1">
              <a:lnSpc>
                <a:spcPct val="90000"/>
              </a:lnSpc>
              <a:defRPr/>
            </a:pPr>
            <a:r>
              <a:rPr lang="de-CH" sz="2400" dirty="0" err="1" smtClean="0"/>
              <a:t>Serabit</a:t>
            </a:r>
            <a:r>
              <a:rPr lang="de-CH" sz="2400" dirty="0" smtClean="0"/>
              <a:t> </a:t>
            </a:r>
            <a:r>
              <a:rPr lang="de-CH" sz="2400" dirty="0" err="1" smtClean="0"/>
              <a:t>el-Khadim</a:t>
            </a:r>
            <a:r>
              <a:rPr lang="de-CH" sz="2400" dirty="0" smtClean="0"/>
              <a:t> (1600 v. Chr.)</a:t>
            </a:r>
          </a:p>
          <a:p>
            <a:pPr eaLnBrk="1" hangingPunct="1">
              <a:lnSpc>
                <a:spcPct val="90000"/>
              </a:lnSpc>
              <a:defRPr/>
            </a:pPr>
            <a:r>
              <a:rPr lang="de-CH" sz="2400" dirty="0" err="1" smtClean="0"/>
              <a:t>Geser</a:t>
            </a:r>
            <a:r>
              <a:rPr lang="de-CH" sz="2400" dirty="0" smtClean="0"/>
              <a:t> (1650 v. Chr.)</a:t>
            </a:r>
          </a:p>
          <a:p>
            <a:pPr eaLnBrk="1" hangingPunct="1">
              <a:lnSpc>
                <a:spcPct val="90000"/>
              </a:lnSpc>
              <a:defRPr/>
            </a:pPr>
            <a:r>
              <a:rPr lang="de-CH" sz="2400" dirty="0" smtClean="0"/>
              <a:t>Wadi </a:t>
            </a:r>
            <a:r>
              <a:rPr lang="de-CH" sz="2400" dirty="0" err="1" smtClean="0"/>
              <a:t>el</a:t>
            </a:r>
            <a:r>
              <a:rPr lang="de-CH" sz="2400" dirty="0" smtClean="0"/>
              <a:t>-Hol (1850 v. Chr.)</a:t>
            </a:r>
          </a:p>
          <a:p>
            <a:pPr eaLnBrk="1" hangingPunct="1">
              <a:lnSpc>
                <a:spcPct val="90000"/>
              </a:lnSpc>
              <a:buFont typeface="Wingdings" panose="05000000000000000000" pitchFamily="2" charset="2"/>
              <a:buNone/>
              <a:defRPr/>
            </a:pPr>
            <a:r>
              <a:rPr lang="de-CH" sz="2400" dirty="0" smtClean="0">
                <a:sym typeface="Wingdings" pitchFamily="2" charset="2"/>
              </a:rPr>
              <a:t> Erfindung von Semiten in Ägypten</a:t>
            </a:r>
          </a:p>
        </p:txBody>
      </p:sp>
      <p:sp>
        <p:nvSpPr>
          <p:cNvPr id="63494" name="Text Box 15"/>
          <p:cNvSpPr txBox="1">
            <a:spLocks noChangeArrowheads="1"/>
          </p:cNvSpPr>
          <p:nvPr/>
        </p:nvSpPr>
        <p:spPr bwMode="auto">
          <a:xfrm>
            <a:off x="4926013" y="4421188"/>
            <a:ext cx="346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rPr>
              <a:t>Inschrift aus </a:t>
            </a:r>
            <a:r>
              <a:rPr lang="de-CH" altLang="de-DE" sz="1800" dirty="0" err="1" smtClean="0">
                <a:effectLst>
                  <a:outerShdw blurRad="38100" dist="38100" dir="2700000" algn="tl">
                    <a:srgbClr val="000000">
                      <a:alpha val="43137"/>
                    </a:srgbClr>
                  </a:outerShdw>
                </a:effectLst>
              </a:rPr>
              <a:t>Serabit</a:t>
            </a:r>
            <a:r>
              <a:rPr lang="de-CH" altLang="de-DE" sz="1800" dirty="0" smtClean="0">
                <a:effectLst>
                  <a:outerShdw blurRad="38100" dist="38100" dir="2700000" algn="tl">
                    <a:srgbClr val="000000">
                      <a:alpha val="43137"/>
                    </a:srgbClr>
                  </a:outerShdw>
                </a:effectLst>
              </a:rPr>
              <a:t> </a:t>
            </a:r>
            <a:r>
              <a:rPr lang="de-CH" altLang="de-DE" sz="1800" dirty="0" err="1" smtClean="0">
                <a:effectLst>
                  <a:outerShdw blurRad="38100" dist="38100" dir="2700000" algn="tl">
                    <a:srgbClr val="000000">
                      <a:alpha val="43137"/>
                    </a:srgbClr>
                  </a:outerShdw>
                </a:effectLst>
              </a:rPr>
              <a:t>el-Khadim</a:t>
            </a:r>
            <a:r>
              <a:rPr lang="de-CH" altLang="de-DE" sz="1800" dirty="0" smtClean="0">
                <a:effectLst>
                  <a:outerShdw blurRad="38100" dist="38100" dir="2700000" algn="tl">
                    <a:srgbClr val="000000">
                      <a:alpha val="43137"/>
                    </a:srgbClr>
                  </a:outerShdw>
                </a:effectLst>
              </a:rPr>
              <a:t> (ca. 1600 v. Chr.)</a:t>
            </a:r>
          </a:p>
        </p:txBody>
      </p:sp>
      <p:pic>
        <p:nvPicPr>
          <p:cNvPr id="62469"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35290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25400"/>
            <a:ext cx="2062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feld 11"/>
          <p:cNvSpPr txBox="1">
            <a:spLocks noChangeArrowheads="1"/>
          </p:cNvSpPr>
          <p:nvPr/>
        </p:nvSpPr>
        <p:spPr bwMode="auto">
          <a:xfrm>
            <a:off x="8408988" y="398621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
        <p:nvSpPr>
          <p:cNvPr id="62472" name="Textfeld 12"/>
          <p:cNvSpPr txBox="1">
            <a:spLocks noChangeArrowheads="1"/>
          </p:cNvSpPr>
          <p:nvPr/>
        </p:nvSpPr>
        <p:spPr bwMode="auto">
          <a:xfrm>
            <a:off x="2073275" y="1774825"/>
            <a:ext cx="5572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NASA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de-CH" sz="4000" dirty="0" smtClean="0">
                <a:solidFill>
                  <a:srgbClr val="FFCC00"/>
                </a:solidFill>
              </a:rPr>
              <a:t>Die ur-hebräische Alphabetschrift </a:t>
            </a:r>
          </a:p>
        </p:txBody>
      </p:sp>
      <p:sp>
        <p:nvSpPr>
          <p:cNvPr id="232451" name="Rectangle 3"/>
          <p:cNvSpPr>
            <a:spLocks noGrp="1" noChangeArrowheads="1"/>
          </p:cNvSpPr>
          <p:nvPr>
            <p:ph type="body" sz="half" idx="3"/>
          </p:nvPr>
        </p:nvSpPr>
        <p:spPr>
          <a:xfrm>
            <a:off x="4859338" y="1981200"/>
            <a:ext cx="4105275" cy="4114800"/>
          </a:xfrm>
        </p:spPr>
        <p:txBody>
          <a:bodyPr/>
          <a:lstStyle/>
          <a:p>
            <a:pPr eaLnBrk="1" hangingPunct="1">
              <a:lnSpc>
                <a:spcPct val="90000"/>
              </a:lnSpc>
              <a:defRPr/>
            </a:pPr>
            <a:r>
              <a:rPr lang="de-CH" sz="2400" dirty="0" smtClean="0"/>
              <a:t>Kulturelle Revolution: Mit etwas mehr als 20 Zeichen kann man alles schreiben. </a:t>
            </a:r>
          </a:p>
          <a:p>
            <a:pPr eaLnBrk="1" hangingPunct="1">
              <a:lnSpc>
                <a:spcPct val="90000"/>
              </a:lnSpc>
              <a:defRPr/>
            </a:pPr>
            <a:r>
              <a:rPr lang="de-CH" sz="2400" dirty="0" smtClean="0"/>
              <a:t>Mose schrieb die ersten Bücher der Bibel in dieser Schrift.</a:t>
            </a:r>
          </a:p>
          <a:p>
            <a:pPr eaLnBrk="1" hangingPunct="1">
              <a:lnSpc>
                <a:spcPct val="90000"/>
              </a:lnSpc>
              <a:buFont typeface="Wingdings" panose="05000000000000000000" pitchFamily="2" charset="2"/>
              <a:buNone/>
              <a:defRPr/>
            </a:pPr>
            <a:r>
              <a:rPr lang="de-CH" sz="2400" dirty="0" smtClean="0">
                <a:sym typeface="Wingdings" pitchFamily="2" charset="2"/>
              </a:rPr>
              <a:t> Gottes Wort ist für alle, nicht nur für die gebildete Oberschicht!</a:t>
            </a:r>
            <a:endParaRPr lang="de-CH" sz="2400" dirty="0" smtClean="0"/>
          </a:p>
        </p:txBody>
      </p:sp>
      <p:sp>
        <p:nvSpPr>
          <p:cNvPr id="232452" name="Rectangle 4"/>
          <p:cNvSpPr>
            <a:spLocks noGrp="1" noChangeArrowheads="1"/>
          </p:cNvSpPr>
          <p:nvPr>
            <p:ph sz="quarter" idx="2"/>
          </p:nvPr>
        </p:nvSpPr>
        <p:spPr>
          <a:xfrm>
            <a:off x="179388" y="3644900"/>
            <a:ext cx="4537075" cy="1981200"/>
          </a:xfrm>
        </p:spPr>
        <p:txBody>
          <a:bodyPr/>
          <a:lstStyle/>
          <a:p>
            <a:pPr eaLnBrk="1" hangingPunct="1">
              <a:defRPr/>
            </a:pPr>
            <a:r>
              <a:rPr lang="de-CH" sz="2400" dirty="0" smtClean="0"/>
              <a:t>Gezer-</a:t>
            </a:r>
            <a:r>
              <a:rPr lang="de-CH" sz="2400" dirty="0" err="1" smtClean="0"/>
              <a:t>Inschrit</a:t>
            </a:r>
            <a:r>
              <a:rPr lang="de-CH" sz="2400" dirty="0" smtClean="0"/>
              <a:t> (17. Jh.)</a:t>
            </a:r>
          </a:p>
          <a:p>
            <a:pPr eaLnBrk="1" hangingPunct="1">
              <a:defRPr/>
            </a:pPr>
            <a:r>
              <a:rPr lang="de-CH" sz="2400" dirty="0" smtClean="0"/>
              <a:t>Handfläche (</a:t>
            </a:r>
            <a:r>
              <a:rPr lang="de-CH" sz="2400" dirty="0" err="1" smtClean="0"/>
              <a:t>kaph</a:t>
            </a:r>
            <a:r>
              <a:rPr lang="de-CH" sz="2400" dirty="0" smtClean="0"/>
              <a:t>) = k</a:t>
            </a:r>
          </a:p>
          <a:p>
            <a:pPr eaLnBrk="1" hangingPunct="1">
              <a:defRPr/>
            </a:pPr>
            <a:r>
              <a:rPr lang="de-CH" sz="2400" dirty="0" smtClean="0"/>
              <a:t>Rinderstachel (</a:t>
            </a:r>
            <a:r>
              <a:rPr lang="de-CH" sz="2400" dirty="0" err="1" smtClean="0"/>
              <a:t>lamed</a:t>
            </a:r>
            <a:r>
              <a:rPr lang="de-CH" sz="2400" dirty="0" smtClean="0"/>
              <a:t>) = l</a:t>
            </a:r>
          </a:p>
          <a:p>
            <a:pPr eaLnBrk="1" hangingPunct="1">
              <a:defRPr/>
            </a:pPr>
            <a:r>
              <a:rPr lang="de-CH" sz="2400" dirty="0" smtClean="0"/>
              <a:t>Haus (</a:t>
            </a:r>
            <a:r>
              <a:rPr lang="de-CH" sz="2400" dirty="0" err="1" smtClean="0"/>
              <a:t>beth</a:t>
            </a:r>
            <a:r>
              <a:rPr lang="de-CH" sz="2400" dirty="0" smtClean="0"/>
              <a:t>) = b</a:t>
            </a:r>
          </a:p>
          <a:p>
            <a:pPr eaLnBrk="1" hangingPunct="1">
              <a:buFont typeface="Wingdings" panose="05000000000000000000" pitchFamily="2" charset="2"/>
              <a:buNone/>
              <a:defRPr/>
            </a:pPr>
            <a:r>
              <a:rPr lang="de-CH" sz="2400" dirty="0" smtClean="0">
                <a:sym typeface="Wingdings" pitchFamily="2" charset="2"/>
              </a:rPr>
              <a:t> </a:t>
            </a:r>
            <a:r>
              <a:rPr lang="de-CH" sz="2400" dirty="0" err="1" smtClean="0">
                <a:sym typeface="Wingdings" pitchFamily="2" charset="2"/>
              </a:rPr>
              <a:t>klb</a:t>
            </a:r>
            <a:r>
              <a:rPr lang="de-CH" sz="2400" dirty="0" smtClean="0">
                <a:sym typeface="Wingdings" pitchFamily="2" charset="2"/>
              </a:rPr>
              <a:t> = Kaleb (4Mo 14,6)</a:t>
            </a:r>
            <a:endParaRPr lang="de-CH" sz="2400" dirty="0" smtClean="0"/>
          </a:p>
        </p:txBody>
      </p:sp>
      <p:pic>
        <p:nvPicPr>
          <p:cNvPr id="63493" name="Picture 59" descr="Proto-semiticK-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92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0" descr="Proto-semitic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2498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57" descr="Image:Proto-semiticB-01.png">
            <a:hlinkClick r:id="rId4" tooltip="Image:Proto-semiticB-01.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2498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91" name="Group 79"/>
          <p:cNvGraphicFramePr>
            <a:graphicFrameLocks noGrp="1"/>
          </p:cNvGraphicFramePr>
          <p:nvPr/>
        </p:nvGraphicFramePr>
        <p:xfrm>
          <a:off x="1524000" y="1397000"/>
          <a:ext cx="5856288" cy="4064002"/>
        </p:xfrm>
        <a:graphic>
          <a:graphicData uri="http://schemas.openxmlformats.org/drawingml/2006/table">
            <a:tbl>
              <a:tblPr/>
              <a:tblGrid>
                <a:gridCol w="976313"/>
                <a:gridCol w="976312"/>
                <a:gridCol w="976313"/>
                <a:gridCol w="974725"/>
                <a:gridCol w="976312"/>
                <a:gridCol w="976313"/>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Aleph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Beth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Gimel</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Daleth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Vav</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4565" name="Picture 56" descr="Image:Proto-semiticA-01.png">
            <a:hlinkClick r:id="rId2" tooltip="Image:Proto-semiticA-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6" name="Picture 57" descr="Image:Proto-semiticB-01.png">
            <a:hlinkClick r:id="rId4" tooltip="Image:Proto-semiticB-01.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7" name="Picture 58" descr="Image:Proto-semiticG-01.png">
            <a:hlinkClick r:id="rId6" tooltip="Image:Proto-semiticG-01.pn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8" name="Picture 59" descr="Image:Proto-semiticD-01.png">
            <a:hlinkClick r:id="rId8" tooltip="Image:Proto-semiticD-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9" name="Picture 60" descr="Image:Proto-semiticE-01.png">
            <a:hlinkClick r:id="rId10" tooltip="Image:Proto-semiticE-01.png"/>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813" y="414972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0" name="Picture 61" descr="Image:Proto-semiticW-01.png">
            <a:hlinkClick r:id="rId12" tooltip="Image:Proto-semiticW-01.png"/>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1" name="Picture 62" descr="Image:PhoenicianA-01.png">
            <a:hlinkClick r:id="rId14" tooltip="Image:PhoenicianA-01.png"/>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2" name="Picture 63" descr="Image:PhoenicianB-01.png">
            <a:hlinkClick r:id="rId16" tooltip="Image:PhoenicianB-01.png"/>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5875"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3" name="Picture 64" descr="Image:PhoenicianG-01.png">
            <a:hlinkClick r:id="rId18" tooltip="Image:PhoenicianG-01.png"/>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4" name="Picture 66" descr="Image:PhoenicianD-01.png">
            <a:hlinkClick r:id="rId20" tooltip="Image:PhoenicianD-01.png"/>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5875" y="349885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5" name="Picture 67" descr="Image:PhoenicianE-01.png">
            <a:hlinkClick r:id="rId22" tooltip="Image:PhoenicianE-01.png"/>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6" name="Picture 68" descr="Image:PhoenicianW-01.png">
            <a:hlinkClick r:id="rId24" tooltip="Image:PhoenicianW-01.png"/>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93" name="Rectangle 81"/>
          <p:cNvSpPr>
            <a:spLocks noGrp="1" noChangeArrowheads="1"/>
          </p:cNvSpPr>
          <p:nvPr>
            <p:ph type="title"/>
          </p:nvPr>
        </p:nvSpPr>
        <p:spPr>
          <a:xfrm>
            <a:off x="539750" y="0"/>
            <a:ext cx="8229600" cy="1371600"/>
          </a:xfrm>
        </p:spPr>
        <p:txBody>
          <a:bodyPr/>
          <a:lstStyle/>
          <a:p>
            <a:pPr eaLnBrk="1" hangingPunct="1">
              <a:defRPr/>
            </a:pPr>
            <a:r>
              <a:rPr lang="de-CH" dirty="0" smtClean="0">
                <a:solidFill>
                  <a:srgbClr val="FFCC00"/>
                </a:solidFill>
              </a:rPr>
              <a:t>Alphabet-Entwicklung</a:t>
            </a:r>
          </a:p>
        </p:txBody>
      </p:sp>
      <p:sp>
        <p:nvSpPr>
          <p:cNvPr id="218194" name="Text Box 82"/>
          <p:cNvSpPr txBox="1">
            <a:spLocks noChangeArrowheads="1"/>
          </p:cNvSpPr>
          <p:nvPr/>
        </p:nvSpPr>
        <p:spPr bwMode="auto">
          <a:xfrm>
            <a:off x="376238" y="5673725"/>
            <a:ext cx="7594600" cy="822325"/>
          </a:xfrm>
          <a:prstGeom prst="rect">
            <a:avLst/>
          </a:prstGeom>
          <a:noFill/>
          <a:ln w="9525">
            <a:noFill/>
            <a:miter lim="800000"/>
            <a:headEnd/>
            <a:tailEnd/>
          </a:ln>
          <a:effectLst/>
        </p:spPr>
        <p:txBody>
          <a:bodyPr wrap="none">
            <a:spAutoFit/>
          </a:bodyPr>
          <a:lstStyle/>
          <a:p>
            <a:pPr eaLnBrk="1" hangingPunct="1">
              <a:defRPr/>
            </a:pPr>
            <a:r>
              <a:rPr lang="de-CH" sz="2400">
                <a:effectLst>
                  <a:outerShdw blurRad="38100" dist="38100" dir="2700000" algn="tl">
                    <a:srgbClr val="000000"/>
                  </a:outerShdw>
                </a:effectLst>
                <a:cs typeface="Arial" charset="0"/>
              </a:rPr>
              <a:t>Die meisten Alphabet-Schriften der Welt stammen von </a:t>
            </a:r>
          </a:p>
          <a:p>
            <a:pPr eaLnBrk="1" hangingPunct="1">
              <a:defRPr/>
            </a:pPr>
            <a:r>
              <a:rPr lang="de-CH" sz="2400">
                <a:effectLst>
                  <a:outerShdw blurRad="38100" dist="38100" dir="2700000" algn="tl">
                    <a:srgbClr val="000000"/>
                  </a:outerShdw>
                </a:effectLst>
                <a:cs typeface="Arial" charset="0"/>
              </a:rPr>
              <a:t>der urhebräischen Alphabet-Schrift ab!</a:t>
            </a:r>
          </a:p>
        </p:txBody>
      </p:sp>
      <p:sp>
        <p:nvSpPr>
          <p:cNvPr id="64579" name="Text Box 83"/>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207" name="Group 71"/>
          <p:cNvGraphicFramePr>
            <a:graphicFrameLocks noGrp="1"/>
          </p:cNvGraphicFramePr>
          <p:nvPr/>
        </p:nvGraphicFramePr>
        <p:xfrm>
          <a:off x="1524000" y="1397000"/>
          <a:ext cx="5784850" cy="4064002"/>
        </p:xfrm>
        <a:graphic>
          <a:graphicData uri="http://schemas.openxmlformats.org/drawingml/2006/table">
            <a:tbl>
              <a:tblPr/>
              <a:tblGrid>
                <a:gridCol w="963613"/>
                <a:gridCol w="965200"/>
                <a:gridCol w="963612"/>
                <a:gridCol w="963613"/>
                <a:gridCol w="965200"/>
                <a:gridCol w="963612"/>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Zajin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Chet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Kaph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Lamed</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5589" name="Picture 56" descr="Proto-semiticZ-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0" name="Picture 57" descr="Proto-semiticH-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1" name="Picture 58" descr="Proto-semiticI-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2" name="Picture 59" descr="Proto-semitic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3" name="Picture 60" descr="Proto-semiticL-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4" name="Picture 61" descr="PhoenicianZ-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5" name="Picture 63" descr="Image:PhoenicianTet-01.png">
            <a:hlinkClick r:id="rId8" tooltip="Image:PhoenicianTet-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6" name="Picture 65" descr="PhoenicianH-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7" name="Picture 66" descr="Image:PhoenicianI-01.png">
            <a:hlinkClick r:id="rId11" tooltip="Image:PhoenicianI-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8" name="Picture 67" descr="Image:PhoenicianK-01.png">
            <a:hlinkClick r:id="rId13" tooltip="Image:PhoenicianK-01.png"/>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9" name="Picture 68" descr="Image:PhoenicianL-01.png">
            <a:hlinkClick r:id="rId15" tooltip="Image:PhoenicianL-01.png"/>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00" name="Text Box 72"/>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213" name="Group 245"/>
          <p:cNvGraphicFramePr>
            <a:graphicFrameLocks noGrp="1"/>
          </p:cNvGraphicFramePr>
          <p:nvPr/>
        </p:nvGraphicFramePr>
        <p:xfrm>
          <a:off x="1524000" y="1397000"/>
          <a:ext cx="6503988" cy="4064002"/>
        </p:xfrm>
        <a:graphic>
          <a:graphicData uri="http://schemas.openxmlformats.org/drawingml/2006/table">
            <a:tbl>
              <a:tblPr/>
              <a:tblGrid>
                <a:gridCol w="1084263"/>
                <a:gridCol w="1082675"/>
                <a:gridCol w="1085850"/>
                <a:gridCol w="1084262"/>
                <a:gridCol w="1082675"/>
                <a:gridCol w="1084263"/>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Mem</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Nun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Samekh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8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O</a:t>
                      </a: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a:t>
                      </a:r>
                      <a:endParaRPr kumimoji="0" lang="de-CH" sz="3600" b="0" i="0" u="none" strike="noStrike" cap="none" normalizeH="0" baseline="0" smtClean="0">
                        <a:ln>
                          <a:noFill/>
                        </a:ln>
                        <a:solidFill>
                          <a:schemeClr val="tx1"/>
                        </a:solidFill>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Ajin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c</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Zade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6613" name="Picture 169" descr="Proto-semitic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170" descr="Image:PhoenicianM-01.png">
            <a:hlinkClick r:id="rId3" tooltip="Image:PhoenicianM-01.pn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172" descr="Proto-semitic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173" descr="Image:PhoenicianN-01.png">
            <a:hlinkClick r:id="rId6" tooltip="Image:PhoenicianN-01.pn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174" descr="Image:PhoenicianX-01.png">
            <a:hlinkClick r:id="rId8" tooltip="Image:PhoenicianX-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75" descr="Proto-semiticO-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176" descr="Image:PhoenicianO-01.png">
            <a:hlinkClick r:id="rId11" tooltip="Image:PhoenicianO-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177" descr="Proto-semiticP-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1" name="Picture 178" descr="Image:PhoenicianP-01.png">
            <a:hlinkClick r:id="rId14" tooltip="Image:PhoenicianP-01.png"/>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2" name="Picture 235" descr="PhoenicianTsade-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3" name="Text Box 246"/>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1" descr="Image:PhoenicianQ-01.png">
            <a:hlinkClick r:id="rId2" tooltip="Image:PhoenicianQ-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102822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75" descr="Proto-semiti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107" descr="Image:PhoenicianR-01.png">
            <a:hlinkClick r:id="rId5" tooltip="Image:PhoenicianR-01.p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08" descr="Proto-semiticS-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852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09" descr="Image:PhoenicianS-01.png">
            <a:hlinkClick r:id="rId8" tooltip="Image:PhoenicianS-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2852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10" descr="Proto-semiticT-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11" descr="Image:PhoenicianT-01.png">
            <a:hlinkClick r:id="rId11" tooltip="Image:PhoenicianT-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3231" name="Group 239"/>
          <p:cNvGraphicFramePr>
            <a:graphicFrameLocks noGrp="1"/>
          </p:cNvGraphicFramePr>
          <p:nvPr/>
        </p:nvGraphicFramePr>
        <p:xfrm>
          <a:off x="1524000" y="1397000"/>
          <a:ext cx="5568950" cy="2752726"/>
        </p:xfrm>
        <a:graphic>
          <a:graphicData uri="http://schemas.openxmlformats.org/drawingml/2006/table">
            <a:tbl>
              <a:tblPr/>
              <a:tblGrid>
                <a:gridCol w="928688"/>
                <a:gridCol w="927100"/>
                <a:gridCol w="928687"/>
                <a:gridCol w="928688"/>
                <a:gridCol w="927100"/>
                <a:gridCol w="928687"/>
              </a:tblGrid>
              <a:tr h="688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q</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Qoph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3600" b="0" i="0" u="none" strike="noStrike" cap="none" normalizeH="0" baseline="0" smtClean="0">
                        <a:ln>
                          <a:noFill/>
                        </a:ln>
                        <a:solidFill>
                          <a:schemeClr val="tx1"/>
                        </a:solidFill>
                        <a:effectLst>
                          <a:outerShdw blurRad="38100" dist="38100" dir="2700000" algn="tl">
                            <a:srgbClr val="000000"/>
                          </a:outerShdw>
                        </a:effectLst>
                        <a:latin typeface="Bwgrkn"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r</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Resch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X</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Schin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t</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Tav</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7630" name="Picture 234" descr="Proto-semiticQ-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1" name="Picture 235" descr="Image:PhoenicianQ-01.png">
            <a:hlinkClick r:id="rId2" tooltip="Image:PhoenicianQ-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32" name="Text Box 240"/>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pPr eaLnBrk="1" hangingPunct="1">
              <a:defRPr/>
            </a:pPr>
            <a:r>
              <a:rPr lang="de-CH" dirty="0" smtClean="0">
                <a:solidFill>
                  <a:srgbClr val="FFCC00"/>
                </a:solidFill>
              </a:rPr>
              <a:t>Israel – das Volk des Buches</a:t>
            </a:r>
          </a:p>
        </p:txBody>
      </p:sp>
      <p:sp>
        <p:nvSpPr>
          <p:cNvPr id="56327" name="Rectangle 7"/>
          <p:cNvSpPr>
            <a:spLocks noGrp="1" noChangeArrowheads="1"/>
          </p:cNvSpPr>
          <p:nvPr>
            <p:ph type="body" sz="half" idx="1"/>
          </p:nvPr>
        </p:nvSpPr>
        <p:spPr>
          <a:xfrm>
            <a:off x="250825" y="1989138"/>
            <a:ext cx="4038600" cy="2232025"/>
          </a:xfrm>
        </p:spPr>
        <p:txBody>
          <a:bodyPr/>
          <a:lstStyle/>
          <a:p>
            <a:pPr eaLnBrk="1" hangingPunct="1">
              <a:lnSpc>
                <a:spcPct val="80000"/>
              </a:lnSpc>
              <a:defRPr/>
            </a:pPr>
            <a:r>
              <a:rPr lang="de-CH" sz="2400" smtClean="0">
                <a:solidFill>
                  <a:schemeClr val="folHlink"/>
                </a:solidFill>
              </a:rPr>
              <a:t>le-berekhjahu</a:t>
            </a:r>
          </a:p>
          <a:p>
            <a:pPr eaLnBrk="1" hangingPunct="1">
              <a:lnSpc>
                <a:spcPct val="80000"/>
              </a:lnSpc>
              <a:buFont typeface="Wingdings" panose="05000000000000000000" pitchFamily="2" charset="2"/>
              <a:buNone/>
              <a:defRPr/>
            </a:pPr>
            <a:r>
              <a:rPr lang="de-CH" sz="2400" smtClean="0">
                <a:solidFill>
                  <a:schemeClr val="folHlink"/>
                </a:solidFill>
              </a:rPr>
              <a:t>	ben nerijahu</a:t>
            </a:r>
          </a:p>
          <a:p>
            <a:pPr eaLnBrk="1" hangingPunct="1">
              <a:lnSpc>
                <a:spcPct val="80000"/>
              </a:lnSpc>
              <a:buFont typeface="Wingdings" panose="05000000000000000000" pitchFamily="2" charset="2"/>
              <a:buNone/>
              <a:defRPr/>
            </a:pPr>
            <a:r>
              <a:rPr lang="de-CH" sz="2400" smtClean="0">
                <a:solidFill>
                  <a:schemeClr val="folHlink"/>
                </a:solidFill>
              </a:rPr>
              <a:t>	ha-sopher</a:t>
            </a:r>
          </a:p>
          <a:p>
            <a:pPr eaLnBrk="1" hangingPunct="1">
              <a:lnSpc>
                <a:spcPct val="80000"/>
              </a:lnSpc>
              <a:defRPr/>
            </a:pPr>
            <a:r>
              <a:rPr lang="de-CH" sz="2400" smtClean="0"/>
              <a:t>Dem Baruch [gehörig],</a:t>
            </a:r>
          </a:p>
          <a:p>
            <a:pPr eaLnBrk="1" hangingPunct="1">
              <a:lnSpc>
                <a:spcPct val="80000"/>
              </a:lnSpc>
              <a:buFont typeface="Wingdings" panose="05000000000000000000" pitchFamily="2" charset="2"/>
              <a:buNone/>
              <a:defRPr/>
            </a:pPr>
            <a:r>
              <a:rPr lang="de-CH" sz="2400" smtClean="0"/>
              <a:t>	dem Sohn Nerijas,</a:t>
            </a:r>
          </a:p>
          <a:p>
            <a:pPr eaLnBrk="1" hangingPunct="1">
              <a:lnSpc>
                <a:spcPct val="80000"/>
              </a:lnSpc>
              <a:buFont typeface="Wingdings" panose="05000000000000000000" pitchFamily="2" charset="2"/>
              <a:buNone/>
              <a:defRPr/>
            </a:pPr>
            <a:r>
              <a:rPr lang="de-CH" sz="2400" smtClean="0"/>
              <a:t>	dem Schreiber</a:t>
            </a:r>
          </a:p>
        </p:txBody>
      </p:sp>
      <p:sp>
        <p:nvSpPr>
          <p:cNvPr id="56328" name="Rectangle 8"/>
          <p:cNvSpPr>
            <a:spLocks noGrp="1" noChangeArrowheads="1"/>
          </p:cNvSpPr>
          <p:nvPr>
            <p:ph type="body" sz="half" idx="2"/>
          </p:nvPr>
        </p:nvSpPr>
        <p:spPr>
          <a:xfrm>
            <a:off x="179388" y="4868863"/>
            <a:ext cx="8507412" cy="1989137"/>
          </a:xfrm>
        </p:spPr>
        <p:txBody>
          <a:bodyPr/>
          <a:lstStyle/>
          <a:p>
            <a:pPr eaLnBrk="1" hangingPunct="1">
              <a:lnSpc>
                <a:spcPct val="80000"/>
              </a:lnSpc>
              <a:buFont typeface="Wingdings" panose="05000000000000000000" pitchFamily="2" charset="2"/>
              <a:buNone/>
              <a:defRPr/>
            </a:pPr>
            <a:r>
              <a:rPr lang="en-US" sz="2400" dirty="0" smtClean="0">
                <a:effectLst/>
              </a:rPr>
              <a:t>	</a:t>
            </a:r>
            <a:r>
              <a:rPr lang="en-US" sz="2400" dirty="0" err="1" smtClean="0">
                <a:effectLst>
                  <a:outerShdw blurRad="38100" dist="38100" dir="2700000" algn="tl">
                    <a:srgbClr val="000000">
                      <a:alpha val="43137"/>
                    </a:srgbClr>
                  </a:outerShdw>
                </a:effectLst>
              </a:rPr>
              <a:t>Jeremia</a:t>
            </a:r>
            <a:r>
              <a:rPr lang="en-US" sz="2400" dirty="0" smtClean="0">
                <a:effectLst>
                  <a:outerShdw blurRad="38100" dist="38100" dir="2700000" algn="tl">
                    <a:srgbClr val="000000">
                      <a:alpha val="43137"/>
                    </a:srgbClr>
                  </a:outerShdw>
                </a:effectLst>
              </a:rPr>
              <a:t> 36,4</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Und </a:t>
            </a:r>
            <a:r>
              <a:rPr lang="en-US" sz="2400" dirty="0" err="1" smtClean="0">
                <a:solidFill>
                  <a:srgbClr val="FFFF00"/>
                </a:solidFill>
                <a:effectLst>
                  <a:outerShdw blurRad="38100" dist="38100" dir="2700000" algn="tl">
                    <a:srgbClr val="000000">
                      <a:alpha val="43137"/>
                    </a:srgbClr>
                  </a:outerShdw>
                </a:effectLst>
              </a:rPr>
              <a:t>Jeremia</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rief</a:t>
            </a:r>
            <a:r>
              <a:rPr lang="en-US" sz="2400" dirty="0" smtClean="0">
                <a:solidFill>
                  <a:srgbClr val="FFFF00"/>
                </a:solidFill>
                <a:effectLst>
                  <a:outerShdw blurRad="38100" dist="38100" dir="2700000" algn="tl">
                    <a:srgbClr val="000000">
                      <a:alpha val="43137"/>
                    </a:srgbClr>
                  </a:outerShdw>
                </a:effectLst>
              </a:rPr>
              <a:t> </a:t>
            </a:r>
            <a:r>
              <a:rPr lang="en-US" sz="2400" dirty="0" smtClean="0">
                <a:solidFill>
                  <a:srgbClr val="00FF00"/>
                </a:solidFill>
                <a:effectLst>
                  <a:outerShdw blurRad="38100" dist="38100" dir="2700000" algn="tl">
                    <a:srgbClr val="000000">
                      <a:alpha val="43137"/>
                    </a:srgbClr>
                  </a:outerShdw>
                </a:effectLst>
              </a:rPr>
              <a:t>Baruch, den </a:t>
            </a:r>
            <a:r>
              <a:rPr lang="en-US" sz="2400" dirty="0" err="1" smtClean="0">
                <a:solidFill>
                  <a:srgbClr val="00FF00"/>
                </a:solidFill>
                <a:effectLst>
                  <a:outerShdw blurRad="38100" dist="38100" dir="2700000" algn="tl">
                    <a:srgbClr val="000000">
                      <a:alpha val="43137"/>
                    </a:srgbClr>
                  </a:outerShdw>
                </a:effectLst>
              </a:rPr>
              <a:t>Sohn</a:t>
            </a:r>
            <a:r>
              <a:rPr lang="en-US" sz="2400" dirty="0" smtClean="0">
                <a:solidFill>
                  <a:srgbClr val="00FF00"/>
                </a:solidFill>
                <a:effectLst>
                  <a:outerShdw blurRad="38100" dist="38100" dir="2700000" algn="tl">
                    <a:srgbClr val="000000">
                      <a:alpha val="43137"/>
                    </a:srgbClr>
                  </a:outerShdw>
                </a:effectLst>
              </a:rPr>
              <a:t> </a:t>
            </a:r>
            <a:r>
              <a:rPr lang="en-US" sz="2400" dirty="0" err="1" smtClean="0">
                <a:solidFill>
                  <a:srgbClr val="00FF00"/>
                </a:solidFill>
                <a:effectLst>
                  <a:outerShdw blurRad="38100" dist="38100" dir="2700000" algn="tl">
                    <a:srgbClr val="000000">
                      <a:alpha val="43137"/>
                    </a:srgbClr>
                  </a:outerShdw>
                </a:effectLst>
              </a:rPr>
              <a:t>Nerijas</a:t>
            </a:r>
            <a:r>
              <a:rPr lang="en-US" sz="2400" dirty="0" smtClean="0">
                <a:solidFill>
                  <a:srgbClr val="FFFF00"/>
                </a:solidFill>
                <a:effectLst>
                  <a:outerShdw blurRad="38100" dist="38100" dir="2700000" algn="tl">
                    <a:srgbClr val="000000">
                      <a:alpha val="43137"/>
                    </a:srgbClr>
                  </a:outerShdw>
                </a:effectLst>
              </a:rPr>
              <a:t>; und Baruch </a:t>
            </a:r>
            <a:r>
              <a:rPr lang="en-US" sz="2400" dirty="0" err="1" smtClean="0">
                <a:solidFill>
                  <a:srgbClr val="00FF00"/>
                </a:solidFill>
                <a:effectLst>
                  <a:outerShdw blurRad="38100" dist="38100" dir="2700000" algn="tl">
                    <a:srgbClr val="000000">
                      <a:alpha val="43137"/>
                    </a:srgbClr>
                  </a:outerShdw>
                </a:effectLst>
              </a:rPr>
              <a:t>schrieb</a:t>
            </a:r>
            <a:r>
              <a:rPr lang="en-US" sz="2400" dirty="0" smtClean="0">
                <a:solidFill>
                  <a:srgbClr val="00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aus</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Munde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Jeremias</a:t>
            </a:r>
            <a:r>
              <a:rPr lang="en-US" sz="2400" dirty="0" smtClean="0">
                <a:solidFill>
                  <a:srgbClr val="FFFF00"/>
                </a:solidFill>
                <a:effectLst>
                  <a:outerShdw blurRad="38100" dist="38100" dir="2700000" algn="tl">
                    <a:srgbClr val="000000">
                      <a:alpha val="43137"/>
                    </a:srgbClr>
                  </a:outerShdw>
                </a:effectLst>
              </a:rPr>
              <a:t> auf </a:t>
            </a:r>
            <a:r>
              <a:rPr lang="en-US" sz="2400" dirty="0" err="1" smtClean="0">
                <a:solidFill>
                  <a:srgbClr val="FFFF00"/>
                </a:solidFill>
                <a:effectLst>
                  <a:outerShdw blurRad="38100" dist="38100" dir="2700000" algn="tl">
                    <a:srgbClr val="000000">
                      <a:alpha val="43137"/>
                    </a:srgbClr>
                  </a:outerShdw>
                </a:effectLst>
              </a:rPr>
              <a:t>eine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Buchrolle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alle</a:t>
            </a:r>
            <a:r>
              <a:rPr lang="en-US" sz="2400" dirty="0" smtClean="0">
                <a:solidFill>
                  <a:srgbClr val="FFFF00"/>
                </a:solidFill>
                <a:effectLst>
                  <a:outerShdw blurRad="38100" dist="38100" dir="2700000" algn="tl">
                    <a:srgbClr val="000000">
                      <a:alpha val="43137"/>
                    </a:srgbClr>
                  </a:outerShdw>
                </a:effectLst>
              </a:rPr>
              <a:t> die </a:t>
            </a:r>
            <a:r>
              <a:rPr lang="en-US" sz="2400" dirty="0" err="1" smtClean="0">
                <a:solidFill>
                  <a:srgbClr val="FFFF00"/>
                </a:solidFill>
                <a:effectLst>
                  <a:outerShdw blurRad="38100" dist="38100" dir="2700000" algn="tl">
                    <a:srgbClr val="000000">
                      <a:alpha val="43137"/>
                    </a:srgbClr>
                  </a:outerShdw>
                </a:effectLst>
              </a:rPr>
              <a:t>Worte</a:t>
            </a:r>
            <a:r>
              <a:rPr lang="en-US" sz="2400" dirty="0" smtClean="0">
                <a:solidFill>
                  <a:srgbClr val="FFFF00"/>
                </a:solidFill>
                <a:effectLst>
                  <a:outerShdw blurRad="38100" dist="38100" dir="2700000" algn="tl">
                    <a:srgbClr val="000000">
                      <a:alpha val="43137"/>
                    </a:srgbClr>
                  </a:outerShdw>
                </a:effectLst>
              </a:rPr>
              <a:t> des HERRN, </a:t>
            </a:r>
            <a:r>
              <a:rPr lang="en-US" sz="2400" dirty="0" err="1" smtClean="0">
                <a:solidFill>
                  <a:srgbClr val="FFFF00"/>
                </a:solidFill>
                <a:effectLst>
                  <a:outerShdw blurRad="38100" dist="38100" dir="2700000" algn="tl">
                    <a:srgbClr val="000000">
                      <a:alpha val="43137"/>
                    </a:srgbClr>
                  </a:outerShdw>
                </a:effectLst>
              </a:rPr>
              <a:t>welche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zu</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ihm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geredet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hatte</a:t>
            </a:r>
            <a:r>
              <a:rPr lang="en-US" sz="2400" dirty="0" smtClean="0">
                <a:solidFill>
                  <a:srgbClr val="FFFF00"/>
                </a:solidFill>
                <a:effectLst>
                  <a:outerShdw blurRad="38100" dist="38100" dir="2700000" algn="tl">
                    <a:srgbClr val="000000">
                      <a:alpha val="43137"/>
                    </a:srgbClr>
                  </a:outerShdw>
                </a:effectLst>
              </a:rPr>
              <a:t>. </a:t>
            </a:r>
            <a:endParaRPr lang="de-CH" sz="2400" dirty="0" smtClean="0">
              <a:solidFill>
                <a:srgbClr val="FFFF00"/>
              </a:solidFill>
              <a:effectLst>
                <a:outerShdw blurRad="38100" dist="38100" dir="2700000" algn="tl">
                  <a:srgbClr val="000000">
                    <a:alpha val="43137"/>
                  </a:srgbClr>
                </a:outerShdw>
              </a:effectLst>
            </a:endParaRPr>
          </a:p>
        </p:txBody>
      </p:sp>
      <p:pic>
        <p:nvPicPr>
          <p:cNvPr id="68613" name="B445743A-6556-4E5A-9CD0-9F83D83611D2" descr="0091683F-DCF6-48CC-B60F-19E13837D109@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1763713"/>
            <a:ext cx="2947988"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feld 6"/>
          <p:cNvSpPr txBox="1">
            <a:spLocks noChangeArrowheads="1"/>
          </p:cNvSpPr>
          <p:nvPr/>
        </p:nvSpPr>
        <p:spPr bwMode="auto">
          <a:xfrm>
            <a:off x="7202488" y="3990975"/>
            <a:ext cx="173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Sammlung Mussayef / </a:t>
            </a:r>
          </a:p>
          <a:p>
            <a:pPr>
              <a:spcBef>
                <a:spcPct val="0"/>
              </a:spcBef>
              <a:buClrTx/>
              <a:buSzTx/>
              <a:buFontTx/>
              <a:buNone/>
            </a:pPr>
            <a:r>
              <a:rPr lang="de-CH" altLang="de-DE" sz="1200"/>
              <a:t>R. Wiskin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250825" y="1989138"/>
            <a:ext cx="8686800" cy="4525962"/>
          </a:xfrm>
        </p:spPr>
        <p:txBody>
          <a:bodyPr/>
          <a:lstStyle/>
          <a:p>
            <a:pPr eaLnBrk="1" hangingPunct="1">
              <a:defRPr/>
            </a:pPr>
            <a:r>
              <a:rPr lang="de-CH" altLang="de-DE" smtClean="0">
                <a:solidFill>
                  <a:srgbClr val="99FF33"/>
                </a:solidFill>
              </a:rPr>
              <a:t>GNU = GNU 1.2 or later</a:t>
            </a:r>
            <a:r>
              <a:rPr lang="de-DE" altLang="de-DE" smtClean="0">
                <a:solidFill>
                  <a:srgbClr val="99FF33"/>
                </a:solidFill>
              </a:rPr>
              <a:t> </a:t>
            </a:r>
          </a:p>
          <a:p>
            <a:pPr eaLnBrk="1" hangingPunct="1">
              <a:defRPr/>
            </a:pPr>
            <a:endParaRPr lang="de-DE" altLang="de-DE" smtClean="0">
              <a:solidFill>
                <a:srgbClr val="99FF33"/>
              </a:solidFill>
            </a:endParaRPr>
          </a:p>
          <a:p>
            <a:pPr eaLnBrk="1" hangingPunct="1">
              <a:defRPr/>
            </a:pPr>
            <a:r>
              <a:rPr lang="de-DE" altLang="de-DE" smtClean="0">
                <a:solidFill>
                  <a:srgbClr val="FFFFFF"/>
                </a:solidFill>
              </a:rPr>
              <a:t>Genaue Information zur Lizenz GNU FDL:</a:t>
            </a:r>
          </a:p>
          <a:p>
            <a:pPr eaLnBrk="1" hangingPunct="1">
              <a:defRPr/>
            </a:pPr>
            <a:r>
              <a:rPr lang="de-DE" altLang="de-DE" smtClean="0">
                <a:solidFill>
                  <a:schemeClr val="bg1"/>
                </a:solidFill>
                <a:hlinkClick r:id="rId2"/>
              </a:rPr>
              <a:t>http://en.wikipedia.org/wiki/Wikipedia:Text of_the_GNU_Free_Documentation_License</a:t>
            </a:r>
            <a:endParaRPr lang="de-DE" altLang="de-DE" smtClean="0">
              <a:solidFill>
                <a:schemeClr val="bg1"/>
              </a:solidFill>
            </a:endParaRPr>
          </a:p>
        </p:txBody>
      </p:sp>
      <p:sp>
        <p:nvSpPr>
          <p:cNvPr id="58371" name="Text Box 3"/>
          <p:cNvSpPr txBox="1">
            <a:spLocks noChangeArrowheads="1"/>
          </p:cNvSpPr>
          <p:nvPr/>
        </p:nvSpPr>
        <p:spPr bwMode="auto">
          <a:xfrm>
            <a:off x="1095375" y="268288"/>
            <a:ext cx="6967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CH" altLang="de-DE" sz="4800" dirty="0" smtClean="0">
                <a:solidFill>
                  <a:srgbClr val="FFFF00"/>
                </a:solidFill>
                <a:effectLst>
                  <a:outerShdw blurRad="38100" dist="38100" dir="2700000" algn="tl">
                    <a:srgbClr val="000000">
                      <a:alpha val="43137"/>
                    </a:srgbClr>
                  </a:outerShdw>
                </a:effectLst>
                <a:cs typeface="Arial" charset="0"/>
              </a:rPr>
              <a:t>Quellen und Bildlizenzen</a:t>
            </a:r>
            <a:endParaRPr lang="de-DE" altLang="de-DE" sz="4800" dirty="0" smtClean="0">
              <a:solidFill>
                <a:srgbClr val="FFFF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1338" y="276225"/>
            <a:ext cx="9144001" cy="1371600"/>
          </a:xfrm>
        </p:spPr>
        <p:txBody>
          <a:bodyPr/>
          <a:lstStyle/>
          <a:p>
            <a:pPr eaLnBrk="1" hangingPunct="1">
              <a:defRPr/>
            </a:pPr>
            <a:r>
              <a:rPr lang="de-DE" dirty="0" smtClean="0">
                <a:solidFill>
                  <a:srgbClr val="FFCC00"/>
                </a:solidFill>
                <a:effectLst>
                  <a:outerShdw blurRad="38100" dist="38100" dir="2700000" algn="tl">
                    <a:srgbClr val="000000">
                      <a:alpha val="43137"/>
                    </a:srgbClr>
                  </a:outerShdw>
                </a:effectLst>
              </a:rPr>
              <a:t>Hebräisch, Aramäisch und Griechisch</a:t>
            </a:r>
          </a:p>
        </p:txBody>
      </p:sp>
      <p:sp>
        <p:nvSpPr>
          <p:cNvPr id="26630" name="Text Box 6"/>
          <p:cNvSpPr txBox="1">
            <a:spLocks noChangeArrowheads="1"/>
          </p:cNvSpPr>
          <p:nvPr/>
        </p:nvSpPr>
        <p:spPr bwMode="auto">
          <a:xfrm>
            <a:off x="1835150" y="6329363"/>
            <a:ext cx="2343150" cy="366712"/>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Altes Testament (AT)</a:t>
            </a:r>
          </a:p>
        </p:txBody>
      </p:sp>
      <p:sp>
        <p:nvSpPr>
          <p:cNvPr id="26631" name="Text Box 7"/>
          <p:cNvSpPr txBox="1">
            <a:spLocks noChangeArrowheads="1"/>
          </p:cNvSpPr>
          <p:nvPr/>
        </p:nvSpPr>
        <p:spPr bwMode="auto">
          <a:xfrm>
            <a:off x="5624513" y="6329363"/>
            <a:ext cx="2508250" cy="366712"/>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Neues Testament (NT)</a:t>
            </a:r>
          </a:p>
        </p:txBody>
      </p:sp>
      <p:pic>
        <p:nvPicPr>
          <p:cNvPr id="8197"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2838450"/>
            <a:ext cx="4649787" cy="3205163"/>
          </a:xfrm>
          <a:effectLst>
            <a:outerShdw blurRad="292100" dist="139700" dir="2700000" algn="tl" rotWithShape="0">
              <a:srgbClr val="333333">
                <a:alpha val="64999"/>
              </a:srgbClr>
            </a:outerShdw>
          </a:effectLst>
        </p:spPr>
      </p:pic>
      <p:pic>
        <p:nvPicPr>
          <p:cNvPr id="8198"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8175"/>
            <a:ext cx="2952750" cy="41354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feld 6"/>
          <p:cNvSpPr txBox="1">
            <a:spLocks noChangeArrowheads="1"/>
          </p:cNvSpPr>
          <p:nvPr/>
        </p:nvSpPr>
        <p:spPr bwMode="auto">
          <a:xfrm>
            <a:off x="401638" y="2552700"/>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200">
                <a:latin typeface="Arial" panose="020B0604020202020204" pitchFamily="34" charset="0"/>
              </a:rPr>
              <a:t>ASEBA CH-Bollodingen</a:t>
            </a:r>
          </a:p>
        </p:txBody>
      </p:sp>
      <p:sp>
        <p:nvSpPr>
          <p:cNvPr id="8200" name="Textfeld 10"/>
          <p:cNvSpPr txBox="1">
            <a:spLocks noChangeArrowheads="1"/>
          </p:cNvSpPr>
          <p:nvPr/>
        </p:nvSpPr>
        <p:spPr bwMode="auto">
          <a:xfrm>
            <a:off x="5667375" y="1576388"/>
            <a:ext cx="2439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200">
                <a:latin typeface="Arial" panose="020B0604020202020204" pitchFamily="34" charset="0"/>
              </a:rPr>
              <a:t>CC-BY-SA University of Michigan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de-CH" altLang="de-DE" dirty="0" smtClean="0">
                <a:solidFill>
                  <a:srgbClr val="FFFF00"/>
                </a:solidFill>
                <a:effectLst>
                  <a:outerShdw blurRad="38100" dist="38100" dir="2700000" algn="tl">
                    <a:srgbClr val="000000">
                      <a:alpha val="43137"/>
                    </a:srgbClr>
                  </a:outerShdw>
                </a:effectLst>
              </a:rPr>
              <a:t>CCA</a:t>
            </a:r>
            <a:r>
              <a:rPr lang="de-CH" altLang="de-DE" dirty="0" smtClean="0">
                <a:solidFill>
                  <a:srgbClr val="FFFF00"/>
                </a:solidFill>
              </a:rPr>
              <a:t> </a:t>
            </a:r>
            <a:endParaRPr lang="de-DE" altLang="de-DE" dirty="0" smtClean="0">
              <a:solidFill>
                <a:srgbClr val="FFFF00"/>
              </a:solidFill>
            </a:endParaRPr>
          </a:p>
        </p:txBody>
      </p:sp>
      <p:sp>
        <p:nvSpPr>
          <p:cNvPr id="68611" name="Rectangle 3"/>
          <p:cNvSpPr>
            <a:spLocks noGrp="1" noChangeArrowheads="1"/>
          </p:cNvSpPr>
          <p:nvPr>
            <p:ph type="body" idx="1"/>
          </p:nvPr>
        </p:nvSpPr>
        <p:spPr>
          <a:xfrm>
            <a:off x="179388" y="1600200"/>
            <a:ext cx="8964612" cy="4525963"/>
          </a:xfrm>
        </p:spPr>
        <p:txBody>
          <a:bodyPr/>
          <a:lstStyle/>
          <a:p>
            <a:pPr eaLnBrk="1" hangingPunct="1">
              <a:defRPr/>
            </a:pPr>
            <a:r>
              <a:rPr lang="de-CH" altLang="de-DE" smtClean="0"/>
              <a:t>Genaue Information zur Lizenz Creative Commons (CC):</a:t>
            </a:r>
          </a:p>
          <a:p>
            <a:pPr eaLnBrk="1" hangingPunct="1">
              <a:defRPr/>
            </a:pPr>
            <a:r>
              <a:rPr lang="de-DE" altLang="de-DE" smtClean="0">
                <a:solidFill>
                  <a:schemeClr val="hlink"/>
                </a:solidFill>
              </a:rPr>
              <a:t>http://en.wikipedia.org/wiki/Creative_Commons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260350"/>
            <a:ext cx="8229600" cy="5400675"/>
          </a:xfrm>
        </p:spPr>
        <p:txBody>
          <a:bodyPr/>
          <a:lstStyle/>
          <a:p>
            <a:pPr algn="l" eaLnBrk="1" hangingPunct="1">
              <a:defRPr/>
            </a:pPr>
            <a:r>
              <a:rPr lang="de-CH" altLang="de-DE" sz="3200" smtClean="0">
                <a:solidFill>
                  <a:srgbClr val="FFFFFF"/>
                </a:solidFill>
              </a:rPr>
              <a:t>FB = Freies Bild (public domain)</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RL = Roger Liebi</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Bibelzitate: </a:t>
            </a:r>
            <a:br>
              <a:rPr lang="de-CH" altLang="de-DE" sz="3200" smtClean="0">
                <a:solidFill>
                  <a:srgbClr val="FFFFFF"/>
                </a:solidFill>
              </a:rPr>
            </a:br>
            <a:r>
              <a:rPr lang="de-CH" altLang="de-DE" sz="3200" smtClean="0">
                <a:solidFill>
                  <a:srgbClr val="FFFFFF"/>
                </a:solidFill>
              </a:rPr>
              <a:t>Elberfelder 1905 (leicht überarbeitet von RL)</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Koranzitate: Der Koran, aus dem Arabischen übertragen von Max Henning, Reclam, Stuttgart 1960.</a:t>
            </a:r>
            <a:endParaRPr lang="de-DE" altLang="de-DE" sz="3200"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74625"/>
            <a:ext cx="8229600" cy="1484313"/>
          </a:xfrm>
        </p:spPr>
        <p:txBody>
          <a:bodyPr/>
          <a:lstStyle/>
          <a:p>
            <a:pPr eaLnBrk="1" hangingPunct="1">
              <a:defRPr/>
            </a:pPr>
            <a:r>
              <a:rPr lang="de-DE" dirty="0" smtClean="0">
                <a:solidFill>
                  <a:schemeClr val="folHlink"/>
                </a:solidFill>
              </a:rPr>
              <a:t>Das Alte Testament</a:t>
            </a:r>
          </a:p>
        </p:txBody>
      </p:sp>
      <p:sp>
        <p:nvSpPr>
          <p:cNvPr id="25606" name="Text Box 6"/>
          <p:cNvSpPr txBox="1">
            <a:spLocks noChangeArrowheads="1"/>
          </p:cNvSpPr>
          <p:nvPr/>
        </p:nvSpPr>
        <p:spPr bwMode="auto">
          <a:xfrm>
            <a:off x="1763713" y="1233488"/>
            <a:ext cx="4086225" cy="830262"/>
          </a:xfrm>
          <a:prstGeom prst="rect">
            <a:avLst/>
          </a:prstGeom>
          <a:noFill/>
          <a:ln w="9525">
            <a:noFill/>
            <a:miter lim="800000"/>
            <a:headEnd/>
            <a:tailEnd/>
          </a:ln>
          <a:effectLst/>
        </p:spPr>
        <p:txBody>
          <a:bodyPr wrap="none">
            <a:spAutoFit/>
          </a:bodyPr>
          <a:lstStyle/>
          <a:p>
            <a:pPr eaLnBrk="1" hangingPunct="1">
              <a:defRPr/>
            </a:pPr>
            <a:r>
              <a:rPr lang="de-DE" sz="2400" dirty="0">
                <a:effectLst>
                  <a:outerShdw blurRad="38100" dist="38100" dir="2700000" algn="tl">
                    <a:srgbClr val="000000"/>
                  </a:outerShdw>
                </a:effectLst>
                <a:cs typeface="Tahoma" pitchFamily="34" charset="0"/>
              </a:rPr>
              <a:t>Von Mose (1606 v. Chr.)</a:t>
            </a:r>
          </a:p>
          <a:p>
            <a:pPr eaLnBrk="1" hangingPunct="1">
              <a:defRPr/>
            </a:pPr>
            <a:r>
              <a:rPr lang="de-DE" sz="2400" dirty="0">
                <a:effectLst>
                  <a:outerShdw blurRad="38100" dist="38100" dir="2700000" algn="tl">
                    <a:srgbClr val="000000"/>
                  </a:outerShdw>
                </a:effectLst>
                <a:cs typeface="Tahoma" pitchFamily="34" charset="0"/>
              </a:rPr>
              <a:t>bis </a:t>
            </a:r>
            <a:r>
              <a:rPr lang="de-DE" sz="2400" dirty="0" err="1">
                <a:effectLst>
                  <a:outerShdw blurRad="38100" dist="38100" dir="2700000" algn="tl">
                    <a:srgbClr val="000000"/>
                  </a:outerShdw>
                </a:effectLst>
                <a:cs typeface="Tahoma" pitchFamily="34" charset="0"/>
              </a:rPr>
              <a:t>Maleachi</a:t>
            </a:r>
            <a:r>
              <a:rPr lang="de-DE" sz="2400" dirty="0">
                <a:effectLst>
                  <a:outerShdw blurRad="38100" dist="38100" dir="2700000" algn="tl">
                    <a:srgbClr val="000000"/>
                  </a:outerShdw>
                </a:effectLst>
                <a:cs typeface="Tahoma" pitchFamily="34" charset="0"/>
              </a:rPr>
              <a:t> (ca. 400 v. Chr.)</a:t>
            </a:r>
          </a:p>
        </p:txBody>
      </p:sp>
      <p:sp>
        <p:nvSpPr>
          <p:cNvPr id="25609" name="Text Box 9"/>
          <p:cNvSpPr txBox="1">
            <a:spLocks noChangeArrowheads="1"/>
          </p:cNvSpPr>
          <p:nvPr/>
        </p:nvSpPr>
        <p:spPr bwMode="auto">
          <a:xfrm>
            <a:off x="6365875" y="2619375"/>
            <a:ext cx="2598738" cy="2554288"/>
          </a:xfrm>
          <a:prstGeom prst="rect">
            <a:avLst/>
          </a:prstGeom>
          <a:noFill/>
          <a:ln w="9525">
            <a:noFill/>
            <a:miter lim="800000"/>
            <a:headEnd/>
            <a:tailEnd/>
          </a:ln>
          <a:effectLst/>
        </p:spPr>
        <p:txBody>
          <a:bodyPr>
            <a:spAutoFit/>
          </a:bodyPr>
          <a:lstStyle/>
          <a:p>
            <a:pPr eaLnBrk="1" hangingPunct="1">
              <a:defRPr/>
            </a:pPr>
            <a:r>
              <a:rPr lang="de-DE" sz="2000" dirty="0">
                <a:effectLst>
                  <a:outerShdw blurRad="38100" dist="38100" dir="2700000" algn="tl">
                    <a:srgbClr val="000000"/>
                  </a:outerShdw>
                </a:effectLst>
                <a:cs typeface="Tahoma" pitchFamily="34" charset="0"/>
              </a:rPr>
              <a:t>Eine Bibliothek von 39 Bücher, geschrieben während 1200 Jahren, von ca. 30 Schreibern (Könige, Staatsbeamte, Hirten, Musiker usw.)</a:t>
            </a:r>
          </a:p>
        </p:txBody>
      </p:sp>
      <p:sp>
        <p:nvSpPr>
          <p:cNvPr id="25610" name="Text Box 10"/>
          <p:cNvSpPr txBox="1">
            <a:spLocks noChangeArrowheads="1"/>
          </p:cNvSpPr>
          <p:nvPr/>
        </p:nvSpPr>
        <p:spPr bwMode="auto">
          <a:xfrm rot="1803341">
            <a:off x="439738" y="844550"/>
            <a:ext cx="12684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0">
                <a:solidFill>
                  <a:srgbClr val="FF0000"/>
                </a:solidFill>
                <a:latin typeface="Wingdings" panose="05000000000000000000" pitchFamily="2" charset="2"/>
              </a:rPr>
              <a:t>è</a:t>
            </a:r>
          </a:p>
        </p:txBody>
      </p:sp>
      <p:pic>
        <p:nvPicPr>
          <p:cNvPr id="922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398713"/>
            <a:ext cx="5875338"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feld 3"/>
          <p:cNvSpPr txBox="1">
            <a:spLocks noChangeArrowheads="1"/>
          </p:cNvSpPr>
          <p:nvPr/>
        </p:nvSpPr>
        <p:spPr bwMode="auto">
          <a:xfrm>
            <a:off x="6072188" y="6030913"/>
            <a:ext cx="357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10">
                                            <p:txEl>
                                              <p:pRg st="0" end="0"/>
                                            </p:txEl>
                                          </p:spTgt>
                                        </p:tgtEl>
                                        <p:attrNameLst>
                                          <p:attrName>style.visibility</p:attrName>
                                        </p:attrNameLst>
                                      </p:cBhvr>
                                      <p:to>
                                        <p:strVal val="visible"/>
                                      </p:to>
                                    </p:set>
                                    <p:anim calcmode="lin" valueType="num">
                                      <p:cBhvr additive="base">
                                        <p:cTn id="7" dur="500" fill="hold"/>
                                        <p:tgtEl>
                                          <p:spTgt spid="25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solidFill>
                  <a:srgbClr val="FFCC00"/>
                </a:solidFill>
              </a:rPr>
              <a:t>Übersicht über das AT</a:t>
            </a:r>
            <a:endParaRPr lang="de-CH" dirty="0">
              <a:solidFill>
                <a:srgbClr val="FFCC00"/>
              </a:solidFill>
            </a:endParaRPr>
          </a:p>
        </p:txBody>
      </p:sp>
      <p:sp>
        <p:nvSpPr>
          <p:cNvPr id="4" name="Rechteck 3"/>
          <p:cNvSpPr/>
          <p:nvPr/>
        </p:nvSpPr>
        <p:spPr>
          <a:xfrm>
            <a:off x="0" y="1916113"/>
            <a:ext cx="8712200" cy="4832350"/>
          </a:xfrm>
          <a:prstGeom prst="rect">
            <a:avLst/>
          </a:prstGeom>
        </p:spPr>
        <p:txBody>
          <a:bodyPr>
            <a:spAutoFit/>
          </a:bodyPr>
          <a:lstStyle/>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„Das Gesetz Moses“</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Thorah</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p>
          <a:p>
            <a:pPr marL="1200150" lvl="2" indent="-285750">
              <a:spcAft>
                <a:spcPts val="0"/>
              </a:spcAft>
              <a:buFont typeface="Courier New" panose="02070309020205020404" pitchFamily="49" charset="0"/>
              <a:buChar char="o"/>
              <a:defRPr/>
            </a:pP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5 Bücher Mose</a:t>
            </a:r>
          </a:p>
          <a:p>
            <a:pPr marL="742950" lvl="1" indent="-285750">
              <a:spcAft>
                <a:spcPts val="0"/>
              </a:spcAft>
              <a:buFont typeface="Courier New" panose="02070309020205020404" pitchFamily="49" charset="0"/>
              <a:buChar char="o"/>
              <a:defRPr/>
            </a:pP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„Die Propheten“</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Nevi’im</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p>
          <a:p>
            <a:pPr marL="1200150" lvl="2"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„Vordere Propheten“: </a:t>
            </a: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Josua, Richter, Samuel und Könige </a:t>
            </a:r>
          </a:p>
          <a:p>
            <a:pPr marL="1200150" lvl="2"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„Hintere Propheten“: </a:t>
            </a: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Jesaja, Jeremia, Hesekiel, [Daniel] und die 12 kleinen Propheten</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20 Bücher</a:t>
            </a:r>
          </a:p>
          <a:p>
            <a:pPr marL="1200150" lvl="2" indent="-285750">
              <a:spcAft>
                <a:spcPts val="0"/>
              </a:spcAft>
              <a:buFont typeface="Courier New" panose="02070309020205020404" pitchFamily="49" charset="0"/>
              <a:buChar char="o"/>
              <a:defRPr/>
            </a:pP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„Die Schriften / Psalmen“</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Ketuvim</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a:t>
            </a:r>
          </a:p>
          <a:p>
            <a:pPr marL="1200150" lvl="2" indent="-285750">
              <a:spcAft>
                <a:spcPts val="0"/>
              </a:spcAft>
              <a:buFont typeface="Courier New" panose="02070309020205020404" pitchFamily="49" charset="0"/>
              <a:buChar char="o"/>
              <a:defRPr/>
            </a:pP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Psalmen, Sprüche, Hiob, Hohelied, Ruth, Klagelieder, Prediger, Esther, [Daniel], Esra-Nehemia und Chronika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Diese Gruppe ohne Daniel: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10 Bücher</a:t>
            </a:r>
          </a:p>
          <a:p>
            <a:pPr marL="742950" lvl="1" indent="-285750">
              <a:spcAft>
                <a:spcPts val="0"/>
              </a:spcAft>
              <a:buFont typeface="Courier New" panose="02070309020205020404" pitchFamily="49" charset="0"/>
              <a:buChar char="o"/>
              <a:defRPr/>
            </a:pPr>
            <a:endPar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endParaRPr>
          </a:p>
          <a:p>
            <a:pPr marL="742950" lvl="1"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 5 + 20 + 10</a:t>
            </a: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8229600" cy="1368425"/>
          </a:xfrm>
        </p:spPr>
        <p:txBody>
          <a:bodyPr/>
          <a:lstStyle/>
          <a:p>
            <a:pPr eaLnBrk="1" hangingPunct="1">
              <a:defRPr/>
            </a:pPr>
            <a:r>
              <a:rPr lang="de-DE" sz="4000" dirty="0" smtClean="0">
                <a:solidFill>
                  <a:srgbClr val="FFCC00"/>
                </a:solidFill>
              </a:rPr>
              <a:t>1606 v. Chr.:</a:t>
            </a:r>
            <a:br>
              <a:rPr lang="de-DE" sz="4000" dirty="0" smtClean="0">
                <a:solidFill>
                  <a:srgbClr val="FFCC00"/>
                </a:solidFill>
              </a:rPr>
            </a:br>
            <a:r>
              <a:rPr lang="de-DE" sz="4000" dirty="0" smtClean="0">
                <a:solidFill>
                  <a:srgbClr val="FFCC00"/>
                </a:solidFill>
              </a:rPr>
              <a:t>Auszug aus Ägypten</a:t>
            </a:r>
          </a:p>
        </p:txBody>
      </p:sp>
      <p:pic>
        <p:nvPicPr>
          <p:cNvPr id="12291" name="Picture 6" descr="Nildelt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643063" y="1989138"/>
            <a:ext cx="5857875"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8"/>
          <p:cNvSpPr txBox="1">
            <a:spLocks noChangeArrowheads="1"/>
          </p:cNvSpPr>
          <p:nvPr/>
        </p:nvSpPr>
        <p:spPr bwMode="auto">
          <a:xfrm>
            <a:off x="6948488" y="6418263"/>
            <a:ext cx="4302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
              <a:t>NASA</a:t>
            </a:r>
            <a:endParaRPr lang="de-DE" altLang="de-DE" sz="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Nach dem Auszug aus Ägypten:</a:t>
            </a:r>
            <a:br>
              <a:rPr lang="de-DE" sz="4000" dirty="0" smtClean="0">
                <a:solidFill>
                  <a:srgbClr val="FFCC00"/>
                </a:solidFill>
              </a:rPr>
            </a:br>
            <a:r>
              <a:rPr lang="de-DE" sz="4000" dirty="0" smtClean="0">
                <a:solidFill>
                  <a:srgbClr val="FFCC00"/>
                </a:solidFill>
              </a:rPr>
              <a:t>Die Gabe des Gesetzes am Sinai</a:t>
            </a:r>
          </a:p>
        </p:txBody>
      </p:sp>
      <p:pic>
        <p:nvPicPr>
          <p:cNvPr id="1433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16113"/>
            <a:ext cx="42179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5"/>
          <p:cNvSpPr txBox="1">
            <a:spLocks noChangeArrowheads="1"/>
          </p:cNvSpPr>
          <p:nvPr/>
        </p:nvSpPr>
        <p:spPr bwMode="auto">
          <a:xfrm>
            <a:off x="6413500" y="55165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webe">
  <a:themeElements>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Gewebe">
      <a:majorFont>
        <a:latin typeface="Tahoma"/>
        <a:ea typeface=""/>
        <a:cs typeface="Arial"/>
      </a:majorFont>
      <a:minorFont>
        <a:latin typeface="Tahom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1734</Words>
  <Application>Microsoft Office PowerPoint</Application>
  <PresentationFormat>Bildschirmpräsentation (4:3)</PresentationFormat>
  <Paragraphs>511</Paragraphs>
  <Slides>51</Slides>
  <Notes>17</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Gewebe</vt:lpstr>
      <vt:lpstr>PowerPoint-Präsentation</vt:lpstr>
      <vt:lpstr>PowerPoint-Präsentation</vt:lpstr>
      <vt:lpstr>Zum Aufbau der Bibel</vt:lpstr>
      <vt:lpstr>Von 1. Mose bis Offenbarung</vt:lpstr>
      <vt:lpstr>Hebräisch, Aramäisch und Griechisch</vt:lpstr>
      <vt:lpstr>Das Alte Testament</vt:lpstr>
      <vt:lpstr>Übersicht über das AT</vt:lpstr>
      <vt:lpstr>1606 v. Chr.: Auszug aus Ägypten</vt:lpstr>
      <vt:lpstr>Nach dem Auszug aus Ägypten: Die Gabe des Gesetzes am Sinai</vt:lpstr>
      <vt:lpstr>1. – 5. Mose + Hiob + Ps 90</vt:lpstr>
      <vt:lpstr>Eroberung des Landes unter Josua: Das Buch Josua</vt:lpstr>
      <vt:lpstr>450 Jahre Richter bis auf Samuel: die Bücher Richter, Ruth + Samuel</vt:lpstr>
      <vt:lpstr>Talmud, Baba Bathra 15a</vt:lpstr>
      <vt:lpstr>Der prophetische Test</vt:lpstr>
      <vt:lpstr>1056 - 1016 v. Chr.: David</vt:lpstr>
      <vt:lpstr>1016 - 976 v. Chr.:  König Salomo</vt:lpstr>
      <vt:lpstr>Spaltung Israels</vt:lpstr>
      <vt:lpstr>Die Könige von Israel</vt:lpstr>
      <vt:lpstr>Die Könige von Juda</vt:lpstr>
      <vt:lpstr>PowerPoint-Präsentation</vt:lpstr>
      <vt:lpstr>Wegführung nach Assyrien (722 v. Chr.)</vt:lpstr>
      <vt:lpstr>Wegführung nach Babylon  (606 - 539 v. Chr.)</vt:lpstr>
      <vt:lpstr>Rückkehr aus Babylon nach Jerusalem (Esra 1 - 6)</vt:lpstr>
      <vt:lpstr>Rückkehr aus Babylon nach Jerusalem (Esra 1 - 6)</vt:lpstr>
      <vt:lpstr>445 v. Chr.:  Wiederaufbau Jerusalems</vt:lpstr>
      <vt:lpstr>Das Ende des AT (420 v. Chr.)</vt:lpstr>
      <vt:lpstr>Das AT im AT</vt:lpstr>
      <vt:lpstr>Alexander der Grosse:  336 - 323 v. Chr.</vt:lpstr>
      <vt:lpstr>280 v. Chr.: Übersetzung des AT</vt:lpstr>
      <vt:lpstr>63 v. Chr.: Einmarsch der Römer</vt:lpstr>
      <vt:lpstr>Synagogen im Römischen Reich</vt:lpstr>
      <vt:lpstr>Israel vor 2000 Jahren</vt:lpstr>
      <vt:lpstr>Israel vor 2000 Jahren</vt:lpstr>
      <vt:lpstr>Das Neue Testament</vt:lpstr>
      <vt:lpstr>PowerPoint-Präsentation</vt:lpstr>
      <vt:lpstr>PowerPoint-Präsentation</vt:lpstr>
      <vt:lpstr>1 Buch mit 7 Teilen</vt:lpstr>
      <vt:lpstr>Die Inspiration der Bibel</vt:lpstr>
      <vt:lpstr>PowerPoint-Präsentation</vt:lpstr>
      <vt:lpstr>Die Keilschrift</vt:lpstr>
      <vt:lpstr>Die Hieroglyphenschrift</vt:lpstr>
      <vt:lpstr>Die ur-hebräische Alphabetschrift</vt:lpstr>
      <vt:lpstr>Die ur-hebräische Alphabetschrift </vt:lpstr>
      <vt:lpstr>Alphabet-Entwicklung</vt:lpstr>
      <vt:lpstr>PowerPoint-Präsentation</vt:lpstr>
      <vt:lpstr>PowerPoint-Präsentation</vt:lpstr>
      <vt:lpstr>PowerPoint-Präsentation</vt:lpstr>
      <vt:lpstr>Israel – das Volk des Buches</vt:lpstr>
      <vt:lpstr>PowerPoint-Präsentation</vt:lpstr>
      <vt:lpstr>CCA </vt:lpstr>
      <vt:lpstr>FB = Freies Bild (public domain)  RL = Roger Liebi  Bibelzitate:  Elberfelder 1905 (leicht überarbeitet von RL)  Koranzitate: Der Koran, aus dem Arabischen übertragen von Max Henning, Reclam, Stuttgart 1960.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Entstehung der biblischen Bücher - Teil 1/2</dc:title>
  <dc:creator>Roger Liebi</dc:creator>
  <cp:lastModifiedBy>Me</cp:lastModifiedBy>
  <cp:revision>221</cp:revision>
  <dcterms:created xsi:type="dcterms:W3CDTF">2005-10-31T15:23:51Z</dcterms:created>
  <dcterms:modified xsi:type="dcterms:W3CDTF">2019-01-01T20:58:03Z</dcterms:modified>
</cp:coreProperties>
</file>