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1"/>
  </p:notesMasterIdLst>
  <p:sldIdLst>
    <p:sldId id="384" r:id="rId2"/>
    <p:sldId id="321" r:id="rId3"/>
    <p:sldId id="358" r:id="rId4"/>
    <p:sldId id="359" r:id="rId5"/>
    <p:sldId id="324" r:id="rId6"/>
    <p:sldId id="348" r:id="rId7"/>
    <p:sldId id="313" r:id="rId8"/>
    <p:sldId id="334" r:id="rId9"/>
    <p:sldId id="335" r:id="rId10"/>
    <p:sldId id="342" r:id="rId11"/>
    <p:sldId id="343" r:id="rId12"/>
    <p:sldId id="344" r:id="rId13"/>
    <p:sldId id="345" r:id="rId14"/>
    <p:sldId id="346" r:id="rId15"/>
    <p:sldId id="373" r:id="rId16"/>
    <p:sldId id="352" r:id="rId17"/>
    <p:sldId id="35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20" r:id="rId27"/>
    <p:sldId id="330" r:id="rId28"/>
    <p:sldId id="331" r:id="rId29"/>
    <p:sldId id="332" r:id="rId30"/>
    <p:sldId id="301" r:id="rId31"/>
    <p:sldId id="305" r:id="rId32"/>
    <p:sldId id="303" r:id="rId33"/>
    <p:sldId id="314" r:id="rId34"/>
    <p:sldId id="308" r:id="rId35"/>
    <p:sldId id="333" r:id="rId36"/>
    <p:sldId id="262" r:id="rId37"/>
    <p:sldId id="309" r:id="rId38"/>
    <p:sldId id="310" r:id="rId39"/>
    <p:sldId id="311" r:id="rId40"/>
    <p:sldId id="312" r:id="rId41"/>
    <p:sldId id="315" r:id="rId42"/>
    <p:sldId id="350" r:id="rId43"/>
    <p:sldId id="349" r:id="rId44"/>
    <p:sldId id="351" r:id="rId45"/>
    <p:sldId id="371" r:id="rId46"/>
    <p:sldId id="372" r:id="rId47"/>
    <p:sldId id="268" r:id="rId48"/>
    <p:sldId id="316" r:id="rId49"/>
    <p:sldId id="318" r:id="rId50"/>
    <p:sldId id="275" r:id="rId51"/>
    <p:sldId id="276" r:id="rId52"/>
    <p:sldId id="277" r:id="rId53"/>
    <p:sldId id="300" r:id="rId54"/>
    <p:sldId id="280" r:id="rId55"/>
    <p:sldId id="283" r:id="rId56"/>
    <p:sldId id="329" r:id="rId57"/>
    <p:sldId id="360" r:id="rId58"/>
    <p:sldId id="361" r:id="rId59"/>
    <p:sldId id="362" r:id="rId60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>
      <p:cViewPr varScale="1">
        <p:scale>
          <a:sx n="123" d="100"/>
          <a:sy n="123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BD581A4-85A7-47C6-B6AE-FEEF9F75AED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87097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9FA375-63A2-4195-BF20-B72B4C610050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163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39FEB1-2449-40B3-85E8-0126B2C8368B}" type="slidenum">
              <a:rPr lang="fr-FR" altLang="de-DE" smtClean="0"/>
              <a:pPr>
                <a:spcBef>
                  <a:spcPct val="0"/>
                </a:spcBef>
              </a:pPr>
              <a:t>3</a:t>
            </a:fld>
            <a:endParaRPr lang="fr-FR" altLang="de-DE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969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1C206B-DFE8-4EF0-95A3-437D70228971}" type="slidenum">
              <a:rPr lang="fr-FR" altLang="de-DE" smtClean="0"/>
              <a:pPr>
                <a:spcBef>
                  <a:spcPct val="0"/>
                </a:spcBef>
              </a:pPr>
              <a:t>4</a:t>
            </a:fld>
            <a:endParaRPr lang="fr-FR" altLang="de-DE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mtClean="0">
                <a:latin typeface="Arial" panose="020B0604020202020204" pitchFamily="34" charset="0"/>
              </a:rPr>
              <a:t>Seal, closing bar, mirror</a:t>
            </a:r>
          </a:p>
        </p:txBody>
      </p:sp>
    </p:spTree>
    <p:extLst>
      <p:ext uri="{BB962C8B-B14F-4D97-AF65-F5344CB8AC3E}">
        <p14:creationId xmlns:p14="http://schemas.microsoft.com/office/powerpoint/2010/main" val="2185128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B51719-0785-4A57-B386-754C89A41BB6}" type="slidenum">
              <a:rPr lang="de-DE" altLang="de-DE" smtClean="0">
                <a:latin typeface="Times New Roman" panose="02020603050405020304" pitchFamily="18" charset="0"/>
              </a:rPr>
              <a:pPr/>
              <a:t>6</a:t>
            </a:fld>
            <a:endParaRPr lang="de-DE" altLang="de-DE" smtClean="0">
              <a:latin typeface="Times New Roman" panose="02020603050405020304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039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7837E3-920F-45E2-9C30-C1F18138D3F7}" type="slidenum">
              <a:rPr lang="fr-FR" altLang="de-DE" smtClean="0"/>
              <a:pPr/>
              <a:t>10</a:t>
            </a:fld>
            <a:endParaRPr lang="fr-FR" altLang="de-DE" smtClean="0"/>
          </a:p>
        </p:txBody>
      </p:sp>
    </p:spTree>
    <p:extLst>
      <p:ext uri="{BB962C8B-B14F-4D97-AF65-F5344CB8AC3E}">
        <p14:creationId xmlns:p14="http://schemas.microsoft.com/office/powerpoint/2010/main" val="2156018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 smtClean="0">
              <a:latin typeface="Arial" panose="020B0604020202020204" pitchFamily="34" charset="0"/>
            </a:endParaRPr>
          </a:p>
        </p:txBody>
      </p:sp>
      <p:sp>
        <p:nvSpPr>
          <p:cNvPr id="460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CAA8C3-676B-4471-AA51-53805CA5D5A1}" type="slidenum">
              <a:rPr lang="de-DE" altLang="de-DE" smtClean="0"/>
              <a:pPr/>
              <a:t>36</a:t>
            </a:fld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254988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 smtClean="0">
              <a:latin typeface="Arial" panose="020B0604020202020204" pitchFamily="34" charset="0"/>
            </a:endParaRPr>
          </a:p>
        </p:txBody>
      </p:sp>
      <p:sp>
        <p:nvSpPr>
          <p:cNvPr id="532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B415C4-43C0-4B84-9602-9B1A4DCFB432}" type="slidenum">
              <a:rPr lang="de-DE" altLang="de-DE" smtClean="0"/>
              <a:pPr/>
              <a:t>42</a:t>
            </a:fld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07598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C225B3-BA8C-4FA0-B00E-7E55903E9A92}" type="slidenum">
              <a:rPr lang="de-DE" altLang="de-DE" smtClean="0">
                <a:latin typeface="Times New Roman" panose="02020603050405020304" pitchFamily="18" charset="0"/>
              </a:rPr>
              <a:pPr/>
              <a:t>43</a:t>
            </a:fld>
            <a:endParaRPr lang="de-DE" altLang="de-DE" smtClean="0"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24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2 w 1722"/>
                <a:gd name="T1" fmla="*/ 51 h 66"/>
                <a:gd name="T2" fmla="*/ 1692 w 1722"/>
                <a:gd name="T3" fmla="*/ 45 h 66"/>
                <a:gd name="T4" fmla="*/ 0 w 1722"/>
                <a:gd name="T5" fmla="*/ 0 h 66"/>
                <a:gd name="T6" fmla="*/ 0 w 1722"/>
                <a:gd name="T7" fmla="*/ 33 h 66"/>
                <a:gd name="T8" fmla="*/ 1692 w 1722"/>
                <a:gd name="T9" fmla="*/ 51 h 66"/>
                <a:gd name="T10" fmla="*/ 1692 w 1722"/>
                <a:gd name="T11" fmla="*/ 51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0 w 975"/>
                <a:gd name="T1" fmla="*/ 48 h 101"/>
                <a:gd name="T2" fmla="*/ 960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0 w 975"/>
                <a:gd name="T9" fmla="*/ 48 h 101"/>
                <a:gd name="T10" fmla="*/ 960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1 w 2141"/>
                <a:gd name="T7" fmla="*/ 0 h 198"/>
                <a:gd name="T8" fmla="*/ 211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37 w 2517"/>
                <a:gd name="T1" fmla="*/ 276 h 276"/>
                <a:gd name="T2" fmla="*/ 2472 w 2517"/>
                <a:gd name="T3" fmla="*/ 204 h 276"/>
                <a:gd name="T4" fmla="*/ 2215 w 2517"/>
                <a:gd name="T5" fmla="*/ 0 h 276"/>
                <a:gd name="T6" fmla="*/ 0 w 2517"/>
                <a:gd name="T7" fmla="*/ 276 h 276"/>
                <a:gd name="T8" fmla="*/ 2137 w 2517"/>
                <a:gd name="T9" fmla="*/ 276 h 276"/>
                <a:gd name="T10" fmla="*/ 2137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4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4 w 729"/>
                <a:gd name="T7" fmla="*/ 240 h 240"/>
                <a:gd name="T8" fmla="*/ 714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4 w 729"/>
                <a:gd name="T1" fmla="*/ 318 h 318"/>
                <a:gd name="T2" fmla="*/ 714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4 w 729"/>
                <a:gd name="T9" fmla="*/ 318 h 318"/>
                <a:gd name="T10" fmla="*/ 714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97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latin typeface="Arial" charset="0"/>
                </a:endParaRPr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BC97D-C6D8-4EA0-A33F-A18FFCCDC46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3939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A239C-6328-4AD5-94F7-3CA64DB74D1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633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AA9D0-5F22-4A78-AB60-FF8F0F59B46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9924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A59C9-D8E1-4F19-9C37-2AA7725A217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8040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A961D-6148-4E26-B4D0-498838F3DE9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9168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E8068-ACF8-47DB-98BC-822EB69EF27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9683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5960C-E059-41B7-BEFB-BFB545ADB46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76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D577B-A53E-4C58-8EEC-BC8CBB51DB0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9333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35350-D001-4A03-8E07-278432DB512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9329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3A20C-3564-456E-B673-A1425BCC400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1298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93EA9-C135-440F-828C-15FE0CF3170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51521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F9C67-E007-4C27-9031-195A9FAE217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23143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2 w 1722"/>
                <a:gd name="T1" fmla="*/ 51 h 66"/>
                <a:gd name="T2" fmla="*/ 1692 w 1722"/>
                <a:gd name="T3" fmla="*/ 45 h 66"/>
                <a:gd name="T4" fmla="*/ 0 w 1722"/>
                <a:gd name="T5" fmla="*/ 0 h 66"/>
                <a:gd name="T6" fmla="*/ 0 w 1722"/>
                <a:gd name="T7" fmla="*/ 33 h 66"/>
                <a:gd name="T8" fmla="*/ 1692 w 1722"/>
                <a:gd name="T9" fmla="*/ 51 h 66"/>
                <a:gd name="T10" fmla="*/ 1692 w 1722"/>
                <a:gd name="T11" fmla="*/ 51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0 w 975"/>
                <a:gd name="T1" fmla="*/ 48 h 101"/>
                <a:gd name="T2" fmla="*/ 960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0 w 975"/>
                <a:gd name="T9" fmla="*/ 48 h 101"/>
                <a:gd name="T10" fmla="*/ 960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1 w 2141"/>
                <a:gd name="T7" fmla="*/ 0 h 198"/>
                <a:gd name="T8" fmla="*/ 211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37 w 2517"/>
                <a:gd name="T1" fmla="*/ 276 h 276"/>
                <a:gd name="T2" fmla="*/ 2472 w 2517"/>
                <a:gd name="T3" fmla="*/ 204 h 276"/>
                <a:gd name="T4" fmla="*/ 2215 w 2517"/>
                <a:gd name="T5" fmla="*/ 0 h 276"/>
                <a:gd name="T6" fmla="*/ 0 w 2517"/>
                <a:gd name="T7" fmla="*/ 276 h 276"/>
                <a:gd name="T8" fmla="*/ 2137 w 2517"/>
                <a:gd name="T9" fmla="*/ 276 h 276"/>
                <a:gd name="T10" fmla="*/ 2137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4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4 w 729"/>
                <a:gd name="T7" fmla="*/ 240 h 240"/>
                <a:gd name="T8" fmla="*/ 714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4 w 729"/>
                <a:gd name="T1" fmla="*/ 318 h 318"/>
                <a:gd name="T2" fmla="*/ 714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4 w 729"/>
                <a:gd name="T9" fmla="*/ 318 h 318"/>
                <a:gd name="T10" fmla="*/ 714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97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61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61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61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61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61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1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61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latin typeface="Arial" charset="0"/>
                </a:endParaRPr>
              </a:p>
            </p:txBody>
          </p:sp>
        </p:grpSp>
      </p:grpSp>
      <p:sp>
        <p:nvSpPr>
          <p:cNvPr id="61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61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1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D9FD59C-02A6-4F58-B720-D5064BA8B62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1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5.jpeg"/><Relationship Id="rId7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Wikipedia:Textof_the_GNU_Free_Documentation_License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C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Die Stiftshütte</a:t>
            </a:r>
          </a:p>
        </p:txBody>
      </p:sp>
      <p:sp>
        <p:nvSpPr>
          <p:cNvPr id="4099" name="WordArt 5"/>
          <p:cNvSpPr>
            <a:spLocks noChangeArrowheads="1" noChangeShapeType="1" noTextEdit="1"/>
          </p:cNvSpPr>
          <p:nvPr/>
        </p:nvSpPr>
        <p:spPr bwMode="auto">
          <a:xfrm>
            <a:off x="2484438" y="1844675"/>
            <a:ext cx="3933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C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im Licht des NT</a:t>
            </a:r>
          </a:p>
        </p:txBody>
      </p:sp>
      <p:pic>
        <p:nvPicPr>
          <p:cNvPr id="4100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708275"/>
            <a:ext cx="565150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feld 1"/>
          <p:cNvSpPr txBox="1">
            <a:spLocks noChangeArrowheads="1"/>
          </p:cNvSpPr>
          <p:nvPr/>
        </p:nvSpPr>
        <p:spPr bwMode="auto">
          <a:xfrm>
            <a:off x="7596188" y="5949950"/>
            <a:ext cx="1365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/>
              <a:t>Roger Liebi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2492375"/>
            <a:ext cx="81359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itel 1"/>
          <p:cNvSpPr>
            <a:spLocks noGrp="1"/>
          </p:cNvSpPr>
          <p:nvPr>
            <p:ph type="title"/>
          </p:nvPr>
        </p:nvSpPr>
        <p:spPr>
          <a:xfrm>
            <a:off x="477838" y="5492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Erfindung: </a:t>
            </a:r>
            <a:br>
              <a:rPr lang="de-DE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Kreta, 1750 v. Chr.</a:t>
            </a:r>
          </a:p>
        </p:txBody>
      </p:sp>
      <p:sp>
        <p:nvSpPr>
          <p:cNvPr id="17412" name="Textfeld 4"/>
          <p:cNvSpPr txBox="1">
            <a:spLocks noChangeArrowheads="1"/>
          </p:cNvSpPr>
          <p:nvPr/>
        </p:nvSpPr>
        <p:spPr bwMode="auto">
          <a:xfrm>
            <a:off x="7832725" y="5732463"/>
            <a:ext cx="8429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>
                <a:latin typeface="Verdana" panose="020B0604030504040204" pitchFamily="34" charset="0"/>
                <a:cs typeface="Arial" panose="020B0604020202020204" pitchFamily="34" charset="0"/>
              </a:rPr>
              <a:t>NASA / FP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 altLang="de-DE" smtClean="0"/>
          </a:p>
        </p:txBody>
      </p:sp>
      <p:pic>
        <p:nvPicPr>
          <p:cNvPr id="19459" name="Picture 2" descr="http://upload.wikimedia.org/wikipedia/commons/thumb/6/6f/Hexaplex-trunculus-Purpurschnecke.jpg/1024px-Hexaplex-trunculus-Purpurschnec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338" y="0"/>
            <a:ext cx="9780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feld 6"/>
          <p:cNvSpPr txBox="1">
            <a:spLocks noChangeArrowheads="1"/>
          </p:cNvSpPr>
          <p:nvPr/>
        </p:nvSpPr>
        <p:spPr bwMode="auto">
          <a:xfrm>
            <a:off x="5292725" y="6021388"/>
            <a:ext cx="1644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latin typeface="Verdana" panose="020B0604030504040204" pitchFamily="34" charset="0"/>
                <a:cs typeface="Arial" panose="020B0604020202020204" pitchFamily="34" charset="0"/>
              </a:rPr>
              <a:t>H. Krisp CC-BY 3.0</a:t>
            </a:r>
          </a:p>
        </p:txBody>
      </p:sp>
      <p:sp>
        <p:nvSpPr>
          <p:cNvPr id="19461" name="Textfeld 5"/>
          <p:cNvSpPr txBox="1">
            <a:spLocks noChangeArrowheads="1"/>
          </p:cNvSpPr>
          <p:nvPr/>
        </p:nvSpPr>
        <p:spPr bwMode="auto">
          <a:xfrm>
            <a:off x="5419725" y="277813"/>
            <a:ext cx="3267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latin typeface="Verdana" panose="020B0604030504040204" pitchFamily="34" charset="0"/>
                <a:cs typeface="Arial" panose="020B0604020202020204" pitchFamily="34" charset="0"/>
              </a:rPr>
              <a:t>Meeresschnecke: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latin typeface="Verdana" panose="020B0604030504040204" pitchFamily="34" charset="0"/>
                <a:cs typeface="Arial" panose="020B0604020202020204" pitchFamily="34" charset="0"/>
              </a:rPr>
              <a:t> Hexaplex trunculus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latin typeface="Verdana" panose="020B0604030504040204" pitchFamily="34" charset="0"/>
                <a:cs typeface="Arial" panose="020B0604020202020204" pitchFamily="34" charset="0"/>
              </a:rPr>
              <a:t>(Murex trunculus)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 altLang="de-DE" smtClean="0"/>
          </a:p>
        </p:txBody>
      </p:sp>
      <p:pic>
        <p:nvPicPr>
          <p:cNvPr id="20483" name="Picture 2" descr="http://upload.wikimedia.org/wikipedia/commons/thumb/8/8e/Wool_techelet.jpg/1024px-Wool_teche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218613" cy="695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feld 5"/>
          <p:cNvSpPr txBox="1">
            <a:spLocks noChangeArrowheads="1"/>
          </p:cNvSpPr>
          <p:nvPr/>
        </p:nvSpPr>
        <p:spPr bwMode="auto">
          <a:xfrm>
            <a:off x="395288" y="6453188"/>
            <a:ext cx="2535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latin typeface="Verdana" panose="020B0604030504040204" pitchFamily="34" charset="0"/>
                <a:cs typeface="Arial" panose="020B0604020202020204" pitchFamily="34" charset="0"/>
              </a:rPr>
              <a:t>Petil Tekhelet GNU 1.2 or later</a:t>
            </a:r>
          </a:p>
        </p:txBody>
      </p:sp>
      <p:sp>
        <p:nvSpPr>
          <p:cNvPr id="20485" name="Textfeld 5"/>
          <p:cNvSpPr txBox="1">
            <a:spLocks noChangeArrowheads="1"/>
          </p:cNvSpPr>
          <p:nvPr/>
        </p:nvSpPr>
        <p:spPr bwMode="auto">
          <a:xfrm>
            <a:off x="696913" y="404813"/>
            <a:ext cx="4870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>
                <a:latin typeface="Verdana" panose="020B0604030504040204" pitchFamily="34" charset="0"/>
                <a:cs typeface="Arial" panose="020B0604020202020204" pitchFamily="34" charset="0"/>
              </a:rPr>
              <a:t>mit Sonnenlicht </a:t>
            </a:r>
            <a:r>
              <a:rPr lang="de-DE" altLang="de-DE" sz="1800">
                <a:latin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blauer Purpur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>
                <a:latin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ohne Sonnenlicht  roter Purpur</a:t>
            </a:r>
            <a:endParaRPr lang="de-DE" altLang="de-DE" sz="180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pload.wikimedia.org/wikipedia/commons/thumb/4/44/Fig18j.JPG/640px-Fig18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606550"/>
            <a:ext cx="367665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feld 3"/>
          <p:cNvSpPr txBox="1">
            <a:spLocks noChangeArrowheads="1"/>
          </p:cNvSpPr>
          <p:nvPr/>
        </p:nvSpPr>
        <p:spPr bwMode="auto">
          <a:xfrm>
            <a:off x="4159250" y="6092825"/>
            <a:ext cx="15525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latin typeface="Verdana" panose="020B0604030504040204" pitchFamily="34" charset="0"/>
                <a:cs typeface="Arial" panose="020B0604020202020204" pitchFamily="34" charset="0"/>
              </a:rPr>
              <a:t>Kanold CC-BY 3.0</a:t>
            </a:r>
          </a:p>
        </p:txBody>
      </p:sp>
      <p:pic>
        <p:nvPicPr>
          <p:cNvPr id="21508" name="Picture 2" descr="http://upload.wikimedia.org/wikipedia/commons/thumb/a/ab/Hexaplex_trunculus.jpg/1024px-Hexaplex_trunculu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2425"/>
            <a:ext cx="4141788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feld 3"/>
          <p:cNvSpPr txBox="1">
            <a:spLocks noChangeArrowheads="1"/>
          </p:cNvSpPr>
          <p:nvPr/>
        </p:nvSpPr>
        <p:spPr bwMode="auto">
          <a:xfrm>
            <a:off x="6235700" y="4724400"/>
            <a:ext cx="2505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latin typeface="Verdana" panose="020B0604030504040204" pitchFamily="34" charset="0"/>
                <a:cs typeface="Arial" panose="020B0604020202020204" pitchFamily="34" charset="0"/>
              </a:rPr>
              <a:t>Hans Hillewaert CC-BY-SA 4.0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Wertvoller</a:t>
            </a:r>
            <a:r>
              <a:rPr lang="en-US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de-DE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</a:t>
            </a:r>
            <a:r>
              <a:rPr lang="en-US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Gold</a:t>
            </a:r>
            <a:endParaRPr lang="de-DE" altLang="de-DE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1" name="Picture 2" descr="http://upload.wikimedia.org/wikipedia/commons/thumb/4/44/Fig18j.JPG/640px-Fig18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606550"/>
            <a:ext cx="367665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feld 3"/>
          <p:cNvSpPr txBox="1">
            <a:spLocks noChangeArrowheads="1"/>
          </p:cNvSpPr>
          <p:nvPr/>
        </p:nvSpPr>
        <p:spPr bwMode="auto">
          <a:xfrm>
            <a:off x="2700338" y="6467475"/>
            <a:ext cx="15525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latin typeface="Verdana" panose="020B0604030504040204" pitchFamily="34" charset="0"/>
                <a:cs typeface="Arial" panose="020B0604020202020204" pitchFamily="34" charset="0"/>
              </a:rPr>
              <a:t>Kanold CC-BY 3.0</a:t>
            </a:r>
          </a:p>
        </p:txBody>
      </p:sp>
      <p:sp>
        <p:nvSpPr>
          <p:cNvPr id="22533" name="Textfeld 3"/>
          <p:cNvSpPr txBox="1">
            <a:spLocks noChangeArrowheads="1"/>
          </p:cNvSpPr>
          <p:nvPr/>
        </p:nvSpPr>
        <p:spPr bwMode="auto">
          <a:xfrm>
            <a:off x="7283450" y="4792663"/>
            <a:ext cx="16938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latin typeface="Verdana" panose="020B0604030504040204" pitchFamily="34" charset="0"/>
                <a:cs typeface="Arial" panose="020B0604020202020204" pitchFamily="34" charset="0"/>
              </a:rPr>
              <a:t>Olegvolk CC-BY 2.5</a:t>
            </a:r>
          </a:p>
        </p:txBody>
      </p:sp>
      <p:sp>
        <p:nvSpPr>
          <p:cNvPr id="22534" name="Textfeld 1"/>
          <p:cNvSpPr txBox="1">
            <a:spLocks noChangeArrowheads="1"/>
          </p:cNvSpPr>
          <p:nvPr/>
        </p:nvSpPr>
        <p:spPr bwMode="auto">
          <a:xfrm>
            <a:off x="4586288" y="5168900"/>
            <a:ext cx="4870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>
                <a:latin typeface="Verdana" panose="020B0604030504040204" pitchFamily="34" charset="0"/>
                <a:cs typeface="Arial" panose="020B0604020202020204" pitchFamily="34" charset="0"/>
              </a:rPr>
              <a:t>- Kremer Pigmente GmbH und Co., Aichstädten: 1g für 2450 €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2535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1624013"/>
            <a:ext cx="441960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Blauer Purpur (</a:t>
            </a:r>
            <a:r>
              <a:rPr lang="de-DE" i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tekhelet</a:t>
            </a:r>
            <a:r>
              <a:rPr 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und Roter Purpur (</a:t>
            </a:r>
            <a:r>
              <a:rPr lang="de-DE" i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argaman</a:t>
            </a:r>
            <a:r>
              <a:rPr 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de-DE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844675"/>
            <a:ext cx="78295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feld 6"/>
          <p:cNvSpPr txBox="1">
            <a:spLocks noChangeArrowheads="1"/>
          </p:cNvSpPr>
          <p:nvPr/>
        </p:nvSpPr>
        <p:spPr bwMode="auto">
          <a:xfrm>
            <a:off x="8486775" y="5829300"/>
            <a:ext cx="377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FB</a:t>
            </a:r>
          </a:p>
        </p:txBody>
      </p:sp>
      <p:sp>
        <p:nvSpPr>
          <p:cNvPr id="23557" name="Textfeld 2"/>
          <p:cNvSpPr txBox="1">
            <a:spLocks noChangeArrowheads="1"/>
          </p:cNvSpPr>
          <p:nvPr/>
        </p:nvSpPr>
        <p:spPr bwMode="auto">
          <a:xfrm>
            <a:off x="8475663" y="5843588"/>
            <a:ext cx="381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/>
              <a:t>FP</a:t>
            </a:r>
            <a:endParaRPr lang="de-CH" altLang="de-DE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Hohepriester</a:t>
            </a:r>
            <a:endParaRPr lang="de-DE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9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7925" y="1600200"/>
            <a:ext cx="6788150" cy="4525963"/>
          </a:xfrm>
        </p:spPr>
      </p:pic>
      <p:sp>
        <p:nvSpPr>
          <p:cNvPr id="24580" name="Textfeld 6"/>
          <p:cNvSpPr txBox="1">
            <a:spLocks noChangeArrowheads="1"/>
          </p:cNvSpPr>
          <p:nvPr/>
        </p:nvSpPr>
        <p:spPr bwMode="auto">
          <a:xfrm>
            <a:off x="4221163" y="6170613"/>
            <a:ext cx="3744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Kultur- und Begegnungscenter DE-Reichenbach / RL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9750" y="1700213"/>
            <a:ext cx="2984500" cy="4870450"/>
          </a:xfrm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de-DE" kern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Hohepriester</a:t>
            </a:r>
            <a:endParaRPr lang="de-DE" kern="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4" name="Textfeld 6"/>
          <p:cNvSpPr txBox="1">
            <a:spLocks noChangeArrowheads="1"/>
          </p:cNvSpPr>
          <p:nvPr/>
        </p:nvSpPr>
        <p:spPr bwMode="auto">
          <a:xfrm>
            <a:off x="609600" y="5949950"/>
            <a:ext cx="2311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Kultur- und Begegnungscenter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DE-Reichenbach / RL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Quasten des Volkes Gottes</a:t>
            </a:r>
          </a:p>
        </p:txBody>
      </p:sp>
      <p:sp>
        <p:nvSpPr>
          <p:cNvPr id="77827" name="Inhaltsplatzhalter 2"/>
          <p:cNvSpPr>
            <a:spLocks noGrp="1"/>
          </p:cNvSpPr>
          <p:nvPr>
            <p:ph idx="1"/>
          </p:nvPr>
        </p:nvSpPr>
        <p:spPr>
          <a:xfrm>
            <a:off x="250825" y="1600200"/>
            <a:ext cx="5616575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altLang="de-DE" sz="1800" dirty="0" smtClean="0"/>
              <a:t>4Mo 15,38-41: </a:t>
            </a:r>
            <a:r>
              <a:rPr lang="de-DE" altLang="de-DE" sz="1800" baseline="30000" dirty="0" smtClean="0">
                <a:solidFill>
                  <a:srgbClr val="FFFF00"/>
                </a:solidFill>
              </a:rPr>
              <a:t>38</a:t>
            </a:r>
            <a:r>
              <a:rPr lang="de-DE" altLang="de-DE" sz="1800" dirty="0" smtClean="0">
                <a:solidFill>
                  <a:srgbClr val="FFFF00"/>
                </a:solidFill>
              </a:rPr>
              <a:t> Rede zu den Kindern Israel und sprich zu ihnen, </a:t>
            </a:r>
            <a:r>
              <a:rPr lang="de-DE" altLang="de-DE" sz="1800" dirty="0" err="1" smtClean="0">
                <a:solidFill>
                  <a:srgbClr val="FFFF00"/>
                </a:solidFill>
              </a:rPr>
              <a:t>daß</a:t>
            </a:r>
            <a:r>
              <a:rPr lang="de-DE" altLang="de-DE" sz="1800" dirty="0" smtClean="0">
                <a:solidFill>
                  <a:srgbClr val="FFFF00"/>
                </a:solidFill>
              </a:rPr>
              <a:t> sie sich </a:t>
            </a:r>
            <a:r>
              <a:rPr lang="de-DE" altLang="de-DE" sz="1800" dirty="0" smtClean="0">
                <a:solidFill>
                  <a:srgbClr val="00FF00"/>
                </a:solidFill>
              </a:rPr>
              <a:t>eine Quaste </a:t>
            </a:r>
            <a:r>
              <a:rPr lang="de-DE" altLang="de-DE" sz="1800" dirty="0" smtClean="0">
                <a:solidFill>
                  <a:srgbClr val="FFFF00"/>
                </a:solidFill>
              </a:rPr>
              <a:t>an den Zipfeln ihrer Oberkleider machen, bei ihren Geschlechtern, und </a:t>
            </a:r>
            <a:r>
              <a:rPr lang="de-DE" altLang="de-DE" sz="1800" dirty="0" err="1" smtClean="0">
                <a:solidFill>
                  <a:srgbClr val="FFFF00"/>
                </a:solidFill>
              </a:rPr>
              <a:t>daß</a:t>
            </a:r>
            <a:r>
              <a:rPr lang="de-DE" altLang="de-DE" sz="1800" dirty="0" smtClean="0">
                <a:solidFill>
                  <a:srgbClr val="FFFF00"/>
                </a:solidFill>
              </a:rPr>
              <a:t> sie an die Quaste des Zipfels </a:t>
            </a:r>
            <a:r>
              <a:rPr lang="de-DE" altLang="de-DE" sz="1800" dirty="0" smtClean="0">
                <a:solidFill>
                  <a:srgbClr val="00FF00"/>
                </a:solidFill>
              </a:rPr>
              <a:t>eine Schnur von blauem Purpur </a:t>
            </a:r>
            <a:r>
              <a:rPr lang="de-DE" altLang="de-DE" sz="1800" dirty="0" smtClean="0">
                <a:solidFill>
                  <a:srgbClr val="FFFF00"/>
                </a:solidFill>
              </a:rPr>
              <a:t>setzen; </a:t>
            </a:r>
            <a:r>
              <a:rPr lang="de-DE" altLang="de-DE" sz="1800" baseline="30000" dirty="0" smtClean="0">
                <a:solidFill>
                  <a:srgbClr val="FFFF00"/>
                </a:solidFill>
              </a:rPr>
              <a:t>39</a:t>
            </a:r>
            <a:r>
              <a:rPr lang="de-DE" altLang="de-DE" sz="1800" dirty="0" smtClean="0">
                <a:solidFill>
                  <a:srgbClr val="FFFF00"/>
                </a:solidFill>
              </a:rPr>
              <a:t> und es soll euch zu einer Quaste sein</a:t>
            </a:r>
            <a:r>
              <a:rPr lang="de-DE" altLang="de-DE" sz="1800" dirty="0" smtClean="0">
                <a:solidFill>
                  <a:srgbClr val="00FF00"/>
                </a:solidFill>
              </a:rPr>
              <a:t>, </a:t>
            </a:r>
            <a:r>
              <a:rPr lang="de-DE" altLang="de-DE" sz="1800" dirty="0" err="1" smtClean="0">
                <a:solidFill>
                  <a:srgbClr val="00FF00"/>
                </a:solidFill>
              </a:rPr>
              <a:t>daß</a:t>
            </a:r>
            <a:r>
              <a:rPr lang="de-DE" altLang="de-DE" sz="1800" dirty="0" smtClean="0">
                <a:solidFill>
                  <a:srgbClr val="00FF00"/>
                </a:solidFill>
              </a:rPr>
              <a:t> ihr, wenn ihr sie anseht, aller Gebote des HERRN gedenkt </a:t>
            </a:r>
            <a:r>
              <a:rPr lang="de-DE" altLang="de-DE" sz="1800" dirty="0" smtClean="0">
                <a:solidFill>
                  <a:srgbClr val="FFFF00"/>
                </a:solidFill>
              </a:rPr>
              <a:t>und sie tut, und </a:t>
            </a:r>
            <a:r>
              <a:rPr lang="de-DE" altLang="de-DE" sz="1800" dirty="0" err="1" smtClean="0">
                <a:solidFill>
                  <a:srgbClr val="FFFF00"/>
                </a:solidFill>
              </a:rPr>
              <a:t>daß</a:t>
            </a:r>
            <a:r>
              <a:rPr lang="de-DE" altLang="de-DE" sz="1800" dirty="0" smtClean="0">
                <a:solidFill>
                  <a:srgbClr val="FFFF00"/>
                </a:solidFill>
              </a:rPr>
              <a:t> ihr nicht umherspäht eurem Herzen und euren Augen nach, denen ihr nachhuret; </a:t>
            </a:r>
            <a:r>
              <a:rPr lang="de-DE" altLang="de-DE" sz="1800" baseline="30000" dirty="0" smtClean="0">
                <a:solidFill>
                  <a:srgbClr val="FFFF00"/>
                </a:solidFill>
              </a:rPr>
              <a:t>40</a:t>
            </a:r>
            <a:r>
              <a:rPr lang="de-DE" altLang="de-DE" sz="1800" dirty="0" smtClean="0">
                <a:solidFill>
                  <a:srgbClr val="FFFF00"/>
                </a:solidFill>
              </a:rPr>
              <a:t> </a:t>
            </a:r>
            <a:r>
              <a:rPr lang="de-DE" altLang="de-DE" sz="1800" dirty="0" smtClean="0">
                <a:solidFill>
                  <a:srgbClr val="00FF00"/>
                </a:solidFill>
              </a:rPr>
              <a:t>damit ihr aller meiner Gebote gedenkt und sie tut, und heilig seiet eurem Gott</a:t>
            </a:r>
            <a:r>
              <a:rPr lang="de-DE" altLang="de-DE" sz="1800" dirty="0" smtClean="0">
                <a:solidFill>
                  <a:srgbClr val="FFFF00"/>
                </a:solidFill>
              </a:rPr>
              <a:t>. </a:t>
            </a:r>
            <a:r>
              <a:rPr lang="de-DE" altLang="de-DE" sz="1800" baseline="30000" dirty="0" smtClean="0">
                <a:solidFill>
                  <a:srgbClr val="FFFF00"/>
                </a:solidFill>
              </a:rPr>
              <a:t>41</a:t>
            </a:r>
            <a:r>
              <a:rPr lang="de-DE" altLang="de-DE" sz="1800" dirty="0" smtClean="0">
                <a:solidFill>
                  <a:srgbClr val="FFFF00"/>
                </a:solidFill>
              </a:rPr>
              <a:t> Ich bin der HERR, euer Gott, der ich euch aus dem Lande Ägypten herausgeführt habe, um euer Gott zu sein; ich bin der HERR, euer Gott. </a:t>
            </a:r>
          </a:p>
        </p:txBody>
      </p:sp>
      <p:pic>
        <p:nvPicPr>
          <p:cNvPr id="26628" name="Picture 2" descr="http://upload.wikimedia.org/wikipedia/commons/thumb/b/be/%D7%A4%D7%AA%D7%99%D7%9C_%D7%AA%D7%9B%D7%9C%D7%AA.JPG/320px-%D7%A4%D7%AA%D7%99%D7%9C_%D7%AA%D7%9B%D7%9C%D7%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600200"/>
            <a:ext cx="2354262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feld 3"/>
          <p:cNvSpPr txBox="1">
            <a:spLocks noChangeArrowheads="1"/>
          </p:cNvSpPr>
          <p:nvPr/>
        </p:nvSpPr>
        <p:spPr bwMode="auto">
          <a:xfrm>
            <a:off x="6227763" y="6405563"/>
            <a:ext cx="2319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Petil Tekhelet CC-BY-SA 3.0</a:t>
            </a:r>
          </a:p>
        </p:txBody>
      </p:sp>
      <p:pic>
        <p:nvPicPr>
          <p:cNvPr id="26630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400675"/>
            <a:ext cx="1744662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feld 6"/>
          <p:cNvSpPr txBox="1">
            <a:spLocks noChangeArrowheads="1"/>
          </p:cNvSpPr>
          <p:nvPr/>
        </p:nvSpPr>
        <p:spPr bwMode="auto">
          <a:xfrm>
            <a:off x="2673350" y="6430963"/>
            <a:ext cx="377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FB</a:t>
            </a:r>
            <a:endParaRPr lang="de-DE" altLang="de-DE" sz="1200">
              <a:solidFill>
                <a:schemeClr val="bg1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 descr="An Image Slidesh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652963"/>
            <a:ext cx="914400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feld 7"/>
          <p:cNvSpPr txBox="1">
            <a:spLocks noChangeArrowheads="1"/>
          </p:cNvSpPr>
          <p:nvPr/>
        </p:nvSpPr>
        <p:spPr bwMode="auto">
          <a:xfrm>
            <a:off x="7235825" y="4357688"/>
            <a:ext cx="180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solidFill>
                  <a:schemeClr val="bg1"/>
                </a:solidFill>
                <a:cs typeface="Arial" panose="020B0604020202020204" pitchFamily="34" charset="0"/>
              </a:rPr>
              <a:t>ASEBA CH-Bollodingen</a:t>
            </a:r>
          </a:p>
        </p:txBody>
      </p:sp>
      <p:sp>
        <p:nvSpPr>
          <p:cNvPr id="27653" name="Textfeld 1"/>
          <p:cNvSpPr txBox="1">
            <a:spLocks noChangeArrowheads="1"/>
          </p:cNvSpPr>
          <p:nvPr/>
        </p:nvSpPr>
        <p:spPr bwMode="auto">
          <a:xfrm>
            <a:off x="179388" y="4683125"/>
            <a:ext cx="377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RL</a:t>
            </a:r>
          </a:p>
        </p:txBody>
      </p:sp>
      <p:sp>
        <p:nvSpPr>
          <p:cNvPr id="27654" name="Textfeld 5"/>
          <p:cNvSpPr txBox="1">
            <a:spLocks noChangeArrowheads="1"/>
          </p:cNvSpPr>
          <p:nvPr/>
        </p:nvSpPr>
        <p:spPr bwMode="auto">
          <a:xfrm>
            <a:off x="179388" y="188913"/>
            <a:ext cx="377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RL</a:t>
            </a:r>
          </a:p>
        </p:txBody>
      </p:sp>
      <p:pic>
        <p:nvPicPr>
          <p:cNvPr id="27655" name="Inhaltsplatzhalter 1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368425"/>
            <a:ext cx="1924050" cy="1443038"/>
          </a:xfrm>
        </p:spPr>
      </p:pic>
      <p:sp>
        <p:nvSpPr>
          <p:cNvPr id="27656" name="Textfeld 3"/>
          <p:cNvSpPr txBox="1">
            <a:spLocks noChangeArrowheads="1"/>
          </p:cNvSpPr>
          <p:nvPr/>
        </p:nvSpPr>
        <p:spPr bwMode="auto">
          <a:xfrm>
            <a:off x="179388" y="2876550"/>
            <a:ext cx="1901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Tzitzith CC-BY-SA 3.0</a:t>
            </a:r>
          </a:p>
        </p:txBody>
      </p:sp>
      <p:pic>
        <p:nvPicPr>
          <p:cNvPr id="27657" name="Grafi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5150"/>
            <a:ext cx="203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solidFill>
                  <a:schemeClr val="tx1"/>
                </a:solidFill>
              </a:rPr>
              <a:t>1606 v. Chr.: Israel in Ägypten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341438"/>
            <a:ext cx="8229600" cy="5141912"/>
          </a:xfrm>
        </p:spPr>
      </p:pic>
      <p:sp>
        <p:nvSpPr>
          <p:cNvPr id="5124" name="Textfeld 1"/>
          <p:cNvSpPr txBox="1">
            <a:spLocks noChangeArrowheads="1"/>
          </p:cNvSpPr>
          <p:nvPr/>
        </p:nvSpPr>
        <p:spPr bwMode="auto">
          <a:xfrm>
            <a:off x="8243888" y="6092825"/>
            <a:ext cx="381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>
                <a:solidFill>
                  <a:srgbClr val="002060"/>
                </a:solidFill>
              </a:rPr>
              <a:t>RL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Quasten des Messias</a:t>
            </a:r>
            <a:endParaRPr lang="de-DE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875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altLang="de-DE" sz="2400" dirty="0" smtClean="0"/>
              <a:t>Mark 6,56: </a:t>
            </a:r>
            <a:r>
              <a:rPr lang="de-DE" altLang="de-DE" sz="2400" dirty="0" smtClean="0">
                <a:solidFill>
                  <a:srgbClr val="FFFF00"/>
                </a:solidFill>
              </a:rPr>
              <a:t>Und wo irgend er eintrat in Dörfer oder Städte oder aufs Land, legten sie die Kranken auf den Marktplätzen hin und baten ihn, </a:t>
            </a:r>
            <a:r>
              <a:rPr lang="de-DE" altLang="de-DE" sz="2400" dirty="0" err="1" smtClean="0">
                <a:solidFill>
                  <a:srgbClr val="FFFF00"/>
                </a:solidFill>
              </a:rPr>
              <a:t>daß</a:t>
            </a:r>
            <a:r>
              <a:rPr lang="de-DE" altLang="de-DE" sz="2400" dirty="0" smtClean="0">
                <a:solidFill>
                  <a:srgbClr val="FFFF00"/>
                </a:solidFill>
              </a:rPr>
              <a:t> sie nur </a:t>
            </a:r>
            <a:r>
              <a:rPr lang="de-DE" altLang="de-DE" sz="2400" dirty="0" smtClean="0">
                <a:solidFill>
                  <a:srgbClr val="00FF00"/>
                </a:solidFill>
              </a:rPr>
              <a:t>die Quaste </a:t>
            </a:r>
            <a:r>
              <a:rPr lang="de-DE" altLang="de-DE" sz="2400" dirty="0" smtClean="0">
                <a:solidFill>
                  <a:srgbClr val="FFFF00"/>
                </a:solidFill>
              </a:rPr>
              <a:t>seines Kleides anrühren dürften; und so viele irgend ihn anrührten, wurden geheilt. </a:t>
            </a:r>
          </a:p>
        </p:txBody>
      </p:sp>
      <p:pic>
        <p:nvPicPr>
          <p:cNvPr id="28676" name="Picture 2" descr="http://upload.wikimedia.org/wikipedia/commons/thumb/b/be/%D7%A4%D7%AA%D7%99%D7%9C_%D7%AA%D7%9B%D7%9C%D7%AA.JPG/320px-%D7%A4%D7%AA%D7%99%D7%9C_%D7%AA%D7%9B%D7%9C%D7%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00213"/>
            <a:ext cx="2354263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feld 3"/>
          <p:cNvSpPr txBox="1">
            <a:spLocks noChangeArrowheads="1"/>
          </p:cNvSpPr>
          <p:nvPr/>
        </p:nvSpPr>
        <p:spPr bwMode="auto">
          <a:xfrm>
            <a:off x="5440363" y="6496050"/>
            <a:ext cx="2319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Petil Tekhelet CC-BY-SA 3.0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1"/>
          <p:cNvSpPr>
            <a:spLocks noGrp="1"/>
          </p:cNvSpPr>
          <p:nvPr>
            <p:ph type="title"/>
          </p:nvPr>
        </p:nvSpPr>
        <p:spPr>
          <a:xfrm>
            <a:off x="323850" y="836613"/>
            <a:ext cx="4824413" cy="1143000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Karmesin und</a:t>
            </a:r>
            <a:br>
              <a:rPr lang="de-DE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Kermesschildlaus</a:t>
            </a:r>
          </a:p>
        </p:txBody>
      </p:sp>
      <p:sp>
        <p:nvSpPr>
          <p:cNvPr id="29699" name="Textfeld 4"/>
          <p:cNvSpPr txBox="1">
            <a:spLocks noChangeArrowheads="1"/>
          </p:cNvSpPr>
          <p:nvPr/>
        </p:nvSpPr>
        <p:spPr bwMode="auto">
          <a:xfrm>
            <a:off x="4364038" y="6237288"/>
            <a:ext cx="2241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Lamiot CC/BZ/SA 1.0 gen.</a:t>
            </a:r>
            <a:endParaRPr lang="de-DE" altLang="de-DE" sz="1200">
              <a:solidFill>
                <a:schemeClr val="bg1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Textfeld 6"/>
          <p:cNvSpPr txBox="1">
            <a:spLocks noChangeArrowheads="1"/>
          </p:cNvSpPr>
          <p:nvPr/>
        </p:nvSpPr>
        <p:spPr bwMode="auto">
          <a:xfrm>
            <a:off x="6084888" y="5292725"/>
            <a:ext cx="2933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Johann H. Addicks GNU 1.2 or later</a:t>
            </a:r>
          </a:p>
        </p:txBody>
      </p:sp>
      <p:pic>
        <p:nvPicPr>
          <p:cNvPr id="29701" name="Picture 2" descr="File:Abbindebatik im Farbb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0"/>
            <a:ext cx="4062412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9500"/>
            <a:ext cx="3895725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de-DE" altLang="de-DE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Weisses</a:t>
            </a:r>
            <a:r>
              <a:rPr lang="de-DE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Leinen (</a:t>
            </a:r>
            <a:r>
              <a:rPr lang="de-DE" altLang="de-DE" i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shesh</a:t>
            </a:r>
            <a:r>
              <a:rPr lang="de-DE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Byssus</a:t>
            </a:r>
          </a:p>
        </p:txBody>
      </p:sp>
      <p:pic>
        <p:nvPicPr>
          <p:cNvPr id="30723" name="Picture 2" descr="File:Handkerchi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601788"/>
            <a:ext cx="5459413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feld 3"/>
          <p:cNvSpPr txBox="1">
            <a:spLocks noChangeArrowheads="1"/>
          </p:cNvSpPr>
          <p:nvPr/>
        </p:nvSpPr>
        <p:spPr bwMode="auto">
          <a:xfrm>
            <a:off x="6988175" y="6165850"/>
            <a:ext cx="379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FB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Flachs-Ernte</a:t>
            </a:r>
            <a:endParaRPr lang="de-DE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7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1557338"/>
            <a:ext cx="59499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feld 3"/>
          <p:cNvSpPr txBox="1">
            <a:spLocks noChangeArrowheads="1"/>
          </p:cNvSpPr>
          <p:nvPr/>
        </p:nvSpPr>
        <p:spPr bwMode="auto">
          <a:xfrm>
            <a:off x="5365750" y="6165850"/>
            <a:ext cx="1917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Lokilech CC-BY-SA 3.0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Flachs </a:t>
            </a:r>
            <a:r>
              <a:rPr lang="de-DE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 </a:t>
            </a:r>
            <a:r>
              <a:rPr lang="de-DE" altLang="de-DE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weisse</a:t>
            </a:r>
            <a:r>
              <a:rPr lang="de-DE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Leinen /Byssus</a:t>
            </a:r>
            <a:endParaRPr lang="de-DE" altLang="de-DE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0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de-DE" altLang="de-DE" smtClean="0"/>
          </a:p>
        </p:txBody>
      </p:sp>
      <p:pic>
        <p:nvPicPr>
          <p:cNvPr id="32772" name="Picture 2" descr="http://upload.wikimedia.org/wikipedia/commons/thumb/d/d8/Flachs_2009.jpg/1280px-Flachs_2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90675"/>
            <a:ext cx="852487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feld 3"/>
          <p:cNvSpPr txBox="1">
            <a:spLocks noChangeArrowheads="1"/>
          </p:cNvSpPr>
          <p:nvPr/>
        </p:nvSpPr>
        <p:spPr bwMode="auto">
          <a:xfrm>
            <a:off x="1116013" y="6299200"/>
            <a:ext cx="2185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Elke Wetzig CC-BY-SA 3.0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4 Farben der Stiftshütte</a:t>
            </a:r>
            <a:endParaRPr lang="de-DE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5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17638"/>
            <a:ext cx="4194175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07950" y="4214813"/>
            <a:ext cx="8928100" cy="4525962"/>
          </a:xfrm>
        </p:spPr>
        <p:txBody>
          <a:bodyPr/>
          <a:lstStyle/>
          <a:p>
            <a:pPr>
              <a:defRPr/>
            </a:pPr>
            <a:r>
              <a:rPr lang="de-DE" altLang="de-DE" sz="1900" dirty="0" smtClean="0"/>
              <a:t>Karmesin / Scharlach (</a:t>
            </a:r>
            <a:r>
              <a:rPr lang="de-DE" altLang="de-DE" sz="1900" i="1" dirty="0" err="1" smtClean="0"/>
              <a:t>tola´ath</a:t>
            </a:r>
            <a:r>
              <a:rPr lang="de-DE" altLang="de-DE" sz="1900" i="1" dirty="0" smtClean="0"/>
              <a:t> </a:t>
            </a:r>
            <a:r>
              <a:rPr lang="de-DE" altLang="de-DE" sz="1900" i="1" dirty="0" err="1" smtClean="0"/>
              <a:t>shani</a:t>
            </a:r>
            <a:r>
              <a:rPr lang="de-DE" altLang="de-DE" sz="1900" dirty="0" smtClean="0"/>
              <a:t> = Scharlach-Wurm): der Messias Israels </a:t>
            </a:r>
            <a:r>
              <a:rPr lang="de-DE" altLang="de-DE" sz="1900" dirty="0" smtClean="0">
                <a:sym typeface="Wingdings" panose="05000000000000000000" pitchFamily="2" charset="2"/>
              </a:rPr>
              <a:t> </a:t>
            </a:r>
            <a:r>
              <a:rPr lang="de-DE" altLang="de-DE" sz="1900" dirty="0" smtClean="0">
                <a:solidFill>
                  <a:srgbClr val="00FF00"/>
                </a:solidFill>
                <a:sym typeface="Wingdings" panose="05000000000000000000" pitchFamily="2" charset="2"/>
              </a:rPr>
              <a:t>Matthäus</a:t>
            </a:r>
            <a:r>
              <a:rPr lang="de-DE" altLang="de-DE" sz="1900" dirty="0" smtClean="0">
                <a:sym typeface="Wingdings" panose="05000000000000000000" pitchFamily="2" charset="2"/>
              </a:rPr>
              <a:t> (</a:t>
            </a:r>
            <a:r>
              <a:rPr lang="de-DE" altLang="de-DE" sz="1900" dirty="0" err="1" smtClean="0">
                <a:sym typeface="Wingdings" panose="05000000000000000000" pitchFamily="2" charset="2"/>
              </a:rPr>
              <a:t>Ps</a:t>
            </a:r>
            <a:r>
              <a:rPr lang="de-DE" altLang="de-DE" sz="1900" dirty="0" smtClean="0">
                <a:sym typeface="Wingdings" panose="05000000000000000000" pitchFamily="2" charset="2"/>
              </a:rPr>
              <a:t> 22,6; Mat 27,28: Scharlach / Karmesin!)</a:t>
            </a:r>
            <a:endParaRPr lang="de-DE" altLang="de-DE" sz="1900" dirty="0" smtClean="0"/>
          </a:p>
          <a:p>
            <a:pPr>
              <a:defRPr/>
            </a:pPr>
            <a:r>
              <a:rPr lang="de-DE" altLang="de-DE" sz="1900" dirty="0" smtClean="0"/>
              <a:t>Roter Purpur (</a:t>
            </a:r>
            <a:r>
              <a:rPr lang="de-DE" altLang="de-DE" sz="1900" i="1" dirty="0" err="1" smtClean="0"/>
              <a:t>argaman</a:t>
            </a:r>
            <a:r>
              <a:rPr lang="de-DE" altLang="de-DE" sz="1900" dirty="0" smtClean="0"/>
              <a:t>): der Knecht des HERRN auf dem Thron    </a:t>
            </a:r>
            <a:r>
              <a:rPr lang="de-DE" altLang="de-DE" sz="1900" dirty="0" smtClean="0">
                <a:sym typeface="Wingdings" panose="05000000000000000000" pitchFamily="2" charset="2"/>
              </a:rPr>
              <a:t> </a:t>
            </a:r>
            <a:r>
              <a:rPr lang="de-DE" altLang="de-DE" sz="1900" dirty="0" smtClean="0">
                <a:solidFill>
                  <a:srgbClr val="00FF00"/>
                </a:solidFill>
                <a:sym typeface="Wingdings" panose="05000000000000000000" pitchFamily="2" charset="2"/>
              </a:rPr>
              <a:t>Markus</a:t>
            </a:r>
            <a:r>
              <a:rPr lang="de-DE" altLang="de-DE" sz="1900" dirty="0" smtClean="0">
                <a:sym typeface="Wingdings" panose="05000000000000000000" pitchFamily="2" charset="2"/>
              </a:rPr>
              <a:t> (Mark</a:t>
            </a:r>
            <a:r>
              <a:rPr lang="en-US" altLang="de-DE" sz="1900" dirty="0" smtClean="0">
                <a:sym typeface="Wingdings" panose="05000000000000000000" pitchFamily="2" charset="2"/>
              </a:rPr>
              <a:t> 15,27: </a:t>
            </a:r>
            <a:r>
              <a:rPr lang="en-US" altLang="de-DE" sz="1900" dirty="0" err="1" smtClean="0">
                <a:sym typeface="Wingdings" panose="05000000000000000000" pitchFamily="2" charset="2"/>
              </a:rPr>
              <a:t>roter</a:t>
            </a:r>
            <a:r>
              <a:rPr lang="en-US" altLang="de-DE" sz="1900" dirty="0" smtClean="0">
                <a:sym typeface="Wingdings" panose="05000000000000000000" pitchFamily="2" charset="2"/>
              </a:rPr>
              <a:t> </a:t>
            </a:r>
            <a:r>
              <a:rPr lang="en-US" altLang="de-DE" sz="1900" dirty="0" err="1" smtClean="0">
                <a:sym typeface="Wingdings" panose="05000000000000000000" pitchFamily="2" charset="2"/>
              </a:rPr>
              <a:t>Purpur</a:t>
            </a:r>
            <a:r>
              <a:rPr lang="en-US" altLang="de-DE" sz="1900" dirty="0" smtClean="0">
                <a:sym typeface="Wingdings" panose="05000000000000000000" pitchFamily="2" charset="2"/>
              </a:rPr>
              <a:t>!; 16,19-20</a:t>
            </a:r>
            <a:r>
              <a:rPr lang="en-US" altLang="de-DE" sz="1900" dirty="0">
                <a:sym typeface="Wingdings" panose="05000000000000000000" pitchFamily="2" charset="2"/>
              </a:rPr>
              <a:t>)</a:t>
            </a:r>
            <a:endParaRPr lang="de-DE" altLang="de-DE" sz="1900" dirty="0" smtClean="0"/>
          </a:p>
          <a:p>
            <a:pPr>
              <a:defRPr/>
            </a:pPr>
            <a:r>
              <a:rPr lang="de-DE" altLang="de-DE" sz="1900" dirty="0" err="1" smtClean="0"/>
              <a:t>Weisses</a:t>
            </a:r>
            <a:r>
              <a:rPr lang="de-DE" altLang="de-DE" sz="1900" dirty="0" smtClean="0"/>
              <a:t> Leinen (</a:t>
            </a:r>
            <a:r>
              <a:rPr lang="de-DE" altLang="de-DE" sz="1900" i="1" dirty="0" err="1" smtClean="0"/>
              <a:t>shesh</a:t>
            </a:r>
            <a:r>
              <a:rPr lang="de-DE" altLang="de-DE" sz="1900" dirty="0" smtClean="0"/>
              <a:t>): der vollkommene Mensch </a:t>
            </a:r>
            <a:r>
              <a:rPr lang="de-DE" altLang="de-DE" sz="1900" dirty="0" smtClean="0">
                <a:sym typeface="Wingdings" panose="05000000000000000000" pitchFamily="2" charset="2"/>
              </a:rPr>
              <a:t> </a:t>
            </a:r>
            <a:r>
              <a:rPr lang="de-DE" altLang="de-DE" sz="1900" dirty="0" smtClean="0">
                <a:solidFill>
                  <a:srgbClr val="00FF00"/>
                </a:solidFill>
                <a:sym typeface="Wingdings" panose="05000000000000000000" pitchFamily="2" charset="2"/>
              </a:rPr>
              <a:t>Lukas</a:t>
            </a:r>
            <a:r>
              <a:rPr lang="de-DE" altLang="de-DE" sz="1900" dirty="0" smtClean="0">
                <a:sym typeface="Wingdings" panose="05000000000000000000" pitchFamily="2" charset="2"/>
              </a:rPr>
              <a:t> (Luk 23,11  </a:t>
            </a:r>
            <a:r>
              <a:rPr lang="de-DE" altLang="de-DE" sz="1900" dirty="0" err="1" smtClean="0">
                <a:sym typeface="Wingdings" panose="05000000000000000000" pitchFamily="2" charset="2"/>
              </a:rPr>
              <a:t>toga</a:t>
            </a:r>
            <a:r>
              <a:rPr lang="de-DE" altLang="de-DE" sz="1900" dirty="0" smtClean="0">
                <a:sym typeface="Wingdings" panose="05000000000000000000" pitchFamily="2" charset="2"/>
              </a:rPr>
              <a:t> </a:t>
            </a:r>
            <a:r>
              <a:rPr lang="de-DE" altLang="de-DE" sz="1900" dirty="0" err="1" smtClean="0">
                <a:sym typeface="Wingdings" panose="05000000000000000000" pitchFamily="2" charset="2"/>
              </a:rPr>
              <a:t>candida</a:t>
            </a:r>
            <a:r>
              <a:rPr lang="de-DE" altLang="de-DE" sz="1900" dirty="0" smtClean="0">
                <a:sym typeface="Wingdings" panose="05000000000000000000" pitchFamily="2" charset="2"/>
              </a:rPr>
              <a:t>  „</a:t>
            </a:r>
            <a:r>
              <a:rPr lang="de-DE" altLang="de-DE" sz="1900" dirty="0" err="1" smtClean="0">
                <a:sym typeface="Wingdings" panose="05000000000000000000" pitchFamily="2" charset="2"/>
              </a:rPr>
              <a:t>Kandidats</a:t>
            </a:r>
            <a:r>
              <a:rPr lang="de-DE" altLang="de-DE" sz="1900" dirty="0" smtClean="0">
                <a:sym typeface="Wingdings" panose="05000000000000000000" pitchFamily="2" charset="2"/>
              </a:rPr>
              <a:t>-Kleidung“)</a:t>
            </a:r>
            <a:endParaRPr lang="de-DE" altLang="de-DE" sz="1900" dirty="0" smtClean="0"/>
          </a:p>
          <a:p>
            <a:pPr>
              <a:defRPr/>
            </a:pPr>
            <a:r>
              <a:rPr lang="de-DE" altLang="de-DE" sz="1900" dirty="0" smtClean="0"/>
              <a:t>Blauer Purpur (</a:t>
            </a:r>
            <a:r>
              <a:rPr lang="de-DE" altLang="de-DE" sz="1900" i="1" dirty="0" err="1" smtClean="0"/>
              <a:t>tekhelet</a:t>
            </a:r>
            <a:r>
              <a:rPr lang="de-DE" altLang="de-DE" sz="1900" dirty="0" smtClean="0"/>
              <a:t>): der Sohn Gottes </a:t>
            </a:r>
            <a:r>
              <a:rPr lang="de-DE" altLang="de-DE" sz="1900" dirty="0" smtClean="0">
                <a:sym typeface="Wingdings" panose="05000000000000000000" pitchFamily="2" charset="2"/>
              </a:rPr>
              <a:t> </a:t>
            </a:r>
            <a:r>
              <a:rPr lang="de-DE" altLang="de-DE" sz="1900" dirty="0" smtClean="0">
                <a:solidFill>
                  <a:srgbClr val="00FF00"/>
                </a:solidFill>
                <a:sym typeface="Wingdings" panose="05000000000000000000" pitchFamily="2" charset="2"/>
              </a:rPr>
              <a:t>Johannes</a:t>
            </a:r>
            <a:r>
              <a:rPr lang="de-DE" altLang="de-DE" sz="1900" dirty="0" smtClean="0">
                <a:sym typeface="Wingdings" panose="05000000000000000000" pitchFamily="2" charset="2"/>
              </a:rPr>
              <a:t> (</a:t>
            </a:r>
            <a:r>
              <a:rPr lang="de-DE" altLang="de-DE" sz="1900" dirty="0" err="1" smtClean="0">
                <a:sym typeface="Wingdings" panose="05000000000000000000" pitchFamily="2" charset="2"/>
              </a:rPr>
              <a:t>Joh</a:t>
            </a:r>
            <a:r>
              <a:rPr lang="de-DE" altLang="de-DE" sz="1900" dirty="0" smtClean="0">
                <a:sym typeface="Wingdings" panose="05000000000000000000" pitchFamily="2" charset="2"/>
              </a:rPr>
              <a:t> 3,13.31; 6,31 etc.)</a:t>
            </a:r>
            <a:endParaRPr lang="de-DE" altLang="de-DE" sz="1900" dirty="0" smtClean="0"/>
          </a:p>
          <a:p>
            <a:pPr marL="0" indent="0">
              <a:buFontTx/>
              <a:buNone/>
              <a:defRPr/>
            </a:pPr>
            <a:endParaRPr lang="de-DE" altLang="de-DE" sz="2000" dirty="0" smtClean="0">
              <a:solidFill>
                <a:schemeClr val="bg1"/>
              </a:solidFill>
            </a:endParaRPr>
          </a:p>
        </p:txBody>
      </p:sp>
      <p:sp>
        <p:nvSpPr>
          <p:cNvPr id="33797" name="Textfeld 6"/>
          <p:cNvSpPr txBox="1">
            <a:spLocks noChangeArrowheads="1"/>
          </p:cNvSpPr>
          <p:nvPr/>
        </p:nvSpPr>
        <p:spPr bwMode="auto">
          <a:xfrm>
            <a:off x="617538" y="3860800"/>
            <a:ext cx="1651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Matthias Hempel / RL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Säulen des Vorhofs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435600" y="1617663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/>
              <a:t>Akazienholz</a:t>
            </a:r>
          </a:p>
          <a:p>
            <a:pPr eaLnBrk="1" hangingPunct="1">
              <a:defRPr/>
            </a:pPr>
            <a:r>
              <a:rPr lang="de-DE" sz="2400" dirty="0" smtClean="0"/>
              <a:t>Sockel aus Bronze</a:t>
            </a:r>
          </a:p>
          <a:p>
            <a:pPr eaLnBrk="1" hangingPunct="1">
              <a:defRPr/>
            </a:pPr>
            <a:r>
              <a:rPr lang="de-DE" sz="2400" dirty="0" smtClean="0"/>
              <a:t>Haken aus Silber</a:t>
            </a:r>
          </a:p>
          <a:p>
            <a:pPr eaLnBrk="1" hangingPunct="1">
              <a:defRPr/>
            </a:pPr>
            <a:r>
              <a:rPr lang="de-DE" sz="2400" dirty="0" err="1" smtClean="0"/>
              <a:t>Kaptäle</a:t>
            </a:r>
            <a:r>
              <a:rPr lang="de-DE" sz="2400" dirty="0" smtClean="0"/>
              <a:t> aus Silber</a:t>
            </a:r>
          </a:p>
        </p:txBody>
      </p:sp>
      <p:pic>
        <p:nvPicPr>
          <p:cNvPr id="34820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775"/>
            <a:ext cx="46450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Roger\Eigene Bilder\PictureProject\0018\DSCN44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Roger\Eigene Bilder\PictureProject\0018\DSCN4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Roger\Eigene Bilder\PictureProject\0018\DSCN45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60338"/>
            <a:ext cx="8229600" cy="1368425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Exodus: 1606 v. Chr.</a:t>
            </a:r>
          </a:p>
        </p:txBody>
      </p:sp>
      <p:pic>
        <p:nvPicPr>
          <p:cNvPr id="7171" name="Picture 8" descr="Nile_River_and_delta_from_orb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1841500"/>
            <a:ext cx="586422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feld 7"/>
          <p:cNvSpPr txBox="1">
            <a:spLocks noChangeArrowheads="1"/>
          </p:cNvSpPr>
          <p:nvPr/>
        </p:nvSpPr>
        <p:spPr bwMode="auto">
          <a:xfrm>
            <a:off x="6594475" y="6165850"/>
            <a:ext cx="544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1000" dirty="0">
                <a:latin typeface="+mn-lt"/>
                <a:cs typeface="Arial" charset="0"/>
              </a:rPr>
              <a:t>NASA</a:t>
            </a: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3924300" y="3068638"/>
            <a:ext cx="1871663" cy="18732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Der Brandopferaltar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292725" y="1765300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Akazienholz</a:t>
            </a:r>
          </a:p>
          <a:p>
            <a:pPr eaLnBrk="1" hangingPunct="1">
              <a:defRPr/>
            </a:pPr>
            <a:r>
              <a:rPr lang="de-DE" dirty="0" smtClean="0"/>
              <a:t>4 Hörner</a:t>
            </a:r>
          </a:p>
          <a:p>
            <a:pPr eaLnBrk="1" hangingPunct="1">
              <a:defRPr/>
            </a:pPr>
            <a:r>
              <a:rPr lang="de-DE" dirty="0" smtClean="0"/>
              <a:t>2 Stangen</a:t>
            </a:r>
          </a:p>
          <a:p>
            <a:pPr eaLnBrk="1" hangingPunct="1">
              <a:defRPr/>
            </a:pPr>
            <a:r>
              <a:rPr lang="de-DE" dirty="0" smtClean="0"/>
              <a:t>5 x 5 Ellen</a:t>
            </a:r>
          </a:p>
          <a:p>
            <a:pPr eaLnBrk="1" hangingPunct="1">
              <a:defRPr/>
            </a:pPr>
            <a:r>
              <a:rPr lang="de-DE" dirty="0" smtClean="0"/>
              <a:t>Höhe: 3 Ellen</a:t>
            </a:r>
          </a:p>
        </p:txBody>
      </p:sp>
      <p:pic>
        <p:nvPicPr>
          <p:cNvPr id="3891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47529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Opfer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600200"/>
            <a:ext cx="3683000" cy="453072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Erlösung durch Stellvertretung</a:t>
            </a:r>
          </a:p>
          <a:p>
            <a:pPr eaLnBrk="1" hangingPunct="1">
              <a:defRPr/>
            </a:pPr>
            <a:r>
              <a:rPr lang="de-DE" dirty="0" smtClean="0"/>
              <a:t>Handauflegung</a:t>
            </a:r>
          </a:p>
          <a:p>
            <a:pPr eaLnBrk="1" hangingPunct="1">
              <a:defRPr/>
            </a:pPr>
            <a:r>
              <a:rPr lang="de-DE" dirty="0" smtClean="0"/>
              <a:t>Sündenbekenntnis</a:t>
            </a:r>
          </a:p>
          <a:p>
            <a:pPr eaLnBrk="1" hangingPunct="1">
              <a:defRPr/>
            </a:pPr>
            <a:r>
              <a:rPr lang="de-DE" dirty="0" smtClean="0"/>
              <a:t>Tod und Blut</a:t>
            </a:r>
          </a:p>
        </p:txBody>
      </p:sp>
      <p:pic>
        <p:nvPicPr>
          <p:cNvPr id="39940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773238"/>
            <a:ext cx="4181475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4 Opfer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651500" y="1773238"/>
            <a:ext cx="3035300" cy="4357687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Brandopfer (Lev 1): Johannes</a:t>
            </a:r>
          </a:p>
          <a:p>
            <a:pPr eaLnBrk="1" hangingPunct="1">
              <a:defRPr/>
            </a:pPr>
            <a:r>
              <a:rPr lang="de-DE" dirty="0" smtClean="0"/>
              <a:t>Friedensopfer (Lev 3): Lukas</a:t>
            </a:r>
          </a:p>
          <a:p>
            <a:pPr eaLnBrk="1" hangingPunct="1">
              <a:defRPr/>
            </a:pPr>
            <a:r>
              <a:rPr lang="de-DE" dirty="0" err="1" smtClean="0"/>
              <a:t>Sündopfer</a:t>
            </a:r>
            <a:r>
              <a:rPr lang="de-DE" dirty="0" smtClean="0"/>
              <a:t> (Lev 4): Markus</a:t>
            </a:r>
          </a:p>
          <a:p>
            <a:pPr eaLnBrk="1" hangingPunct="1">
              <a:defRPr/>
            </a:pPr>
            <a:r>
              <a:rPr lang="de-DE" dirty="0" smtClean="0"/>
              <a:t>Schuldopfer (Lev 5): Matthäus</a:t>
            </a:r>
          </a:p>
        </p:txBody>
      </p:sp>
      <p:pic>
        <p:nvPicPr>
          <p:cNvPr id="40964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476567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Das Waschbecken</a:t>
            </a:r>
          </a:p>
        </p:txBody>
      </p:sp>
      <p:pic>
        <p:nvPicPr>
          <p:cNvPr id="41987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1628775"/>
            <a:ext cx="658812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Das Tempelhaus</a:t>
            </a:r>
          </a:p>
        </p:txBody>
      </p:sp>
      <p:pic>
        <p:nvPicPr>
          <p:cNvPr id="43011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6732587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de-CH"/>
          </a:p>
        </p:txBody>
      </p:sp>
      <p:pic>
        <p:nvPicPr>
          <p:cNvPr id="44037" name="Picture 6" descr="https://upload.wikimedia.org/wikipedia/commons/thumb/9/91/Dugong_Marsa_Alam.jpg/1024px-Dugong_Marsa_Al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32888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795963" y="6453188"/>
            <a:ext cx="24225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400" dirty="0">
                <a:solidFill>
                  <a:schemeClr val="accent4">
                    <a:lumMod val="10000"/>
                  </a:schemeClr>
                </a:solidFill>
              </a:rPr>
              <a:t>Julien Willem CC-BY-SA 3.0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4 Decken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724525" y="1600200"/>
            <a:ext cx="3419475" cy="453072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Seekuh-Felle</a:t>
            </a:r>
          </a:p>
          <a:p>
            <a:pPr eaLnBrk="1" hangingPunct="1">
              <a:defRPr/>
            </a:pPr>
            <a:r>
              <a:rPr lang="de-DE" dirty="0" smtClean="0"/>
              <a:t>Rotgefärbte Widderfelle</a:t>
            </a:r>
          </a:p>
          <a:p>
            <a:pPr eaLnBrk="1" hangingPunct="1">
              <a:defRPr/>
            </a:pPr>
            <a:r>
              <a:rPr lang="de-DE" dirty="0" smtClean="0"/>
              <a:t>Ziegenhaar-Decken</a:t>
            </a:r>
          </a:p>
          <a:p>
            <a:pPr eaLnBrk="1" hangingPunct="1">
              <a:defRPr/>
            </a:pPr>
            <a:r>
              <a:rPr lang="de-DE" dirty="0" smtClean="0"/>
              <a:t>Cherubim-Decken</a:t>
            </a:r>
          </a:p>
        </p:txBody>
      </p:sp>
      <p:pic>
        <p:nvPicPr>
          <p:cNvPr id="45060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3238"/>
            <a:ext cx="5111750" cy="34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Seekuh-Felle</a:t>
            </a:r>
          </a:p>
        </p:txBody>
      </p:sp>
      <p:pic>
        <p:nvPicPr>
          <p:cNvPr id="47107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6732587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Rotgefärbte Widder-Felle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95963" y="1600200"/>
            <a:ext cx="2890837" cy="453072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Hingabe bis zum Tod</a:t>
            </a:r>
          </a:p>
          <a:p>
            <a:pPr eaLnBrk="1" hangingPunct="1">
              <a:defRPr/>
            </a:pPr>
            <a:r>
              <a:rPr lang="de-DE" dirty="0" smtClean="0"/>
              <a:t>Keine </a:t>
            </a:r>
            <a:r>
              <a:rPr lang="de-DE" dirty="0" err="1" smtClean="0"/>
              <a:t>Massangaben</a:t>
            </a:r>
            <a:endParaRPr lang="de-DE" dirty="0" smtClean="0"/>
          </a:p>
        </p:txBody>
      </p:sp>
      <p:pic>
        <p:nvPicPr>
          <p:cNvPr id="48132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3238"/>
            <a:ext cx="5111750" cy="34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Decken aus Ziegenhaar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80063" y="1600200"/>
            <a:ext cx="3106737" cy="453072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5 + 6 Teppiche</a:t>
            </a:r>
          </a:p>
          <a:p>
            <a:pPr eaLnBrk="1" hangingPunct="1">
              <a:defRPr/>
            </a:pPr>
            <a:r>
              <a:rPr lang="de-DE" dirty="0" smtClean="0"/>
              <a:t>50 Klammern aus Bronze</a:t>
            </a:r>
          </a:p>
        </p:txBody>
      </p:sp>
      <p:pic>
        <p:nvPicPr>
          <p:cNvPr id="4915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5111750" cy="34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Die Gabe des Gesetzes am Sinai</a:t>
            </a:r>
          </a:p>
        </p:txBody>
      </p:sp>
      <p:pic>
        <p:nvPicPr>
          <p:cNvPr id="9219" name="Picture 2" descr="File:Sina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1700213"/>
            <a:ext cx="654685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Textfeld 5"/>
          <p:cNvSpPr txBox="1">
            <a:spLocks noChangeArrowheads="1"/>
          </p:cNvSpPr>
          <p:nvPr/>
        </p:nvSpPr>
        <p:spPr bwMode="auto">
          <a:xfrm>
            <a:off x="5372100" y="5732463"/>
            <a:ext cx="23796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1000" dirty="0" err="1">
                <a:latin typeface="+mn-lt"/>
                <a:cs typeface="Arial" charset="0"/>
              </a:rPr>
              <a:t>Yoav</a:t>
            </a:r>
            <a:r>
              <a:rPr lang="de-DE" altLang="de-DE" sz="1000" dirty="0">
                <a:latin typeface="+mn-lt"/>
                <a:cs typeface="Arial" charset="0"/>
              </a:rPr>
              <a:t> Rosenberg GNU 1.2. </a:t>
            </a:r>
            <a:r>
              <a:rPr lang="de-DE" altLang="de-DE" sz="1000" dirty="0" err="1">
                <a:latin typeface="+mn-lt"/>
                <a:cs typeface="Arial" charset="0"/>
              </a:rPr>
              <a:t>or</a:t>
            </a:r>
            <a:r>
              <a:rPr lang="de-DE" altLang="de-DE" sz="1000" dirty="0">
                <a:latin typeface="+mn-lt"/>
                <a:cs typeface="Arial" charset="0"/>
              </a:rPr>
              <a:t> </a:t>
            </a:r>
            <a:r>
              <a:rPr lang="de-DE" altLang="de-DE" sz="1000" dirty="0" err="1">
                <a:latin typeface="+mn-lt"/>
                <a:cs typeface="Arial" charset="0"/>
              </a:rPr>
              <a:t>later</a:t>
            </a:r>
            <a:endParaRPr lang="de-DE" altLang="de-DE" sz="100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Die Cherubim-Decken</a:t>
            </a:r>
          </a:p>
        </p:txBody>
      </p:sp>
      <p:pic>
        <p:nvPicPr>
          <p:cNvPr id="50179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1484313"/>
            <a:ext cx="705485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Das goldene Haus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35600" y="1773238"/>
            <a:ext cx="3708400" cy="4357687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Das Heilige</a:t>
            </a:r>
          </a:p>
          <a:p>
            <a:pPr eaLnBrk="1" hangingPunct="1">
              <a:defRPr/>
            </a:pPr>
            <a:r>
              <a:rPr lang="de-DE" dirty="0" smtClean="0"/>
              <a:t>Das Allerheiligste</a:t>
            </a:r>
          </a:p>
          <a:p>
            <a:pPr eaLnBrk="1" hangingPunct="1">
              <a:defRPr/>
            </a:pPr>
            <a:r>
              <a:rPr lang="de-DE" dirty="0" smtClean="0"/>
              <a:t>Bretter in Gold eingefasst, auf Silbersockeln</a:t>
            </a:r>
          </a:p>
        </p:txBody>
      </p:sp>
      <p:pic>
        <p:nvPicPr>
          <p:cNvPr id="51204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4510087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Samuel</a:t>
            </a:r>
          </a:p>
        </p:txBody>
      </p:sp>
      <p:pic>
        <p:nvPicPr>
          <p:cNvPr id="52227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557338"/>
            <a:ext cx="6731000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1" b="2834"/>
          <a:stretch>
            <a:fillRect/>
          </a:stretch>
        </p:blipFill>
        <p:spPr bwMode="auto">
          <a:xfrm>
            <a:off x="395288" y="765175"/>
            <a:ext cx="84582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Line 8"/>
          <p:cNvSpPr>
            <a:spLocks noChangeShapeType="1"/>
          </p:cNvSpPr>
          <p:nvPr/>
        </p:nvSpPr>
        <p:spPr bwMode="auto">
          <a:xfrm flipH="1">
            <a:off x="5795963" y="476250"/>
            <a:ext cx="1439862" cy="13684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defRPr/>
            </a:pP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>
              <a:defRPr/>
            </a:pPr>
            <a:endParaRPr lang="de-CH"/>
          </a:p>
        </p:txBody>
      </p:sp>
      <p:pic>
        <p:nvPicPr>
          <p:cNvPr id="56324" name="Picture 2" descr="Bild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476250"/>
            <a:ext cx="88138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Line 8"/>
          <p:cNvSpPr>
            <a:spLocks noChangeShapeType="1"/>
          </p:cNvSpPr>
          <p:nvPr/>
        </p:nvSpPr>
        <p:spPr bwMode="auto">
          <a:xfrm flipH="1">
            <a:off x="4414838" y="1125538"/>
            <a:ext cx="1439862" cy="13684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56326" name="Line 8"/>
          <p:cNvSpPr>
            <a:spLocks noChangeShapeType="1"/>
          </p:cNvSpPr>
          <p:nvPr/>
        </p:nvSpPr>
        <p:spPr bwMode="auto">
          <a:xfrm>
            <a:off x="971550" y="981075"/>
            <a:ext cx="1473200" cy="13223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4700588" y="5586413"/>
            <a:ext cx="4572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Temple Model: John Schmidt, USA</a:t>
            </a:r>
            <a:b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Used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by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permission</a:t>
            </a:r>
            <a:r>
              <a:rPr lang="de-CH" b="1" dirty="0">
                <a:latin typeface="Arial" charset="0"/>
              </a:rPr>
              <a:t/>
            </a:r>
            <a:br>
              <a:rPr lang="de-CH" b="1" dirty="0">
                <a:latin typeface="Arial" charset="0"/>
              </a:rPr>
            </a:b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57348" name="Picture 2" descr="C:\Users\Roger\Desktop\Israel 2013 Shilo\IMG_05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10287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Line 12"/>
          <p:cNvSpPr>
            <a:spLocks noChangeShapeType="1"/>
          </p:cNvSpPr>
          <p:nvPr/>
        </p:nvSpPr>
        <p:spPr bwMode="auto">
          <a:xfrm flipV="1">
            <a:off x="-180975" y="3573463"/>
            <a:ext cx="10225088" cy="142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57350" name="Line 12"/>
          <p:cNvSpPr>
            <a:spLocks noChangeShapeType="1"/>
          </p:cNvSpPr>
          <p:nvPr/>
        </p:nvSpPr>
        <p:spPr bwMode="auto">
          <a:xfrm flipV="1">
            <a:off x="-252413" y="4652963"/>
            <a:ext cx="10225088" cy="1444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/>
          </a:p>
        </p:txBody>
      </p:sp>
      <p:cxnSp>
        <p:nvCxnSpPr>
          <p:cNvPr id="57351" name="AutoShape 2"/>
          <p:cNvCxnSpPr>
            <a:cxnSpLocks noChangeShapeType="1"/>
          </p:cNvCxnSpPr>
          <p:nvPr/>
        </p:nvCxnSpPr>
        <p:spPr bwMode="auto">
          <a:xfrm flipH="1" flipV="1">
            <a:off x="6011863" y="3644900"/>
            <a:ext cx="73025" cy="1079500"/>
          </a:xfrm>
          <a:prstGeom prst="straightConnector1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52" name="Textfeld 11"/>
          <p:cNvSpPr txBox="1">
            <a:spLocks noChangeArrowheads="1"/>
          </p:cNvSpPr>
          <p:nvPr/>
        </p:nvSpPr>
        <p:spPr bwMode="auto">
          <a:xfrm>
            <a:off x="4643438" y="3933825"/>
            <a:ext cx="1258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rgbClr val="FF0000"/>
                </a:solidFill>
              </a:rPr>
              <a:t>28-30 m</a:t>
            </a:r>
          </a:p>
        </p:txBody>
      </p:sp>
      <p:pic>
        <p:nvPicPr>
          <p:cNvPr id="57353" name="Picture 9" descr="File:Tabernacle-vie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008563"/>
            <a:ext cx="2786063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5508625" y="5013325"/>
            <a:ext cx="831850" cy="3698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52,5 m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580063" y="6237288"/>
            <a:ext cx="1017587" cy="36988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26,25 m</a:t>
            </a:r>
          </a:p>
        </p:txBody>
      </p:sp>
      <p:sp>
        <p:nvSpPr>
          <p:cNvPr id="57356" name="Textfeld 3"/>
          <p:cNvSpPr txBox="1">
            <a:spLocks noChangeArrowheads="1"/>
          </p:cNvSpPr>
          <p:nvPr/>
        </p:nvSpPr>
        <p:spPr bwMode="auto">
          <a:xfrm>
            <a:off x="85725" y="2678113"/>
            <a:ext cx="668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4000"/>
              <a:t>W</a:t>
            </a:r>
          </a:p>
        </p:txBody>
      </p:sp>
      <p:sp>
        <p:nvSpPr>
          <p:cNvPr id="57357" name="Textfeld 6"/>
          <p:cNvSpPr txBox="1">
            <a:spLocks noChangeArrowheads="1"/>
          </p:cNvSpPr>
          <p:nvPr/>
        </p:nvSpPr>
        <p:spPr bwMode="auto">
          <a:xfrm>
            <a:off x="9144000" y="2611438"/>
            <a:ext cx="58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4000"/>
              <a:t>O</a:t>
            </a:r>
          </a:p>
        </p:txBody>
      </p:sp>
      <p:sp>
        <p:nvSpPr>
          <p:cNvPr id="57358" name="Textfeld 7"/>
          <p:cNvSpPr txBox="1">
            <a:spLocks noChangeArrowheads="1"/>
          </p:cNvSpPr>
          <p:nvPr/>
        </p:nvSpPr>
        <p:spPr bwMode="auto">
          <a:xfrm>
            <a:off x="1476375" y="827088"/>
            <a:ext cx="7000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4000"/>
              <a:t>Der Ort der Stiftshütte in Shilo</a:t>
            </a:r>
          </a:p>
        </p:txBody>
      </p:sp>
      <p:sp>
        <p:nvSpPr>
          <p:cNvPr id="57359" name="Textfeld 3"/>
          <p:cNvSpPr txBox="1">
            <a:spLocks noChangeArrowheads="1"/>
          </p:cNvSpPr>
          <p:nvPr/>
        </p:nvSpPr>
        <p:spPr bwMode="auto">
          <a:xfrm>
            <a:off x="754063" y="638175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/>
              <a:t>RL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58372" name="Picture 2" descr="C:\Users\Roger\Desktop\Israel 2013\IMG_1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feld 4"/>
          <p:cNvSpPr txBox="1">
            <a:spLocks noChangeArrowheads="1"/>
          </p:cNvSpPr>
          <p:nvPr/>
        </p:nvSpPr>
        <p:spPr bwMode="auto">
          <a:xfrm>
            <a:off x="754063" y="638175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/>
              <a:t>RL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Das Heilige &amp; Allerheiligste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1989138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Der Eingangsvorhang</a:t>
            </a:r>
          </a:p>
          <a:p>
            <a:pPr eaLnBrk="1" hangingPunct="1">
              <a:defRPr/>
            </a:pPr>
            <a:r>
              <a:rPr lang="de-DE" dirty="0" smtClean="0"/>
              <a:t>Der Scheidevorhang</a:t>
            </a:r>
          </a:p>
        </p:txBody>
      </p:sp>
      <p:pic>
        <p:nvPicPr>
          <p:cNvPr id="59396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9138"/>
            <a:ext cx="424815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Die Wände aus Brettern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80063" y="1557338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Akazienholz</a:t>
            </a:r>
          </a:p>
          <a:p>
            <a:pPr eaLnBrk="1" hangingPunct="1">
              <a:defRPr/>
            </a:pPr>
            <a:r>
              <a:rPr lang="de-DE" dirty="0" smtClean="0"/>
              <a:t>Gold</a:t>
            </a:r>
          </a:p>
          <a:p>
            <a:pPr eaLnBrk="1" hangingPunct="1">
              <a:defRPr/>
            </a:pPr>
            <a:r>
              <a:rPr lang="de-DE" dirty="0" smtClean="0"/>
              <a:t>2 Silber-Sockel</a:t>
            </a:r>
          </a:p>
        </p:txBody>
      </p:sp>
      <p:pic>
        <p:nvPicPr>
          <p:cNvPr id="60420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53276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Die Geräte im Heiligen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08625" y="1628775"/>
            <a:ext cx="3455988" cy="453072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Der goldene Leuchter</a:t>
            </a:r>
          </a:p>
          <a:p>
            <a:pPr eaLnBrk="1" hangingPunct="1">
              <a:defRPr/>
            </a:pPr>
            <a:r>
              <a:rPr lang="de-DE" dirty="0" smtClean="0"/>
              <a:t>Der goldene Schaubrottisch</a:t>
            </a:r>
          </a:p>
          <a:p>
            <a:pPr eaLnBrk="1" hangingPunct="1">
              <a:defRPr/>
            </a:pPr>
            <a:r>
              <a:rPr lang="de-DE" dirty="0" smtClean="0"/>
              <a:t>Der goldene Räucheraltar</a:t>
            </a:r>
          </a:p>
        </p:txBody>
      </p:sp>
      <p:pic>
        <p:nvPicPr>
          <p:cNvPr id="61444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773238"/>
            <a:ext cx="52197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Überblick</a:t>
            </a:r>
          </a:p>
        </p:txBody>
      </p:sp>
      <p:pic>
        <p:nvPicPr>
          <p:cNvPr id="11267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73238"/>
            <a:ext cx="6661150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Die 4 sichtbaren Riegel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387850" cy="453072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4 sichtbare Riegel</a:t>
            </a:r>
          </a:p>
          <a:p>
            <a:pPr eaLnBrk="1" hangingPunct="1">
              <a:defRPr/>
            </a:pPr>
            <a:r>
              <a:rPr lang="de-DE" dirty="0" smtClean="0"/>
              <a:t>„wohl zusammengefügt und verbunden“ (</a:t>
            </a:r>
            <a:r>
              <a:rPr lang="de-DE" dirty="0" err="1" smtClean="0"/>
              <a:t>Eph</a:t>
            </a:r>
            <a:r>
              <a:rPr lang="de-DE" dirty="0" smtClean="0"/>
              <a:t> 4,16)</a:t>
            </a:r>
          </a:p>
        </p:txBody>
      </p:sp>
      <p:pic>
        <p:nvPicPr>
          <p:cNvPr id="62468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44675"/>
            <a:ext cx="36004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Der Schaubrottisch</a:t>
            </a:r>
          </a:p>
        </p:txBody>
      </p:sp>
      <p:pic>
        <p:nvPicPr>
          <p:cNvPr id="63491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637381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Der goldene Räucheraltar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651500" y="1628775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Akazienholz</a:t>
            </a:r>
          </a:p>
          <a:p>
            <a:pPr eaLnBrk="1" hangingPunct="1">
              <a:defRPr/>
            </a:pPr>
            <a:r>
              <a:rPr lang="de-DE" dirty="0" smtClean="0"/>
              <a:t>Gold</a:t>
            </a:r>
          </a:p>
          <a:p>
            <a:pPr eaLnBrk="1" hangingPunct="1">
              <a:defRPr/>
            </a:pPr>
            <a:r>
              <a:rPr lang="de-DE" dirty="0" smtClean="0"/>
              <a:t>4 Hörner</a:t>
            </a:r>
          </a:p>
          <a:p>
            <a:pPr eaLnBrk="1" hangingPunct="1">
              <a:defRPr/>
            </a:pPr>
            <a:r>
              <a:rPr lang="de-DE" dirty="0" smtClean="0"/>
              <a:t>2 Stangen</a:t>
            </a:r>
          </a:p>
        </p:txBody>
      </p:sp>
      <p:pic>
        <p:nvPicPr>
          <p:cNvPr id="64516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773238"/>
            <a:ext cx="518477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Der goldene Leuchter</a:t>
            </a:r>
          </a:p>
        </p:txBody>
      </p:sp>
      <p:pic>
        <p:nvPicPr>
          <p:cNvPr id="65539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57338"/>
            <a:ext cx="63722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Das Allerheiligste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92725" y="1600200"/>
            <a:ext cx="3851275" cy="453072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Der Scheidevorhang</a:t>
            </a:r>
          </a:p>
          <a:p>
            <a:pPr eaLnBrk="1" hangingPunct="1">
              <a:defRPr/>
            </a:pPr>
            <a:r>
              <a:rPr lang="de-DE" dirty="0" smtClean="0"/>
              <a:t>10 x 10 x 10 Ellen</a:t>
            </a:r>
          </a:p>
        </p:txBody>
      </p:sp>
      <p:pic>
        <p:nvPicPr>
          <p:cNvPr id="66564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3238"/>
            <a:ext cx="46450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Die Bundeslade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580063" y="1773238"/>
            <a:ext cx="4387850" cy="453072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Akazienholz</a:t>
            </a:r>
          </a:p>
          <a:p>
            <a:pPr eaLnBrk="1" hangingPunct="1">
              <a:defRPr/>
            </a:pPr>
            <a:r>
              <a:rPr lang="de-DE" dirty="0" smtClean="0"/>
              <a:t>Gold</a:t>
            </a:r>
          </a:p>
          <a:p>
            <a:pPr eaLnBrk="1" hangingPunct="1">
              <a:defRPr/>
            </a:pPr>
            <a:r>
              <a:rPr lang="de-DE" dirty="0" smtClean="0"/>
              <a:t>Der Sühnedeckel</a:t>
            </a:r>
          </a:p>
          <a:p>
            <a:pPr eaLnBrk="1" hangingPunct="1">
              <a:defRPr/>
            </a:pPr>
            <a:r>
              <a:rPr lang="de-DE" dirty="0" smtClean="0"/>
              <a:t>2 </a:t>
            </a:r>
            <a:r>
              <a:rPr lang="de-DE" dirty="0" err="1" smtClean="0"/>
              <a:t>Cherube</a:t>
            </a:r>
            <a:endParaRPr lang="de-DE" dirty="0" smtClean="0"/>
          </a:p>
        </p:txBody>
      </p:sp>
      <p:pic>
        <p:nvPicPr>
          <p:cNvPr id="67588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496887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Gottes Offenbarung in </a:t>
            </a:r>
            <a:br>
              <a:rPr lang="de-DE" sz="4000" dirty="0" smtClean="0"/>
            </a:br>
            <a:r>
              <a:rPr lang="de-DE" sz="4000" dirty="0" smtClean="0"/>
              <a:t>Gericht &amp; Gnade</a:t>
            </a:r>
          </a:p>
        </p:txBody>
      </p:sp>
      <p:pic>
        <p:nvPicPr>
          <p:cNvPr id="68611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773238"/>
            <a:ext cx="626427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16013" y="1052513"/>
            <a:ext cx="7848600" cy="576262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F</a:t>
            </a:r>
            <a:r>
              <a:rPr lang="en-US" dirty="0" err="1" smtClean="0"/>
              <a:t>otos</a:t>
            </a:r>
            <a:r>
              <a:rPr lang="en-US" dirty="0" smtClean="0"/>
              <a:t> und </a:t>
            </a:r>
            <a:r>
              <a:rPr lang="en-US" dirty="0" err="1" smtClean="0"/>
              <a:t>Zitate</a:t>
            </a:r>
            <a:endParaRPr lang="de-DE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87450" y="1773238"/>
            <a:ext cx="6697663" cy="2917825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tabLst>
                <a:tab pos="911240" algn="l"/>
                <a:tab pos="1825655" algn="l"/>
                <a:tab pos="2740070" algn="l"/>
                <a:tab pos="3654486" algn="l"/>
                <a:tab pos="4568901" algn="l"/>
                <a:tab pos="5483316" algn="l"/>
                <a:tab pos="6397731" algn="l"/>
                <a:tab pos="7312146" algn="l"/>
                <a:tab pos="8226562" algn="l"/>
                <a:tab pos="9140977" algn="l"/>
                <a:tab pos="10055392" algn="l"/>
              </a:tabLst>
              <a:defRPr/>
            </a:pPr>
            <a:endParaRPr lang="en-GB" sz="1800" dirty="0"/>
          </a:p>
          <a:p>
            <a:pPr>
              <a:buFont typeface="Arial" charset="0"/>
              <a:buChar char="•"/>
              <a:tabLst>
                <a:tab pos="911240" algn="l"/>
                <a:tab pos="1825655" algn="l"/>
                <a:tab pos="2740070" algn="l"/>
                <a:tab pos="3654486" algn="l"/>
                <a:tab pos="4568901" algn="l"/>
                <a:tab pos="5483316" algn="l"/>
                <a:tab pos="6397731" algn="l"/>
                <a:tab pos="7312146" algn="l"/>
                <a:tab pos="8226562" algn="l"/>
                <a:tab pos="9140977" algn="l"/>
                <a:tab pos="10055392" algn="l"/>
              </a:tabLst>
              <a:defRPr/>
            </a:pPr>
            <a:r>
              <a:rPr lang="en-GB" sz="1800" dirty="0"/>
              <a:t>FP = Free Picture (public domain)</a:t>
            </a:r>
          </a:p>
          <a:p>
            <a:pPr>
              <a:buFont typeface="Arial" charset="0"/>
              <a:buChar char="•"/>
              <a:tabLst>
                <a:tab pos="911240" algn="l"/>
                <a:tab pos="1825655" algn="l"/>
                <a:tab pos="2740070" algn="l"/>
                <a:tab pos="3654486" algn="l"/>
                <a:tab pos="4568901" algn="l"/>
                <a:tab pos="5483316" algn="l"/>
                <a:tab pos="6397731" algn="l"/>
                <a:tab pos="7312146" algn="l"/>
                <a:tab pos="8226562" algn="l"/>
                <a:tab pos="9140977" algn="l"/>
                <a:tab pos="10055392" algn="l"/>
              </a:tabLst>
              <a:defRPr/>
            </a:pPr>
            <a:r>
              <a:rPr lang="en-GB" sz="1800" dirty="0" err="1"/>
              <a:t>F</a:t>
            </a:r>
            <a:r>
              <a:rPr lang="en-GB" sz="1800" dirty="0" err="1" smtClean="0"/>
              <a:t>otos</a:t>
            </a:r>
            <a:r>
              <a:rPr lang="en-GB" sz="1800" dirty="0" smtClean="0"/>
              <a:t> </a:t>
            </a:r>
            <a:r>
              <a:rPr lang="en-GB" sz="1800" dirty="0" err="1" smtClean="0"/>
              <a:t>ohne</a:t>
            </a:r>
            <a:r>
              <a:rPr lang="en-GB" sz="1800" dirty="0" smtClean="0"/>
              <a:t> </a:t>
            </a:r>
            <a:r>
              <a:rPr lang="en-GB" sz="1800" dirty="0" err="1" smtClean="0"/>
              <a:t>Angabe</a:t>
            </a:r>
            <a:r>
              <a:rPr lang="en-GB" sz="1800" dirty="0" smtClean="0"/>
              <a:t> = </a:t>
            </a:r>
            <a:r>
              <a:rPr lang="en-GB" sz="1800" dirty="0"/>
              <a:t>Roger Liebi</a:t>
            </a:r>
          </a:p>
          <a:p>
            <a:pPr>
              <a:buFont typeface="Wingdings" pitchFamily="2" charset="2"/>
              <a:buChar char="q"/>
              <a:defRPr/>
            </a:pPr>
            <a:endParaRPr lang="en-US" sz="1800" dirty="0"/>
          </a:p>
          <a:p>
            <a:pPr>
              <a:buFont typeface="Wingdings" pitchFamily="2" charset="2"/>
              <a:buChar char="q"/>
              <a:defRPr/>
            </a:pPr>
            <a:r>
              <a:rPr lang="en-US" sz="1800" dirty="0" smtClean="0"/>
              <a:t>Modell der </a:t>
            </a:r>
            <a:r>
              <a:rPr lang="en-US" sz="1800" dirty="0" err="1" smtClean="0"/>
              <a:t>Stiftshütte</a:t>
            </a:r>
            <a:r>
              <a:rPr lang="en-US" sz="1800" dirty="0" smtClean="0"/>
              <a:t> und des </a:t>
            </a:r>
            <a:r>
              <a:rPr lang="en-US" sz="1800" dirty="0" err="1" smtClean="0"/>
              <a:t>Zweiten</a:t>
            </a:r>
            <a:r>
              <a:rPr lang="en-US" sz="1800" dirty="0" smtClean="0"/>
              <a:t> Tempels: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Matthias Hempel, </a:t>
            </a:r>
            <a:r>
              <a:rPr lang="en-US" sz="1800" dirty="0" err="1"/>
              <a:t>Kultur</a:t>
            </a:r>
            <a:r>
              <a:rPr lang="en-US" sz="1800" dirty="0"/>
              <a:t>- und </a:t>
            </a:r>
            <a:r>
              <a:rPr lang="en-US" sz="1800" dirty="0" err="1"/>
              <a:t>Begegnungszentrum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DE-Reichenbach</a:t>
            </a:r>
          </a:p>
          <a:p>
            <a:pPr>
              <a:buFont typeface="Wingdings" pitchFamily="2" charset="2"/>
              <a:buChar char="q"/>
              <a:defRPr/>
            </a:pPr>
            <a:endParaRPr lang="fr-FR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1800" dirty="0" err="1" smtClean="0"/>
              <a:t>Bibelzitate</a:t>
            </a:r>
            <a:r>
              <a:rPr lang="en-US" sz="1800" dirty="0" smtClean="0"/>
              <a:t>: </a:t>
            </a:r>
            <a:r>
              <a:rPr lang="en-US" sz="1800" dirty="0" err="1" smtClean="0"/>
              <a:t>Alte</a:t>
            </a:r>
            <a:r>
              <a:rPr lang="en-US" sz="1800" dirty="0" smtClean="0"/>
              <a:t> </a:t>
            </a:r>
            <a:r>
              <a:rPr lang="en-US" sz="1800" dirty="0" err="1" smtClean="0"/>
              <a:t>Elberfelder</a:t>
            </a:r>
            <a:r>
              <a:rPr lang="en-US" sz="1800" dirty="0" smtClean="0"/>
              <a:t> </a:t>
            </a:r>
            <a:r>
              <a:rPr lang="en-US" sz="1800" dirty="0" err="1" smtClean="0"/>
              <a:t>Bibelübersetzung</a:t>
            </a:r>
            <a:endParaRPr lang="en-US" sz="1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4438" y="1989138"/>
            <a:ext cx="7723187" cy="4525962"/>
          </a:xfrm>
        </p:spPr>
        <p:txBody>
          <a:bodyPr/>
          <a:lstStyle/>
          <a:p>
            <a:pPr>
              <a:defRPr/>
            </a:pPr>
            <a:r>
              <a:rPr lang="de-C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GNU = GNU 1.2 </a:t>
            </a:r>
            <a:r>
              <a:rPr lang="de-CH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de-C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Detailed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the GNU FDL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licence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pPr>
              <a:defRPr/>
            </a:pPr>
            <a:r>
              <a:rPr lang="en-US" sz="24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http://en.wikipedia.org/wiki/Wikipedia:Text </a:t>
            </a:r>
            <a:r>
              <a:rPr lang="en-US" sz="2400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of_the_GNU_Free_Documentation_License</a:t>
            </a:r>
            <a:endParaRPr lang="en-US" sz="2400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042988" y="692150"/>
            <a:ext cx="6319837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Quellen </a:t>
            </a:r>
            <a:r>
              <a:rPr lang="de-CH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Lizenzen</a:t>
            </a:r>
            <a:endParaRPr lang="de-DE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altLang="fr-FR" smtClean="0">
                <a:solidFill>
                  <a:schemeClr val="tx1"/>
                </a:solidFill>
              </a:rPr>
              <a:t>CCA</a:t>
            </a:r>
            <a:r>
              <a:rPr lang="de-CH" altLang="fr-FR" smtClean="0"/>
              <a:t> </a:t>
            </a:r>
            <a:endParaRPr lang="de-DE" altLang="fr-FR" smtClean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332038"/>
            <a:ext cx="7858125" cy="4525962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Detailed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the </a:t>
            </a:r>
            <a:r>
              <a:rPr lang="de-C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Creative </a:t>
            </a:r>
            <a:r>
              <a:rPr lang="de-CH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Commons</a:t>
            </a:r>
            <a:r>
              <a:rPr lang="de-C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(CC)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licence</a:t>
            </a:r>
            <a:r>
              <a:rPr lang="de-C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de-C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de-DE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http://en.wikipedia.org/wiki/Creative_Commons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1" b="2834"/>
          <a:stretch>
            <a:fillRect/>
          </a:stretch>
        </p:blipFill>
        <p:spPr bwMode="auto">
          <a:xfrm>
            <a:off x="395288" y="765175"/>
            <a:ext cx="84582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Line 5"/>
          <p:cNvSpPr>
            <a:spLocks noChangeShapeType="1"/>
          </p:cNvSpPr>
          <p:nvPr/>
        </p:nvSpPr>
        <p:spPr bwMode="auto">
          <a:xfrm>
            <a:off x="2484438" y="620713"/>
            <a:ext cx="1871662" cy="18732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2292" name="Textfeld 1"/>
          <p:cNvSpPr txBox="1">
            <a:spLocks noChangeArrowheads="1"/>
          </p:cNvSpPr>
          <p:nvPr/>
        </p:nvSpPr>
        <p:spPr bwMode="auto">
          <a:xfrm>
            <a:off x="2339975" y="179388"/>
            <a:ext cx="4903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/>
              <a:t>Der innerste Vorhof entspricht der Stiftshütte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Eingang zum Vorhof</a:t>
            </a:r>
          </a:p>
        </p:txBody>
      </p:sp>
      <p:pic>
        <p:nvPicPr>
          <p:cNvPr id="14339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28775"/>
            <a:ext cx="680402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Roter Purpur (</a:t>
            </a:r>
            <a:r>
              <a:rPr lang="de-DE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argaman</a:t>
            </a:r>
            <a:r>
              <a:rPr 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de-DE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3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1679575"/>
            <a:ext cx="3754438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 descr="http://upload.wikimedia.org/wikipedia/commons/e/ec/Tyrian-Purple-2D-skele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1679575"/>
            <a:ext cx="3556000" cy="1512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feld 7"/>
          <p:cNvSpPr txBox="1">
            <a:spLocks noChangeArrowheads="1"/>
          </p:cNvSpPr>
          <p:nvPr/>
        </p:nvSpPr>
        <p:spPr bwMode="auto">
          <a:xfrm>
            <a:off x="5130800" y="3270250"/>
            <a:ext cx="1735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>
                <a:latin typeface="Verdana" panose="020B0604030504040204" pitchFamily="34" charset="0"/>
                <a:cs typeface="Arial" panose="020B0604020202020204" pitchFamily="34" charset="0"/>
              </a:rPr>
              <a:t>Dibromindigo</a:t>
            </a:r>
          </a:p>
        </p:txBody>
      </p:sp>
      <p:sp>
        <p:nvSpPr>
          <p:cNvPr id="15366" name="Textfeld 4"/>
          <p:cNvSpPr txBox="1">
            <a:spLocks noChangeArrowheads="1"/>
          </p:cNvSpPr>
          <p:nvPr/>
        </p:nvSpPr>
        <p:spPr bwMode="auto">
          <a:xfrm>
            <a:off x="4722813" y="6135688"/>
            <a:ext cx="1593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Werner CC-BY-SA 3.0</a:t>
            </a:r>
          </a:p>
        </p:txBody>
      </p:sp>
      <p:sp>
        <p:nvSpPr>
          <p:cNvPr id="15367" name="Textfeld 4"/>
          <p:cNvSpPr txBox="1">
            <a:spLocks noChangeArrowheads="1"/>
          </p:cNvSpPr>
          <p:nvPr/>
        </p:nvSpPr>
        <p:spPr bwMode="auto">
          <a:xfrm>
            <a:off x="4792663" y="6049963"/>
            <a:ext cx="1593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>
                <a:latin typeface="Verdana" panose="020B0604030504040204" pitchFamily="34" charset="0"/>
                <a:cs typeface="Arial" panose="020B0604020202020204" pitchFamily="34" charset="0"/>
              </a:rPr>
              <a:t>Werner CC-BY-SA 3.0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Blauer Purpur (</a:t>
            </a:r>
            <a:r>
              <a:rPr lang="de-DE" i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tekhelet</a:t>
            </a:r>
            <a:r>
              <a:rPr 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und Roter Purpur (</a:t>
            </a:r>
            <a:r>
              <a:rPr lang="de-DE" i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argaman</a:t>
            </a:r>
            <a:r>
              <a:rPr 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de-DE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7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844675"/>
            <a:ext cx="78295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feld 6"/>
          <p:cNvSpPr txBox="1">
            <a:spLocks noChangeArrowheads="1"/>
          </p:cNvSpPr>
          <p:nvPr/>
        </p:nvSpPr>
        <p:spPr bwMode="auto">
          <a:xfrm>
            <a:off x="8486775" y="5829300"/>
            <a:ext cx="377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FB</a:t>
            </a:r>
          </a:p>
        </p:txBody>
      </p:sp>
      <p:sp>
        <p:nvSpPr>
          <p:cNvPr id="16389" name="Textfeld 2"/>
          <p:cNvSpPr txBox="1">
            <a:spLocks noChangeArrowheads="1"/>
          </p:cNvSpPr>
          <p:nvPr/>
        </p:nvSpPr>
        <p:spPr bwMode="auto">
          <a:xfrm>
            <a:off x="8475663" y="5843588"/>
            <a:ext cx="381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/>
              <a:t>FP</a:t>
            </a:r>
            <a:endParaRPr lang="de-CH" altLang="de-DE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hl">
  <a:themeElements>
    <a:clrScheme name="Strahl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Stra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ahl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hl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hl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hl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hl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hl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hl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hl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h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0</TotalTime>
  <Words>801</Words>
  <Application>Microsoft Office PowerPoint</Application>
  <PresentationFormat>Bildschirmpräsentation (4:3)</PresentationFormat>
  <Paragraphs>174</Paragraphs>
  <Slides>59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59</vt:i4>
      </vt:variant>
    </vt:vector>
  </HeadingPairs>
  <TitlesOfParts>
    <vt:vector size="60" baseType="lpstr">
      <vt:lpstr>Strahl</vt:lpstr>
      <vt:lpstr>PowerPoint-Präsentation</vt:lpstr>
      <vt:lpstr>1606 v. Chr.: Israel in Ägypten</vt:lpstr>
      <vt:lpstr>Exodus: 1606 v. Chr.</vt:lpstr>
      <vt:lpstr>Die Gabe des Gesetzes am Sinai</vt:lpstr>
      <vt:lpstr>Überblick</vt:lpstr>
      <vt:lpstr>PowerPoint-Präsentation</vt:lpstr>
      <vt:lpstr>Eingang zum Vorhof</vt:lpstr>
      <vt:lpstr>Roter Purpur (argaman)</vt:lpstr>
      <vt:lpstr>Blauer Purpur (tekhelet) und Roter Purpur (argaman)</vt:lpstr>
      <vt:lpstr>Erfindung:  Kreta, 1750 v. Chr.</vt:lpstr>
      <vt:lpstr>PowerPoint-Präsentation</vt:lpstr>
      <vt:lpstr>PowerPoint-Präsentation</vt:lpstr>
      <vt:lpstr>PowerPoint-Präsentation</vt:lpstr>
      <vt:lpstr>Wertvoller als Gold</vt:lpstr>
      <vt:lpstr>Blauer Purpur (tekhelet) und Roter Purpur (argaman)</vt:lpstr>
      <vt:lpstr>Der Hohepriester</vt:lpstr>
      <vt:lpstr>PowerPoint-Präsentation</vt:lpstr>
      <vt:lpstr>Die Quasten des Volkes Gottes</vt:lpstr>
      <vt:lpstr>PowerPoint-Präsentation</vt:lpstr>
      <vt:lpstr>Die Quasten des Messias</vt:lpstr>
      <vt:lpstr>Karmesin und Kermesschildlaus</vt:lpstr>
      <vt:lpstr>Weisses Leinen (shesh): Byssus</vt:lpstr>
      <vt:lpstr>Flachs-Ernte</vt:lpstr>
      <vt:lpstr>Flachs  weisse Leinen /Byssus</vt:lpstr>
      <vt:lpstr>Die 4 Farben der Stiftshütte</vt:lpstr>
      <vt:lpstr>Säulen des Vorhofs</vt:lpstr>
      <vt:lpstr>PowerPoint-Präsentation</vt:lpstr>
      <vt:lpstr>PowerPoint-Präsentation</vt:lpstr>
      <vt:lpstr>PowerPoint-Präsentation</vt:lpstr>
      <vt:lpstr>Der Brandopferaltar</vt:lpstr>
      <vt:lpstr>Opfer</vt:lpstr>
      <vt:lpstr>4 Opfer</vt:lpstr>
      <vt:lpstr>Das Waschbecken</vt:lpstr>
      <vt:lpstr>Das Tempelhaus</vt:lpstr>
      <vt:lpstr>PowerPoint-Präsentation</vt:lpstr>
      <vt:lpstr>4 Decken</vt:lpstr>
      <vt:lpstr>Seekuh-Felle</vt:lpstr>
      <vt:lpstr>Rotgefärbte Widder-Felle</vt:lpstr>
      <vt:lpstr>Decken aus Ziegenhaar</vt:lpstr>
      <vt:lpstr>Die Cherubim-Decken</vt:lpstr>
      <vt:lpstr>Das goldene Haus</vt:lpstr>
      <vt:lpstr>Samuel</vt:lpstr>
      <vt:lpstr>PowerPoint-Präsentation</vt:lpstr>
      <vt:lpstr>PowerPoint-Präsentation</vt:lpstr>
      <vt:lpstr>PowerPoint-Präsentation</vt:lpstr>
      <vt:lpstr>PowerPoint-Präsentation</vt:lpstr>
      <vt:lpstr>Das Heilige &amp; Allerheiligste</vt:lpstr>
      <vt:lpstr>Die Wände aus Brettern</vt:lpstr>
      <vt:lpstr>Die Geräte im Heiligen</vt:lpstr>
      <vt:lpstr>Die 4 sichtbaren Riegel</vt:lpstr>
      <vt:lpstr>Der Schaubrottisch</vt:lpstr>
      <vt:lpstr>Der goldene Räucheraltar</vt:lpstr>
      <vt:lpstr>Der goldene Leuchter</vt:lpstr>
      <vt:lpstr>Das Allerheiligste</vt:lpstr>
      <vt:lpstr>Die Bundeslade</vt:lpstr>
      <vt:lpstr>Gottes Offenbarung in  Gericht &amp; Gnade</vt:lpstr>
      <vt:lpstr>Fotos und Zitate</vt:lpstr>
      <vt:lpstr>PowerPoint-Präsentation</vt:lpstr>
      <vt:lpstr>CCA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Stiftshütte im Licht des Neuen Testaments</dc:title>
  <dc:creator>Roger Liebi</dc:creator>
  <cp:lastModifiedBy>Me</cp:lastModifiedBy>
  <cp:revision>64</cp:revision>
  <dcterms:created xsi:type="dcterms:W3CDTF">2003-03-14T13:35:47Z</dcterms:created>
  <dcterms:modified xsi:type="dcterms:W3CDTF">2019-01-01T21:23:19Z</dcterms:modified>
</cp:coreProperties>
</file>