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66"/>
  </p:notesMasterIdLst>
  <p:sldIdLst>
    <p:sldId id="263" r:id="rId2"/>
    <p:sldId id="264" r:id="rId3"/>
    <p:sldId id="322" r:id="rId4"/>
    <p:sldId id="265" r:id="rId5"/>
    <p:sldId id="268" r:id="rId6"/>
    <p:sldId id="260" r:id="rId7"/>
    <p:sldId id="261" r:id="rId8"/>
    <p:sldId id="266" r:id="rId9"/>
    <p:sldId id="300" r:id="rId10"/>
    <p:sldId id="301" r:id="rId11"/>
    <p:sldId id="302" r:id="rId12"/>
    <p:sldId id="303" r:id="rId13"/>
    <p:sldId id="325" r:id="rId14"/>
    <p:sldId id="326" r:id="rId15"/>
    <p:sldId id="323" r:id="rId16"/>
    <p:sldId id="324" r:id="rId17"/>
    <p:sldId id="328" r:id="rId18"/>
    <p:sldId id="329" r:id="rId19"/>
    <p:sldId id="269" r:id="rId20"/>
    <p:sldId id="267" r:id="rId21"/>
    <p:sldId id="270" r:id="rId22"/>
    <p:sldId id="271" r:id="rId23"/>
    <p:sldId id="272" r:id="rId24"/>
    <p:sldId id="273" r:id="rId25"/>
    <p:sldId id="274" r:id="rId26"/>
    <p:sldId id="275" r:id="rId27"/>
    <p:sldId id="276" r:id="rId28"/>
    <p:sldId id="278" r:id="rId29"/>
    <p:sldId id="277" r:id="rId30"/>
    <p:sldId id="279" r:id="rId31"/>
    <p:sldId id="280" r:id="rId32"/>
    <p:sldId id="281" r:id="rId33"/>
    <p:sldId id="284" r:id="rId34"/>
    <p:sldId id="282" r:id="rId35"/>
    <p:sldId id="285" r:id="rId36"/>
    <p:sldId id="286" r:id="rId37"/>
    <p:sldId id="288" r:id="rId38"/>
    <p:sldId id="289" r:id="rId39"/>
    <p:sldId id="287" r:id="rId40"/>
    <p:sldId id="290" r:id="rId41"/>
    <p:sldId id="291" r:id="rId42"/>
    <p:sldId id="292" r:id="rId43"/>
    <p:sldId id="293" r:id="rId44"/>
    <p:sldId id="294" r:id="rId45"/>
    <p:sldId id="295" r:id="rId46"/>
    <p:sldId id="330" r:id="rId47"/>
    <p:sldId id="296" r:id="rId48"/>
    <p:sldId id="297" r:id="rId49"/>
    <p:sldId id="298" r:id="rId50"/>
    <p:sldId id="299" r:id="rId51"/>
    <p:sldId id="304" r:id="rId52"/>
    <p:sldId id="305" r:id="rId53"/>
    <p:sldId id="306" r:id="rId54"/>
    <p:sldId id="307" r:id="rId55"/>
    <p:sldId id="308" r:id="rId56"/>
    <p:sldId id="309" r:id="rId57"/>
    <p:sldId id="310" r:id="rId58"/>
    <p:sldId id="313" r:id="rId59"/>
    <p:sldId id="314" r:id="rId60"/>
    <p:sldId id="312" r:id="rId61"/>
    <p:sldId id="315" r:id="rId62"/>
    <p:sldId id="316" r:id="rId63"/>
    <p:sldId id="317" r:id="rId64"/>
    <p:sldId id="318" r:id="rId6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FA26"/>
    <a:srgbClr val="1DAA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2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DBAF444-4C05-4622-9B5D-B41EE17EEB99}" type="datetimeFigureOut">
              <a:rPr lang="de-DE"/>
              <a:pPr>
                <a:defRPr/>
              </a:pPr>
              <a:t>09.12.2015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FD2365D-C98E-4C5A-8730-115448C46DDD}" type="slidenum">
              <a:rPr lang="de-DE"/>
              <a:pPr>
                <a:defRPr/>
              </a:pPr>
              <a:t>‹Nr.›</a:t>
            </a:fld>
            <a:endParaRPr lang="de-DE"/>
          </a:p>
        </p:txBody>
      </p:sp>
    </p:spTree>
    <p:extLst>
      <p:ext uri="{BB962C8B-B14F-4D97-AF65-F5344CB8AC3E}">
        <p14:creationId xmlns:p14="http://schemas.microsoft.com/office/powerpoint/2010/main" val="37082677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0520D6-8DC0-45D3-A24C-EDAE13658AB3}" type="slidenum">
              <a:rPr lang="de-DE">
                <a:cs typeface="Arial" charset="0"/>
              </a:rPr>
              <a:pPr fontAlgn="base">
                <a:spcBef>
                  <a:spcPct val="0"/>
                </a:spcBef>
                <a:spcAft>
                  <a:spcPct val="0"/>
                </a:spcAft>
              </a:pPr>
              <a:t>18</a:t>
            </a:fld>
            <a:endParaRPr lang="de-DE">
              <a:cs typeface="Arial" charset="0"/>
            </a:endParaRPr>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Folienbildplatzhalter 1"/>
          <p:cNvSpPr>
            <a:spLocks noGrp="1" noRot="1" noChangeAspect="1"/>
          </p:cNvSpPr>
          <p:nvPr>
            <p:ph type="sldImg"/>
          </p:nvPr>
        </p:nvSpPr>
        <p:spPr bwMode="auto">
          <a:noFill/>
          <a:ln>
            <a:solidFill>
              <a:srgbClr val="000000"/>
            </a:solidFill>
            <a:miter lim="800000"/>
            <a:headEnd/>
            <a:tailEnd/>
          </a:ln>
        </p:spPr>
      </p:sp>
      <p:sp>
        <p:nvSpPr>
          <p:cNvPr id="59394"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59395"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BA90DD-574F-42C6-9F21-C10AFB646F44}" type="slidenum">
              <a:rPr lang="de-DE">
                <a:cs typeface="Arial" charset="0"/>
              </a:rPr>
              <a:pPr fontAlgn="base">
                <a:spcBef>
                  <a:spcPct val="0"/>
                </a:spcBef>
                <a:spcAft>
                  <a:spcPct val="0"/>
                </a:spcAft>
              </a:pPr>
              <a:t>40</a:t>
            </a:fld>
            <a:endParaRPr lang="de-DE">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Diagonal liegende Ecken des Rechtecks abrunden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el 7"/>
          <p:cNvSpPr>
            <a:spLocks noGrp="1"/>
          </p:cNvSpPr>
          <p:nvPr>
            <p:ph type="ctrTitle"/>
          </p:nvPr>
        </p:nvSpPr>
        <p:spPr>
          <a:xfrm>
            <a:off x="464234" y="381001"/>
            <a:ext cx="8229600" cy="2209800"/>
          </a:xfrm>
        </p:spPr>
        <p:txBody>
          <a:bodyPr lIns="45720" rIns="228600"/>
          <a:lstStyle>
            <a:lvl1pPr marL="0" algn="r">
              <a:defRPr sz="4800"/>
            </a:lvl1pPr>
            <a:extLst/>
          </a:lstStyle>
          <a:p>
            <a:r>
              <a:rPr lang="de-DE" smtClean="0"/>
              <a:t>Titelmasterformat durch Klicken bearbeiten</a:t>
            </a:r>
            <a:endParaRPr lang="en-US"/>
          </a:p>
        </p:txBody>
      </p:sp>
      <p:sp>
        <p:nvSpPr>
          <p:cNvPr id="9" name="Unt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de-DE" smtClean="0"/>
              <a:t>Formatvorlage des Untertitelmasters durch Klicken bearbeiten</a:t>
            </a:r>
            <a:endParaRPr lang="en-US"/>
          </a:p>
        </p:txBody>
      </p:sp>
      <p:sp>
        <p:nvSpPr>
          <p:cNvPr id="5" name="Datumsplatzhalter 9"/>
          <p:cNvSpPr>
            <a:spLocks noGrp="1"/>
          </p:cNvSpPr>
          <p:nvPr>
            <p:ph type="dt" sz="half" idx="10"/>
          </p:nvPr>
        </p:nvSpPr>
        <p:spPr>
          <a:xfrm>
            <a:off x="5562600" y="6508750"/>
            <a:ext cx="3001963" cy="274638"/>
          </a:xfrm>
        </p:spPr>
        <p:txBody>
          <a:bodyPr vert="horz" rtlCol="0"/>
          <a:lstStyle>
            <a:lvl1pPr>
              <a:defRPr/>
            </a:lvl1pPr>
            <a:extLst/>
          </a:lstStyle>
          <a:p>
            <a:pPr>
              <a:defRPr/>
            </a:pPr>
            <a:fld id="{8E9CFF42-FFE7-445A-B60B-2B0DC7D921FD}" type="datetimeFigureOut">
              <a:rPr lang="de-DE"/>
              <a:pPr>
                <a:defRPr/>
              </a:pPr>
              <a:t>09.12.2015</a:t>
            </a:fld>
            <a:endParaRPr lang="de-DE"/>
          </a:p>
        </p:txBody>
      </p:sp>
      <p:sp>
        <p:nvSpPr>
          <p:cNvPr id="6" name="Foliennummernplatzhalt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258132F7-0FB1-40B5-A273-12FE548A5D8A}" type="slidenum">
              <a:rPr lang="de-DE"/>
              <a:pPr>
                <a:defRPr/>
              </a:pPr>
              <a:t>‹Nr.›</a:t>
            </a:fld>
            <a:endParaRPr lang="de-DE"/>
          </a:p>
        </p:txBody>
      </p:sp>
      <p:sp>
        <p:nvSpPr>
          <p:cNvPr id="7" name="Fußzeilenplatzhalt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Fußzeilenplatzhalter 2"/>
          <p:cNvSpPr>
            <a:spLocks noGrp="1"/>
          </p:cNvSpPr>
          <p:nvPr>
            <p:ph type="ftr" sz="quarter" idx="10"/>
          </p:nvPr>
        </p:nvSpPr>
        <p:spPr/>
        <p:txBody>
          <a:bodyPr/>
          <a:lstStyle>
            <a:lvl1pPr>
              <a:defRPr/>
            </a:lvl1pPr>
          </a:lstStyle>
          <a:p>
            <a:pPr>
              <a:defRPr/>
            </a:pPr>
            <a:endParaRPr lang="de-DE"/>
          </a:p>
        </p:txBody>
      </p:sp>
      <p:sp>
        <p:nvSpPr>
          <p:cNvPr id="5" name="Datumsplatzhalter 13"/>
          <p:cNvSpPr>
            <a:spLocks noGrp="1"/>
          </p:cNvSpPr>
          <p:nvPr>
            <p:ph type="dt" sz="half" idx="11"/>
          </p:nvPr>
        </p:nvSpPr>
        <p:spPr/>
        <p:txBody>
          <a:bodyPr/>
          <a:lstStyle>
            <a:lvl1pPr>
              <a:defRPr/>
            </a:lvl1pPr>
          </a:lstStyle>
          <a:p>
            <a:pPr>
              <a:defRPr/>
            </a:pPr>
            <a:fld id="{E2D594E4-FAC3-4CB6-9628-9A244F358279}" type="datetimeFigureOut">
              <a:rPr lang="de-DE"/>
              <a:pPr>
                <a:defRPr/>
              </a:pPr>
              <a:t>09.12.2015</a:t>
            </a:fld>
            <a:endParaRPr lang="de-DE"/>
          </a:p>
        </p:txBody>
      </p:sp>
      <p:sp>
        <p:nvSpPr>
          <p:cNvPr id="6" name="Foliennummernplatzhalter 22"/>
          <p:cNvSpPr>
            <a:spLocks noGrp="1"/>
          </p:cNvSpPr>
          <p:nvPr>
            <p:ph type="sldNum" sz="quarter" idx="12"/>
          </p:nvPr>
        </p:nvSpPr>
        <p:spPr/>
        <p:txBody>
          <a:bodyPr/>
          <a:lstStyle>
            <a:lvl1pPr>
              <a:defRPr/>
            </a:lvl1pPr>
          </a:lstStyle>
          <a:p>
            <a:pPr>
              <a:defRPr/>
            </a:pPr>
            <a:fld id="{A043A431-7935-406A-A22E-80FEDD762707}"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lvl1pPr algn="l">
              <a:defRPr/>
            </a:lvl1pPr>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Fußzeilenplatzhalter 2"/>
          <p:cNvSpPr>
            <a:spLocks noGrp="1"/>
          </p:cNvSpPr>
          <p:nvPr>
            <p:ph type="ftr" sz="quarter" idx="10"/>
          </p:nvPr>
        </p:nvSpPr>
        <p:spPr/>
        <p:txBody>
          <a:bodyPr/>
          <a:lstStyle>
            <a:lvl1pPr>
              <a:defRPr/>
            </a:lvl1pPr>
          </a:lstStyle>
          <a:p>
            <a:pPr>
              <a:defRPr/>
            </a:pPr>
            <a:endParaRPr lang="de-DE"/>
          </a:p>
        </p:txBody>
      </p:sp>
      <p:sp>
        <p:nvSpPr>
          <p:cNvPr id="5" name="Datumsplatzhalter 13"/>
          <p:cNvSpPr>
            <a:spLocks noGrp="1"/>
          </p:cNvSpPr>
          <p:nvPr>
            <p:ph type="dt" sz="half" idx="11"/>
          </p:nvPr>
        </p:nvSpPr>
        <p:spPr/>
        <p:txBody>
          <a:bodyPr/>
          <a:lstStyle>
            <a:lvl1pPr>
              <a:defRPr/>
            </a:lvl1pPr>
          </a:lstStyle>
          <a:p>
            <a:pPr>
              <a:defRPr/>
            </a:pPr>
            <a:fld id="{48D5E8F0-8CC9-4B4F-ADE2-C2B1B989A188}" type="datetimeFigureOut">
              <a:rPr lang="de-DE"/>
              <a:pPr>
                <a:defRPr/>
              </a:pPr>
              <a:t>09.12.2015</a:t>
            </a:fld>
            <a:endParaRPr lang="de-DE"/>
          </a:p>
        </p:txBody>
      </p:sp>
      <p:sp>
        <p:nvSpPr>
          <p:cNvPr id="6" name="Foliennummernplatzhalter 22"/>
          <p:cNvSpPr>
            <a:spLocks noGrp="1"/>
          </p:cNvSpPr>
          <p:nvPr>
            <p:ph type="sldNum" sz="quarter" idx="12"/>
          </p:nvPr>
        </p:nvSpPr>
        <p:spPr/>
        <p:txBody>
          <a:bodyPr/>
          <a:lstStyle>
            <a:lvl1pPr>
              <a:defRPr/>
            </a:lvl1pPr>
          </a:lstStyle>
          <a:p>
            <a:pPr>
              <a:defRPr/>
            </a:pPr>
            <a:fld id="{D9427036-F92B-4127-9A57-86B0122AFE9D}" type="slidenum">
              <a:rPr lang="de-DE"/>
              <a:pPr>
                <a:defRPr/>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
          <p:cNvSpPr>
            <a:spLocks noGrp="1" noChangeArrowheads="1"/>
          </p:cNvSpPr>
          <p:nvPr>
            <p:ph type="dt" sz="half" idx="10"/>
          </p:nvPr>
        </p:nvSpPr>
        <p:spPr/>
        <p:txBody>
          <a:bodyPr/>
          <a:lstStyle>
            <a:lvl1pPr>
              <a:defRPr/>
            </a:lvl1pPr>
          </a:lstStyle>
          <a:p>
            <a:pPr>
              <a:defRPr/>
            </a:pPr>
            <a:endParaRPr lang="de-DE"/>
          </a:p>
        </p:txBody>
      </p:sp>
      <p:sp>
        <p:nvSpPr>
          <p:cNvPr id="6" name="Rectangle 3"/>
          <p:cNvSpPr>
            <a:spLocks noGrp="1" noChangeArrowheads="1"/>
          </p:cNvSpPr>
          <p:nvPr>
            <p:ph type="sldNum" sz="quarter" idx="11"/>
          </p:nvPr>
        </p:nvSpPr>
        <p:spPr/>
        <p:txBody>
          <a:bodyPr/>
          <a:lstStyle>
            <a:lvl1pPr>
              <a:defRPr/>
            </a:lvl1pPr>
          </a:lstStyle>
          <a:p>
            <a:pPr>
              <a:defRPr/>
            </a:pPr>
            <a:fld id="{6421CCCB-19F8-4425-AC72-E45B9ABC2A9D}" type="slidenum">
              <a:rPr lang="de-DE"/>
              <a:pPr>
                <a:defRPr/>
              </a:pPr>
              <a:t>‹Nr.›</a:t>
            </a:fld>
            <a:endParaRPr lang="de-DE"/>
          </a:p>
        </p:txBody>
      </p:sp>
      <p:sp>
        <p:nvSpPr>
          <p:cNvPr id="7" name="Rectangle 14"/>
          <p:cNvSpPr>
            <a:spLocks noGrp="1" noChangeArrowheads="1"/>
          </p:cNvSpPr>
          <p:nvPr>
            <p:ph type="ftr" sz="quarter" idx="12"/>
          </p:nvPr>
        </p:nvSpPr>
        <p:spPr/>
        <p:txBody>
          <a:bodyPr/>
          <a:lstStyle>
            <a:lvl1pPr>
              <a:defRPr/>
            </a:lvl1pPr>
          </a:lstStyle>
          <a:p>
            <a:pPr>
              <a:defRPr/>
            </a:pPr>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48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
          <p:cNvSpPr>
            <a:spLocks noGrp="1" noChangeArrowheads="1"/>
          </p:cNvSpPr>
          <p:nvPr>
            <p:ph type="dt" sz="half" idx="10"/>
          </p:nvPr>
        </p:nvSpPr>
        <p:spPr/>
        <p:txBody>
          <a:bodyPr/>
          <a:lstStyle>
            <a:lvl1pPr>
              <a:defRPr/>
            </a:lvl1pPr>
          </a:lstStyle>
          <a:p>
            <a:pPr>
              <a:defRPr/>
            </a:pPr>
            <a:endParaRPr lang="de-DE"/>
          </a:p>
        </p:txBody>
      </p:sp>
      <p:sp>
        <p:nvSpPr>
          <p:cNvPr id="6" name="Rectangle 3"/>
          <p:cNvSpPr>
            <a:spLocks noGrp="1" noChangeArrowheads="1"/>
          </p:cNvSpPr>
          <p:nvPr>
            <p:ph type="sldNum" sz="quarter" idx="11"/>
          </p:nvPr>
        </p:nvSpPr>
        <p:spPr/>
        <p:txBody>
          <a:bodyPr/>
          <a:lstStyle>
            <a:lvl1pPr>
              <a:defRPr/>
            </a:lvl1pPr>
          </a:lstStyle>
          <a:p>
            <a:pPr>
              <a:defRPr/>
            </a:pPr>
            <a:fld id="{838EC945-F5C8-47D5-9CA9-5F9CACE49E73}" type="slidenum">
              <a:rPr lang="de-DE"/>
              <a:pPr>
                <a:defRPr/>
              </a:pPr>
              <a:t>‹Nr.›</a:t>
            </a:fld>
            <a:endParaRPr lang="de-DE"/>
          </a:p>
        </p:txBody>
      </p:sp>
      <p:sp>
        <p:nvSpPr>
          <p:cNvPr id="7" name="Rectangle 14"/>
          <p:cNvSpPr>
            <a:spLocks noGrp="1" noChangeArrowheads="1"/>
          </p:cNvSpPr>
          <p:nvPr>
            <p:ph type="ftr" sz="quarter" idx="12"/>
          </p:nvPr>
        </p:nvSpPr>
        <p:spPr/>
        <p:txBody>
          <a:bodyPr/>
          <a:lstStyle>
            <a:lvl1pPr>
              <a:defRPr/>
            </a:lvl1pPr>
          </a:lstStyle>
          <a:p>
            <a:pPr>
              <a:defRPr/>
            </a:pPr>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91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48200" y="3941763"/>
            <a:ext cx="4038600" cy="21891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23"/>
          <p:cNvSpPr>
            <a:spLocks noGrp="1" noChangeArrowheads="1"/>
          </p:cNvSpPr>
          <p:nvPr>
            <p:ph type="dt" sz="half" idx="10"/>
          </p:nvPr>
        </p:nvSpPr>
        <p:spPr/>
        <p:txBody>
          <a:bodyPr/>
          <a:lstStyle>
            <a:lvl1pPr>
              <a:defRPr/>
            </a:lvl1pPr>
          </a:lstStyle>
          <a:p>
            <a:pPr>
              <a:defRPr/>
            </a:pPr>
            <a:endParaRPr lang="de-CH"/>
          </a:p>
        </p:txBody>
      </p:sp>
      <p:sp>
        <p:nvSpPr>
          <p:cNvPr id="7" name="Rectangle 24"/>
          <p:cNvSpPr>
            <a:spLocks noGrp="1" noChangeArrowheads="1"/>
          </p:cNvSpPr>
          <p:nvPr>
            <p:ph type="ftr" sz="quarter" idx="11"/>
          </p:nvPr>
        </p:nvSpPr>
        <p:spPr/>
        <p:txBody>
          <a:bodyPr/>
          <a:lstStyle>
            <a:lvl1pPr>
              <a:defRPr/>
            </a:lvl1pPr>
          </a:lstStyle>
          <a:p>
            <a:pPr>
              <a:defRPr/>
            </a:pPr>
            <a:endParaRPr lang="de-CH"/>
          </a:p>
        </p:txBody>
      </p:sp>
      <p:sp>
        <p:nvSpPr>
          <p:cNvPr id="8" name="Rectangle 25"/>
          <p:cNvSpPr>
            <a:spLocks noGrp="1" noChangeArrowheads="1"/>
          </p:cNvSpPr>
          <p:nvPr>
            <p:ph type="sldNum" sz="quarter" idx="12"/>
          </p:nvPr>
        </p:nvSpPr>
        <p:spPr/>
        <p:txBody>
          <a:bodyPr/>
          <a:lstStyle>
            <a:lvl1pPr>
              <a:defRPr/>
            </a:lvl1pPr>
          </a:lstStyle>
          <a:p>
            <a:pPr>
              <a:defRPr/>
            </a:pPr>
            <a:fld id="{F99F21CA-3CE1-48E5-92E7-F59678EDE748}" type="slidenum">
              <a:rPr lang="de-CH"/>
              <a:pPr>
                <a:defRPr/>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4" name="Rechteck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Inhaltsplatzhalter 2"/>
          <p:cNvSpPr>
            <a:spLocks noGrp="1"/>
          </p:cNvSpPr>
          <p:nvPr>
            <p:ph idx="1"/>
          </p:nvPr>
        </p:nvSpPr>
        <p:spPr/>
        <p:txBody>
          <a:bodyPr/>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3"/>
          <p:cNvSpPr>
            <a:spLocks noGrp="1"/>
          </p:cNvSpPr>
          <p:nvPr>
            <p:ph type="dt" sz="half" idx="10"/>
          </p:nvPr>
        </p:nvSpPr>
        <p:spPr/>
        <p:txBody>
          <a:bodyPr/>
          <a:lstStyle>
            <a:lvl1pPr>
              <a:defRPr/>
            </a:lvl1pPr>
            <a:extLst/>
          </a:lstStyle>
          <a:p>
            <a:pPr>
              <a:defRPr/>
            </a:pPr>
            <a:fld id="{763970EA-8905-4966-8DF0-03CB6FD90FD0}" type="datetimeFigureOut">
              <a:rPr lang="de-DE"/>
              <a:pPr>
                <a:defRPr/>
              </a:pPr>
              <a:t>09.12.2015</a:t>
            </a:fld>
            <a:endParaRPr lang="de-DE"/>
          </a:p>
        </p:txBody>
      </p:sp>
      <p:sp>
        <p:nvSpPr>
          <p:cNvPr id="6" name="Fußzeilenplatzhalter 4"/>
          <p:cNvSpPr>
            <a:spLocks noGrp="1"/>
          </p:cNvSpPr>
          <p:nvPr>
            <p:ph type="ftr" sz="quarter" idx="11"/>
          </p:nvPr>
        </p:nvSpPr>
        <p:spPr/>
        <p:txBody>
          <a:bodyPr/>
          <a:lstStyle>
            <a:lvl1pPr>
              <a:defRPr/>
            </a:lvl1pPr>
            <a:extLst/>
          </a:lstStyle>
          <a:p>
            <a:pPr>
              <a:defRPr/>
            </a:pPr>
            <a:endParaRPr lang="de-DE"/>
          </a:p>
        </p:txBody>
      </p:sp>
      <p:sp>
        <p:nvSpPr>
          <p:cNvPr id="7" name="Foliennummernplatzhalter 5"/>
          <p:cNvSpPr>
            <a:spLocks noGrp="1"/>
          </p:cNvSpPr>
          <p:nvPr>
            <p:ph type="sldNum" sz="quarter" idx="12"/>
          </p:nvPr>
        </p:nvSpPr>
        <p:spPr/>
        <p:txBody>
          <a:bodyPr/>
          <a:lstStyle>
            <a:lvl1pPr>
              <a:defRPr/>
            </a:lvl1pPr>
            <a:extLst/>
          </a:lstStyle>
          <a:p>
            <a:pPr>
              <a:defRPr/>
            </a:pPr>
            <a:fld id="{5146CF3D-727F-4E51-86F7-1A0A90ADDCF7}"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4" name="Rechteck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de-DE" smtClean="0"/>
              <a:t>Textmasterformate durch Klicken bearbeiten</a:t>
            </a:r>
          </a:p>
        </p:txBody>
      </p:sp>
      <p:sp>
        <p:nvSpPr>
          <p:cNvPr id="5" name="Datumsplatzhalter 7"/>
          <p:cNvSpPr>
            <a:spLocks noGrp="1"/>
          </p:cNvSpPr>
          <p:nvPr>
            <p:ph type="dt" sz="half" idx="10"/>
          </p:nvPr>
        </p:nvSpPr>
        <p:spPr>
          <a:xfrm>
            <a:off x="5562600" y="6513513"/>
            <a:ext cx="3001963" cy="274637"/>
          </a:xfrm>
        </p:spPr>
        <p:txBody>
          <a:bodyPr vert="horz" rtlCol="0"/>
          <a:lstStyle>
            <a:lvl1pPr>
              <a:defRPr/>
            </a:lvl1pPr>
            <a:extLst/>
          </a:lstStyle>
          <a:p>
            <a:pPr>
              <a:defRPr/>
            </a:pPr>
            <a:fld id="{57A795A1-4DDB-4BD6-B039-CCB84682D655}" type="datetimeFigureOut">
              <a:rPr lang="de-DE"/>
              <a:pPr>
                <a:defRPr/>
              </a:pPr>
              <a:t>09.12.2015</a:t>
            </a:fld>
            <a:endParaRPr lang="de-DE"/>
          </a:p>
        </p:txBody>
      </p:sp>
      <p:sp>
        <p:nvSpPr>
          <p:cNvPr id="6" name="Foliennummernplatzhalt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64868EB2-50C5-49A6-BD36-7038624E8D4B}" type="slidenum">
              <a:rPr lang="de-DE"/>
              <a:pPr>
                <a:defRPr/>
              </a:pPr>
              <a:t>‹Nr.›</a:t>
            </a:fld>
            <a:endParaRPr lang="de-DE"/>
          </a:p>
        </p:txBody>
      </p:sp>
      <p:sp>
        <p:nvSpPr>
          <p:cNvPr id="7" name="Fußzeilenplatzhalt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5" name="Rechteck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Inhaltsplatzhalt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Datumsplatzhalter 4"/>
          <p:cNvSpPr>
            <a:spLocks noGrp="1"/>
          </p:cNvSpPr>
          <p:nvPr>
            <p:ph type="dt" sz="half" idx="10"/>
          </p:nvPr>
        </p:nvSpPr>
        <p:spPr/>
        <p:txBody>
          <a:bodyPr/>
          <a:lstStyle>
            <a:lvl1pPr>
              <a:defRPr/>
            </a:lvl1pPr>
            <a:extLst/>
          </a:lstStyle>
          <a:p>
            <a:pPr>
              <a:defRPr/>
            </a:pPr>
            <a:fld id="{EBF70390-3649-4D90-B356-2201A9A2EF8E}" type="datetimeFigureOut">
              <a:rPr lang="de-DE"/>
              <a:pPr>
                <a:defRPr/>
              </a:pPr>
              <a:t>09.12.2015</a:t>
            </a:fld>
            <a:endParaRPr lang="de-DE"/>
          </a:p>
        </p:txBody>
      </p:sp>
      <p:sp>
        <p:nvSpPr>
          <p:cNvPr id="7" name="Fußzeilenplatzhalter 5"/>
          <p:cNvSpPr>
            <a:spLocks noGrp="1"/>
          </p:cNvSpPr>
          <p:nvPr>
            <p:ph type="ftr" sz="quarter" idx="11"/>
          </p:nvPr>
        </p:nvSpPr>
        <p:spPr/>
        <p:txBody>
          <a:bodyPr/>
          <a:lstStyle>
            <a:lvl1pPr>
              <a:defRPr/>
            </a:lvl1pPr>
            <a:extLst/>
          </a:lstStyle>
          <a:p>
            <a:pPr>
              <a:defRPr/>
            </a:pPr>
            <a:endParaRPr lang="de-DE"/>
          </a:p>
        </p:txBody>
      </p:sp>
      <p:sp>
        <p:nvSpPr>
          <p:cNvPr id="8" name="Foliennummernplatzhalter 6"/>
          <p:cNvSpPr>
            <a:spLocks noGrp="1"/>
          </p:cNvSpPr>
          <p:nvPr>
            <p:ph type="sldNum" sz="quarter" idx="12"/>
          </p:nvPr>
        </p:nvSpPr>
        <p:spPr>
          <a:xfrm>
            <a:off x="8640763" y="6515100"/>
            <a:ext cx="465137" cy="273050"/>
          </a:xfrm>
        </p:spPr>
        <p:txBody>
          <a:bodyPr/>
          <a:lstStyle>
            <a:lvl1pPr>
              <a:defRPr/>
            </a:lvl1pPr>
            <a:extLst/>
          </a:lstStyle>
          <a:p>
            <a:pPr>
              <a:defRPr/>
            </a:pPr>
            <a:fld id="{B093BA01-1032-4215-ADB1-76172D8ED6A9}"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7" name="Rechteck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hteck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57200" y="251948"/>
            <a:ext cx="8229600" cy="1143000"/>
          </a:xfrm>
        </p:spPr>
        <p:txBody>
          <a:bodyPr/>
          <a:lstStyle>
            <a:lvl1pPr>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4" name="Textplatzhalt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5" name="Inhaltsplatzhalt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Inhaltsplatzhalt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9" name="Datumsplatzhalter 6"/>
          <p:cNvSpPr>
            <a:spLocks noGrp="1"/>
          </p:cNvSpPr>
          <p:nvPr>
            <p:ph type="dt" sz="half" idx="10"/>
          </p:nvPr>
        </p:nvSpPr>
        <p:spPr/>
        <p:txBody>
          <a:bodyPr/>
          <a:lstStyle>
            <a:lvl1pPr>
              <a:defRPr/>
            </a:lvl1pPr>
            <a:extLst/>
          </a:lstStyle>
          <a:p>
            <a:pPr>
              <a:defRPr/>
            </a:pPr>
            <a:fld id="{D8C20E4D-9FCD-424C-99DA-1C2E8A131663}" type="datetimeFigureOut">
              <a:rPr lang="de-DE"/>
              <a:pPr>
                <a:defRPr/>
              </a:pPr>
              <a:t>09.12.2015</a:t>
            </a:fld>
            <a:endParaRPr lang="de-DE"/>
          </a:p>
        </p:txBody>
      </p:sp>
      <p:sp>
        <p:nvSpPr>
          <p:cNvPr id="10" name="Fußzeilenplatzhalter 7"/>
          <p:cNvSpPr>
            <a:spLocks noGrp="1"/>
          </p:cNvSpPr>
          <p:nvPr>
            <p:ph type="ftr" sz="quarter" idx="11"/>
          </p:nvPr>
        </p:nvSpPr>
        <p:spPr/>
        <p:txBody>
          <a:bodyPr/>
          <a:lstStyle>
            <a:lvl1pPr>
              <a:defRPr/>
            </a:lvl1pPr>
            <a:extLst/>
          </a:lstStyle>
          <a:p>
            <a:pPr>
              <a:defRPr/>
            </a:pPr>
            <a:endParaRPr lang="de-DE"/>
          </a:p>
        </p:txBody>
      </p:sp>
      <p:sp>
        <p:nvSpPr>
          <p:cNvPr id="11" name="Foliennummernplatzhalter 8"/>
          <p:cNvSpPr>
            <a:spLocks noGrp="1"/>
          </p:cNvSpPr>
          <p:nvPr>
            <p:ph type="sldNum" sz="quarter" idx="12"/>
          </p:nvPr>
        </p:nvSpPr>
        <p:spPr>
          <a:xfrm>
            <a:off x="8640763" y="6515100"/>
            <a:ext cx="465137" cy="273050"/>
          </a:xfrm>
        </p:spPr>
        <p:txBody>
          <a:bodyPr/>
          <a:lstStyle>
            <a:lvl1pPr>
              <a:defRPr/>
            </a:lvl1pPr>
            <a:extLst/>
          </a:lstStyle>
          <a:p>
            <a:pPr>
              <a:defRPr/>
            </a:pPr>
            <a:fld id="{73AF0CF4-D2A9-4198-B5A4-72E0530E9836}"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 name="Rechteck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57200" y="253218"/>
            <a:ext cx="8229600" cy="1143000"/>
          </a:xfrm>
        </p:spPr>
        <p:txBody>
          <a:bodyPr/>
          <a:lstStyle>
            <a:extLst/>
          </a:lstStyle>
          <a:p>
            <a:r>
              <a:rPr lang="de-DE" smtClean="0"/>
              <a:t>Titelmasterformat durch Klicken bearbeiten</a:t>
            </a:r>
            <a:endParaRPr lang="en-US"/>
          </a:p>
        </p:txBody>
      </p:sp>
      <p:sp>
        <p:nvSpPr>
          <p:cNvPr id="4" name="Datumsplatzhalter 2"/>
          <p:cNvSpPr>
            <a:spLocks noGrp="1"/>
          </p:cNvSpPr>
          <p:nvPr>
            <p:ph type="dt" sz="half" idx="10"/>
          </p:nvPr>
        </p:nvSpPr>
        <p:spPr/>
        <p:txBody>
          <a:bodyPr/>
          <a:lstStyle>
            <a:lvl1pPr>
              <a:defRPr/>
            </a:lvl1pPr>
            <a:extLst/>
          </a:lstStyle>
          <a:p>
            <a:pPr>
              <a:defRPr/>
            </a:pPr>
            <a:fld id="{982CEECA-5C47-494C-8AAE-B77A03A9CEEC}" type="datetimeFigureOut">
              <a:rPr lang="de-DE"/>
              <a:pPr>
                <a:defRPr/>
              </a:pPr>
              <a:t>09.12.2015</a:t>
            </a:fld>
            <a:endParaRPr lang="de-DE"/>
          </a:p>
        </p:txBody>
      </p:sp>
      <p:sp>
        <p:nvSpPr>
          <p:cNvPr id="5" name="Fußzeilenplatzhalter 3"/>
          <p:cNvSpPr>
            <a:spLocks noGrp="1"/>
          </p:cNvSpPr>
          <p:nvPr>
            <p:ph type="ftr" sz="quarter" idx="11"/>
          </p:nvPr>
        </p:nvSpPr>
        <p:spPr/>
        <p:txBody>
          <a:bodyPr/>
          <a:lstStyle>
            <a:lvl1pPr>
              <a:defRPr/>
            </a:lvl1pPr>
            <a:extLst/>
          </a:lstStyle>
          <a:p>
            <a:pPr>
              <a:defRPr/>
            </a:pPr>
            <a:endParaRPr lang="de-DE"/>
          </a:p>
        </p:txBody>
      </p:sp>
      <p:sp>
        <p:nvSpPr>
          <p:cNvPr id="6" name="Foliennummernplatzhalter 4"/>
          <p:cNvSpPr>
            <a:spLocks noGrp="1"/>
          </p:cNvSpPr>
          <p:nvPr>
            <p:ph type="sldNum" sz="quarter" idx="12"/>
          </p:nvPr>
        </p:nvSpPr>
        <p:spPr/>
        <p:txBody>
          <a:bodyPr/>
          <a:lstStyle>
            <a:lvl1pPr>
              <a:defRPr/>
            </a:lvl1pPr>
            <a:extLst/>
          </a:lstStyle>
          <a:p>
            <a:pPr>
              <a:defRPr/>
            </a:pPr>
            <a:fld id="{9714F724-DAA1-4415-8197-254DAE980C36}"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p:txBody>
          <a:bodyPr/>
          <a:lstStyle>
            <a:lvl1pPr>
              <a:defRPr/>
            </a:lvl1pPr>
          </a:lstStyle>
          <a:p>
            <a:pPr>
              <a:defRPr/>
            </a:pPr>
            <a:endParaRPr lang="de-DE"/>
          </a:p>
        </p:txBody>
      </p:sp>
      <p:sp>
        <p:nvSpPr>
          <p:cNvPr id="3" name="Datumsplatzhalter 13"/>
          <p:cNvSpPr>
            <a:spLocks noGrp="1"/>
          </p:cNvSpPr>
          <p:nvPr>
            <p:ph type="dt" sz="half" idx="11"/>
          </p:nvPr>
        </p:nvSpPr>
        <p:spPr/>
        <p:txBody>
          <a:bodyPr/>
          <a:lstStyle>
            <a:lvl1pPr>
              <a:defRPr/>
            </a:lvl1pPr>
          </a:lstStyle>
          <a:p>
            <a:pPr>
              <a:defRPr/>
            </a:pPr>
            <a:fld id="{90180E82-F705-4F57-A7CC-C38DC13BBA19}" type="datetimeFigureOut">
              <a:rPr lang="de-DE"/>
              <a:pPr>
                <a:defRPr/>
              </a:pPr>
              <a:t>09.12.2015</a:t>
            </a:fld>
            <a:endParaRPr lang="de-DE"/>
          </a:p>
        </p:txBody>
      </p:sp>
      <p:sp>
        <p:nvSpPr>
          <p:cNvPr id="4" name="Foliennummernplatzhalter 22"/>
          <p:cNvSpPr>
            <a:spLocks noGrp="1"/>
          </p:cNvSpPr>
          <p:nvPr>
            <p:ph type="sldNum" sz="quarter" idx="12"/>
          </p:nvPr>
        </p:nvSpPr>
        <p:spPr/>
        <p:txBody>
          <a:bodyPr/>
          <a:lstStyle>
            <a:lvl1pPr>
              <a:defRPr/>
            </a:lvl1pPr>
          </a:lstStyle>
          <a:p>
            <a:pPr>
              <a:defRPr/>
            </a:pPr>
            <a:fld id="{E6DB7215-2DCD-4CBC-B345-890CE79CFAC1}"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2"/>
      </p:bgRef>
    </p:bg>
    <p:spTree>
      <p:nvGrpSpPr>
        <p:cNvPr id="1" name=""/>
        <p:cNvGrpSpPr/>
        <p:nvPr/>
      </p:nvGrpSpPr>
      <p:grpSpPr>
        <a:xfrm>
          <a:off x="0" y="0"/>
          <a:ext cx="0" cy="0"/>
          <a:chOff x="0" y="0"/>
          <a:chExt cx="0" cy="0"/>
        </a:xfrm>
      </p:grpSpPr>
      <p:sp>
        <p:nvSpPr>
          <p:cNvPr id="5" name="Rechteck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963136" y="304800"/>
            <a:ext cx="3931920" cy="762000"/>
          </a:xfrm>
        </p:spPr>
        <p:txBody>
          <a:bodyPr/>
          <a:lstStyle>
            <a:lvl1pPr marL="0" algn="r">
              <a:buNone/>
              <a:defRPr sz="2000" b="1"/>
            </a:lvl1pPr>
            <a:extLst/>
          </a:lstStyle>
          <a:p>
            <a:r>
              <a:rPr lang="de-DE" smtClean="0"/>
              <a:t>Titelmasterformat durch Klicken bearbeiten</a:t>
            </a:r>
            <a:endParaRPr lang="en-US"/>
          </a:p>
        </p:txBody>
      </p:sp>
      <p:sp>
        <p:nvSpPr>
          <p:cNvPr id="3" name="Textplatzhalt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de-DE" smtClean="0"/>
              <a:t>Textmasterformate durch Klicken bearbeiten</a:t>
            </a:r>
          </a:p>
        </p:txBody>
      </p:sp>
      <p:sp>
        <p:nvSpPr>
          <p:cNvPr id="4" name="Inhaltsplatzhalt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Datumsplatzhalter 8"/>
          <p:cNvSpPr>
            <a:spLocks noGrp="1"/>
          </p:cNvSpPr>
          <p:nvPr>
            <p:ph type="dt" sz="half" idx="10"/>
          </p:nvPr>
        </p:nvSpPr>
        <p:spPr>
          <a:xfrm>
            <a:off x="5562600" y="6513513"/>
            <a:ext cx="3001963" cy="274637"/>
          </a:xfrm>
        </p:spPr>
        <p:txBody>
          <a:bodyPr vert="horz" rtlCol="0"/>
          <a:lstStyle>
            <a:lvl1pPr>
              <a:defRPr/>
            </a:lvl1pPr>
            <a:extLst/>
          </a:lstStyle>
          <a:p>
            <a:pPr>
              <a:defRPr/>
            </a:pPr>
            <a:fld id="{C14309D9-B93E-4C26-AF9D-017C1E50FE72}" type="datetimeFigureOut">
              <a:rPr lang="de-DE"/>
              <a:pPr>
                <a:defRPr/>
              </a:pPr>
              <a:t>09.12.2015</a:t>
            </a:fld>
            <a:endParaRPr lang="de-DE"/>
          </a:p>
        </p:txBody>
      </p:sp>
      <p:sp>
        <p:nvSpPr>
          <p:cNvPr id="7" name="Foliennummernplatzhalt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4BEC3975-AAAA-44AB-9F82-B5582AE7D9EE}" type="slidenum">
              <a:rPr lang="de-DE"/>
              <a:pPr>
                <a:defRPr/>
              </a:pPr>
              <a:t>‹Nr.›</a:t>
            </a:fld>
            <a:endParaRPr lang="de-DE"/>
          </a:p>
        </p:txBody>
      </p:sp>
      <p:sp>
        <p:nvSpPr>
          <p:cNvPr id="8" name="Fußzeilenplatzhalt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lstStyle>
            <a:lvl1pPr marL="0" algn="r">
              <a:buNone/>
              <a:defRPr sz="2000" b="1"/>
            </a:lvl1pPr>
            <a:extLst/>
          </a:lstStyle>
          <a:p>
            <a:r>
              <a:rPr lang="de-DE" smtClean="0"/>
              <a:t>Titelmasterformat durch Klicken bearbeiten</a:t>
            </a:r>
            <a:endParaRPr lang="en-US"/>
          </a:p>
        </p:txBody>
      </p:sp>
      <p:sp>
        <p:nvSpPr>
          <p:cNvPr id="4" name="Textplatzhalt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de-DE" smtClean="0"/>
              <a:t>Textmasterformate durch Klicken bearbeiten</a:t>
            </a:r>
          </a:p>
        </p:txBody>
      </p:sp>
      <p:sp>
        <p:nvSpPr>
          <p:cNvPr id="13" name="Bildplatzhalt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de-DE" noProof="0" smtClean="0"/>
              <a:t>Bild durch Klicken auf Symbol hinzufügen</a:t>
            </a:r>
            <a:endParaRPr lang="en-US" noProof="0" dirty="0"/>
          </a:p>
        </p:txBody>
      </p:sp>
      <p:sp>
        <p:nvSpPr>
          <p:cNvPr id="5" name="Datumsplatzhalter 7"/>
          <p:cNvSpPr>
            <a:spLocks noGrp="1"/>
          </p:cNvSpPr>
          <p:nvPr>
            <p:ph type="dt" sz="half" idx="10"/>
          </p:nvPr>
        </p:nvSpPr>
        <p:spPr>
          <a:xfrm>
            <a:off x="5562600" y="6508750"/>
            <a:ext cx="3001963" cy="274638"/>
          </a:xfrm>
        </p:spPr>
        <p:txBody>
          <a:bodyPr vert="horz" rtlCol="0"/>
          <a:lstStyle>
            <a:lvl1pPr>
              <a:defRPr/>
            </a:lvl1pPr>
            <a:extLst/>
          </a:lstStyle>
          <a:p>
            <a:pPr>
              <a:defRPr/>
            </a:pPr>
            <a:fld id="{5F3A6698-8FF1-4CF6-9BF2-CB14DD80E9FD}" type="datetimeFigureOut">
              <a:rPr lang="de-DE"/>
              <a:pPr>
                <a:defRPr/>
              </a:pPr>
              <a:t>09.12.2015</a:t>
            </a:fld>
            <a:endParaRPr lang="de-DE"/>
          </a:p>
        </p:txBody>
      </p:sp>
      <p:sp>
        <p:nvSpPr>
          <p:cNvPr id="6" name="Foliennummernplatzhalt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628D3B6F-1618-4F97-A221-B5F86064874E}" type="slidenum">
              <a:rPr lang="de-DE"/>
              <a:pPr>
                <a:defRPr/>
              </a:pPr>
              <a:t>‹Nr.›</a:t>
            </a:fld>
            <a:endParaRPr lang="de-DE"/>
          </a:p>
        </p:txBody>
      </p:sp>
      <p:sp>
        <p:nvSpPr>
          <p:cNvPr id="7" name="Fußzeilenplatzhalt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iagonal liegende Ecken des Rechtecks abrunden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ußzeilenplatzhalt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de-DE"/>
          </a:p>
        </p:txBody>
      </p:sp>
      <p:sp>
        <p:nvSpPr>
          <p:cNvPr id="14" name="Datumsplatzhalt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1CEC1ACA-C537-4F73-B945-516FEABE6AAE}" type="datetimeFigureOut">
              <a:rPr lang="de-DE"/>
              <a:pPr>
                <a:defRPr/>
              </a:pPr>
              <a:t>09.12.2015</a:t>
            </a:fld>
            <a:endParaRPr lang="de-DE"/>
          </a:p>
        </p:txBody>
      </p:sp>
      <p:sp>
        <p:nvSpPr>
          <p:cNvPr id="23" name="Foliennummernplatzhalt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cs typeface="+mn-cs"/>
              </a:defRPr>
            </a:lvl1pPr>
            <a:extLst/>
          </a:lstStyle>
          <a:p>
            <a:pPr>
              <a:defRPr/>
            </a:pPr>
            <a:fld id="{569AD6CE-0748-44F4-8C6A-7F7BE4FF9741}" type="slidenum">
              <a:rPr lang="de-DE"/>
              <a:pPr>
                <a:defRPr/>
              </a:pPr>
              <a:t>‹Nr.›</a:t>
            </a:fld>
            <a:endParaRPr lang="de-DE"/>
          </a:p>
        </p:txBody>
      </p:sp>
      <p:sp>
        <p:nvSpPr>
          <p:cNvPr id="22" name="Titelplatzhalt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de-DE" smtClean="0"/>
              <a:t>Titelmasterformat durch Klicken bearbeiten</a:t>
            </a:r>
            <a:endParaRPr lang="en-US"/>
          </a:p>
        </p:txBody>
      </p:sp>
      <p:sp>
        <p:nvSpPr>
          <p:cNvPr id="1033" name="Textplatzhalt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Tree>
  </p:cSld>
  <p:clrMap bg1="dk1" tx1="lt1" bg2="dk2" tx2="lt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14" r:id="rId7"/>
    <p:sldLayoutId id="2147483921" r:id="rId8"/>
    <p:sldLayoutId id="2147483922" r:id="rId9"/>
    <p:sldLayoutId id="2147483913" r:id="rId10"/>
    <p:sldLayoutId id="2147483912" r:id="rId11"/>
    <p:sldLayoutId id="2147483923" r:id="rId12"/>
    <p:sldLayoutId id="2147483924" r:id="rId13"/>
    <p:sldLayoutId id="2147483925" r:id="rId14"/>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itchFamily="18" charset="0"/>
        </a:defRPr>
      </a:lvl2pPr>
      <a:lvl3pPr marL="53975" indent="-53975" algn="r" rtl="0" fontAlgn="base">
        <a:spcBef>
          <a:spcPct val="0"/>
        </a:spcBef>
        <a:spcAft>
          <a:spcPct val="0"/>
        </a:spcAft>
        <a:defRPr sz="4600">
          <a:solidFill>
            <a:srgbClr val="E7EACB"/>
          </a:solidFill>
          <a:latin typeface="Rockwell" pitchFamily="18" charset="0"/>
        </a:defRPr>
      </a:lvl3pPr>
      <a:lvl4pPr marL="53975" indent="-53975" algn="r" rtl="0" fontAlgn="base">
        <a:spcBef>
          <a:spcPct val="0"/>
        </a:spcBef>
        <a:spcAft>
          <a:spcPct val="0"/>
        </a:spcAft>
        <a:defRPr sz="4600">
          <a:solidFill>
            <a:srgbClr val="E7EACB"/>
          </a:solidFill>
          <a:latin typeface="Rockwell" pitchFamily="18" charset="0"/>
        </a:defRPr>
      </a:lvl4pPr>
      <a:lvl5pPr marL="53975" indent="-53975" algn="r" rtl="0" fontAlgn="base">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pload.wikimedia.org/wikipedia/commons/6/6f/Earth_Eastern_Hemisphere.jpg" TargetMode="Externa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5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en.wikipedia.org/wiki/Wikipedia:Textof_the_GNU_Free_Documentation_License"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p:cNvPicPr>
            <a:picLocks noChangeAspect="1" noChangeArrowheads="1"/>
          </p:cNvPicPr>
          <p:nvPr/>
        </p:nvPicPr>
        <p:blipFill>
          <a:blip r:embed="rId2"/>
          <a:srcRect/>
          <a:stretch>
            <a:fillRect/>
          </a:stretch>
        </p:blipFill>
        <p:spPr bwMode="auto">
          <a:xfrm>
            <a:off x="0" y="-1184275"/>
            <a:ext cx="9144000" cy="8042275"/>
          </a:xfrm>
          <a:prstGeom prst="rect">
            <a:avLst/>
          </a:prstGeom>
          <a:noFill/>
          <a:ln w="9525">
            <a:noFill/>
            <a:miter lim="800000"/>
            <a:headEnd/>
            <a:tailEnd/>
          </a:ln>
        </p:spPr>
      </p:pic>
      <p:sp>
        <p:nvSpPr>
          <p:cNvPr id="6" name="Rechteck 5"/>
          <p:cNvSpPr/>
          <p:nvPr/>
        </p:nvSpPr>
        <p:spPr>
          <a:xfrm>
            <a:off x="-684584" y="260648"/>
            <a:ext cx="10726270" cy="2585323"/>
          </a:xfrm>
          <a:prstGeom prst="rect">
            <a:avLst/>
          </a:prstGeom>
          <a:noFill/>
        </p:spPr>
        <p:txBody>
          <a:bodyPr>
            <a:spAutoFit/>
          </a:bodyPr>
          <a:lstStyle/>
          <a:p>
            <a:pPr algn="ctr" fontAlgn="auto">
              <a:spcBef>
                <a:spcPts val="0"/>
              </a:spcBef>
              <a:spcAft>
                <a:spcPts val="0"/>
              </a:spcAft>
              <a:defRPr/>
            </a:pPr>
            <a:r>
              <a:rPr lang="de-DE" sz="5400" b="1" dirty="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mn-lt"/>
                <a:cs typeface="+mn-cs"/>
              </a:rPr>
              <a:t>Wie das Christentum</a:t>
            </a:r>
          </a:p>
          <a:p>
            <a:pPr algn="ctr" fontAlgn="auto">
              <a:spcBef>
                <a:spcPts val="0"/>
              </a:spcBef>
              <a:spcAft>
                <a:spcPts val="0"/>
              </a:spcAft>
              <a:defRPr/>
            </a:pPr>
            <a:r>
              <a:rPr lang="de-DE" sz="5400" b="1" dirty="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mn-lt"/>
                <a:cs typeface="+mn-cs"/>
              </a:rPr>
              <a:t>Europa gestaltete </a:t>
            </a:r>
          </a:p>
          <a:p>
            <a:pPr algn="ctr" fontAlgn="auto">
              <a:spcBef>
                <a:spcPts val="0"/>
              </a:spcBef>
              <a:spcAft>
                <a:spcPts val="0"/>
              </a:spcAft>
              <a:defRPr/>
            </a:pPr>
            <a:r>
              <a:rPr lang="de-DE" sz="5400" b="1" dirty="0">
                <a:ln w="18000">
                  <a:solidFill>
                    <a:schemeClr val="accent2">
                      <a:satMod val="140000"/>
                    </a:schemeClr>
                  </a:solidFill>
                  <a:prstDash val="solid"/>
                  <a:miter lim="800000"/>
                </a:ln>
                <a:solidFill>
                  <a:srgbClr val="92D050"/>
                </a:solidFill>
                <a:effectLst>
                  <a:outerShdw blurRad="25500" dist="23000" dir="7020000" algn="tl">
                    <a:srgbClr val="000000">
                      <a:alpha val="50000"/>
                    </a:srgbClr>
                  </a:outerShdw>
                </a:effectLst>
                <a:latin typeface="+mn-lt"/>
                <a:cs typeface="+mn-cs"/>
              </a:rPr>
              <a:t>und veränderte</a:t>
            </a:r>
          </a:p>
        </p:txBody>
      </p:sp>
      <p:sp>
        <p:nvSpPr>
          <p:cNvPr id="17411" name="Textfeld 6"/>
          <p:cNvSpPr txBox="1">
            <a:spLocks noChangeArrowheads="1"/>
          </p:cNvSpPr>
          <p:nvPr/>
        </p:nvSpPr>
        <p:spPr bwMode="auto">
          <a:xfrm>
            <a:off x="1835150" y="6237288"/>
            <a:ext cx="446088" cy="369887"/>
          </a:xfrm>
          <a:prstGeom prst="rect">
            <a:avLst/>
          </a:prstGeom>
          <a:noFill/>
          <a:ln w="9525">
            <a:noFill/>
            <a:miter lim="800000"/>
            <a:headEnd/>
            <a:tailEnd/>
          </a:ln>
        </p:spPr>
        <p:txBody>
          <a:bodyPr wrap="none">
            <a:spAutoFit/>
          </a:bodyPr>
          <a:lstStyle/>
          <a:p>
            <a:r>
              <a:rPr lang="de-DE">
                <a:latin typeface="Rockwell" pitchFamily="18" charset="0"/>
              </a:rPr>
              <a:t>FB</a:t>
            </a:r>
          </a:p>
        </p:txBody>
      </p:sp>
      <p:sp>
        <p:nvSpPr>
          <p:cNvPr id="8" name="Textfeld 7"/>
          <p:cNvSpPr txBox="1"/>
          <p:nvPr/>
        </p:nvSpPr>
        <p:spPr>
          <a:xfrm>
            <a:off x="6011863" y="5732463"/>
            <a:ext cx="2633662" cy="461962"/>
          </a:xfrm>
          <a:prstGeom prst="rect">
            <a:avLst/>
          </a:prstGeom>
          <a:noFill/>
        </p:spPr>
        <p:txBody>
          <a:bodyPr wrap="none">
            <a:spAutoFit/>
          </a:bodyPr>
          <a:lstStyle/>
          <a:p>
            <a:pPr fontAlgn="auto">
              <a:spcBef>
                <a:spcPts val="0"/>
              </a:spcBef>
              <a:spcAft>
                <a:spcPts val="0"/>
              </a:spcAft>
              <a:defRPr/>
            </a:pPr>
            <a:r>
              <a:rPr lang="de-DE" sz="2400" dirty="0">
                <a:solidFill>
                  <a:srgbClr val="FFC000"/>
                </a:solidFill>
                <a:effectLst>
                  <a:outerShdw blurRad="38100" dist="38100" dir="2700000" algn="tl">
                    <a:srgbClr val="000000">
                      <a:alpha val="43137"/>
                    </a:srgbClr>
                  </a:outerShdw>
                </a:effectLst>
                <a:latin typeface="+mn-lt"/>
                <a:cs typeface="+mn-cs"/>
              </a:rPr>
              <a:t>Roger Liebi, 2011</a:t>
            </a:r>
          </a:p>
        </p:txBody>
      </p:sp>
      <p:sp>
        <p:nvSpPr>
          <p:cNvPr id="17413" name="Textfeld 9"/>
          <p:cNvSpPr txBox="1">
            <a:spLocks noChangeArrowheads="1"/>
          </p:cNvSpPr>
          <p:nvPr/>
        </p:nvSpPr>
        <p:spPr bwMode="auto">
          <a:xfrm>
            <a:off x="8388350" y="4724400"/>
            <a:ext cx="523875" cy="247650"/>
          </a:xfrm>
          <a:prstGeom prst="rect">
            <a:avLst/>
          </a:prstGeom>
          <a:noFill/>
          <a:ln w="9525">
            <a:noFill/>
            <a:miter lim="800000"/>
            <a:headEnd/>
            <a:tailEnd/>
          </a:ln>
        </p:spPr>
        <p:txBody>
          <a:bodyPr wrap="none">
            <a:spAutoFit/>
          </a:bodyPr>
          <a:lstStyle/>
          <a:p>
            <a:r>
              <a:rPr lang="de-DE" sz="1000">
                <a:latin typeface="Rockwell" pitchFamily="18" charset="0"/>
              </a:rPr>
              <a:t>NASA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Rot="1" noChangeArrowheads="1"/>
          </p:cNvSpPr>
          <p:nvPr>
            <p:ph type="title"/>
          </p:nvPr>
        </p:nvSpPr>
        <p:spPr/>
        <p:txBody>
          <a:bodyPr/>
          <a:lstStyle/>
          <a:p>
            <a:pPr marL="54864" indent="0" fontAlgn="auto">
              <a:spcAft>
                <a:spcPts val="0"/>
              </a:spcAft>
              <a:defRPr/>
            </a:pPr>
            <a:r>
              <a:rPr lang="de-DE" dirty="0" smtClean="0">
                <a:solidFill>
                  <a:srgbClr val="FFFF00"/>
                </a:solidFill>
              </a:rPr>
              <a:t>Athen</a:t>
            </a:r>
          </a:p>
        </p:txBody>
      </p:sp>
      <p:sp>
        <p:nvSpPr>
          <p:cNvPr id="25605" name="Rectangle 5"/>
          <p:cNvSpPr>
            <a:spLocks noGrp="1" noChangeArrowheads="1"/>
          </p:cNvSpPr>
          <p:nvPr>
            <p:ph type="body" sz="half" idx="2"/>
          </p:nvPr>
        </p:nvSpPr>
        <p:spPr>
          <a:xfrm>
            <a:off x="4787900" y="1700213"/>
            <a:ext cx="4176713" cy="4425950"/>
          </a:xfrm>
        </p:spPr>
        <p:txBody>
          <a:bodyPr>
            <a:normAutofit/>
          </a:bodyPr>
          <a:lstStyle/>
          <a:p>
            <a:pPr fontAlgn="auto">
              <a:spcBef>
                <a:spcPts val="0"/>
              </a:spcBef>
              <a:spcAft>
                <a:spcPts val="0"/>
              </a:spcAft>
              <a:buFont typeface="Wingdings 2"/>
              <a:buChar char=""/>
              <a:defRPr/>
            </a:pPr>
            <a:r>
              <a:rPr lang="de-DE" sz="2800" dirty="0" smtClean="0">
                <a:effectLst>
                  <a:outerShdw blurRad="38100" dist="38100" dir="2700000" algn="tl">
                    <a:srgbClr val="000000">
                      <a:alpha val="43137"/>
                    </a:srgbClr>
                  </a:outerShdw>
                </a:effectLst>
              </a:rPr>
              <a:t>Die Hochburg der Philosophie</a:t>
            </a:r>
          </a:p>
          <a:p>
            <a:pPr fontAlgn="auto">
              <a:spcBef>
                <a:spcPts val="0"/>
              </a:spcBef>
              <a:spcAft>
                <a:spcPts val="0"/>
              </a:spcAft>
              <a:buFont typeface="Wingdings 2"/>
              <a:buChar char=""/>
              <a:defRPr/>
            </a:pPr>
            <a:r>
              <a:rPr lang="de-DE" sz="2800" dirty="0" smtClean="0">
                <a:effectLst>
                  <a:outerShdw blurRad="38100" dist="38100" dir="2700000" algn="tl">
                    <a:srgbClr val="000000">
                      <a:alpha val="43137"/>
                    </a:srgbClr>
                  </a:outerShdw>
                </a:effectLst>
              </a:rPr>
              <a:t>Vgl. </a:t>
            </a:r>
            <a:r>
              <a:rPr lang="de-DE" sz="2800" dirty="0" err="1" smtClean="0">
                <a:effectLst>
                  <a:outerShdw blurRad="38100" dist="38100" dir="2700000" algn="tl">
                    <a:srgbClr val="000000">
                      <a:alpha val="43137"/>
                    </a:srgbClr>
                  </a:outerShdw>
                </a:effectLst>
              </a:rPr>
              <a:t>Apg</a:t>
            </a:r>
            <a:r>
              <a:rPr lang="de-DE" sz="2800" dirty="0" smtClean="0">
                <a:effectLst>
                  <a:outerShdw blurRad="38100" dist="38100" dir="2700000" algn="tl">
                    <a:srgbClr val="000000">
                      <a:alpha val="43137"/>
                    </a:srgbClr>
                  </a:outerShdw>
                </a:effectLst>
              </a:rPr>
              <a:t> 17: Paulus in Athen, Konfrontation mit </a:t>
            </a:r>
            <a:r>
              <a:rPr lang="de-DE" sz="2800" dirty="0" err="1" smtClean="0">
                <a:effectLst>
                  <a:outerShdw blurRad="38100" dist="38100" dir="2700000" algn="tl">
                    <a:srgbClr val="000000">
                      <a:alpha val="43137"/>
                    </a:srgbClr>
                  </a:outerShdw>
                </a:effectLst>
              </a:rPr>
              <a:t>Epikuräern</a:t>
            </a:r>
            <a:r>
              <a:rPr lang="de-DE" sz="2800" dirty="0" smtClean="0">
                <a:effectLst>
                  <a:outerShdw blurRad="38100" dist="38100" dir="2700000" algn="tl">
                    <a:srgbClr val="000000">
                      <a:alpha val="43137"/>
                    </a:srgbClr>
                  </a:outerShdw>
                </a:effectLst>
              </a:rPr>
              <a:t> und Stoikern, Rede auf dem Areopag</a:t>
            </a:r>
          </a:p>
        </p:txBody>
      </p:sp>
      <p:sp>
        <p:nvSpPr>
          <p:cNvPr id="21509" name="Text Box 10"/>
          <p:cNvSpPr txBox="1">
            <a:spLocks noChangeArrowheads="1"/>
          </p:cNvSpPr>
          <p:nvPr/>
        </p:nvSpPr>
        <p:spPr bwMode="auto">
          <a:xfrm>
            <a:off x="231775" y="5157788"/>
            <a:ext cx="8588375" cy="1630362"/>
          </a:xfrm>
          <a:prstGeom prst="rect">
            <a:avLst/>
          </a:prstGeom>
          <a:noFill/>
          <a:ln w="9525">
            <a:noFill/>
            <a:miter lim="800000"/>
            <a:headEnd/>
            <a:tailEnd/>
          </a:ln>
        </p:spPr>
        <p:txBody>
          <a:bodyPr>
            <a:spAutoFit/>
          </a:bodyPr>
          <a:lstStyle/>
          <a:p>
            <a:pPr fontAlgn="auto">
              <a:spcBef>
                <a:spcPts val="0"/>
              </a:spcBef>
              <a:spcAft>
                <a:spcPts val="0"/>
              </a:spcAft>
              <a:defRPr/>
            </a:pPr>
            <a:r>
              <a:rPr lang="de-DE" sz="2000" dirty="0">
                <a:effectLst>
                  <a:outerShdw blurRad="38100" dist="38100" dir="2700000" algn="tl">
                    <a:srgbClr val="000000">
                      <a:alpha val="43137"/>
                    </a:srgbClr>
                  </a:outerShdw>
                </a:effectLst>
                <a:latin typeface="+mn-lt"/>
                <a:cs typeface="+mn-cs"/>
              </a:rPr>
              <a:t>Kol 2,8: </a:t>
            </a:r>
            <a:r>
              <a:rPr lang="de-DE" sz="2000" dirty="0">
                <a:solidFill>
                  <a:srgbClr val="FFFF00"/>
                </a:solidFill>
                <a:effectLst>
                  <a:outerShdw blurRad="38100" dist="38100" dir="2700000" algn="tl">
                    <a:srgbClr val="000000">
                      <a:alpha val="43137"/>
                    </a:srgbClr>
                  </a:outerShdw>
                </a:effectLst>
                <a:latin typeface="+mn-lt"/>
                <a:cs typeface="+mn-cs"/>
              </a:rPr>
              <a:t>„Sehet zu, </a:t>
            </a:r>
            <a:r>
              <a:rPr lang="de-DE" sz="2000" dirty="0" err="1">
                <a:solidFill>
                  <a:srgbClr val="FFFF00"/>
                </a:solidFill>
                <a:effectLst>
                  <a:outerShdw blurRad="38100" dist="38100" dir="2700000" algn="tl">
                    <a:srgbClr val="000000">
                      <a:alpha val="43137"/>
                    </a:srgbClr>
                  </a:outerShdw>
                </a:effectLst>
                <a:latin typeface="+mn-lt"/>
                <a:cs typeface="+mn-cs"/>
              </a:rPr>
              <a:t>daß</a:t>
            </a:r>
            <a:r>
              <a:rPr lang="de-DE" sz="2000" dirty="0">
                <a:solidFill>
                  <a:srgbClr val="FFFF00"/>
                </a:solidFill>
                <a:effectLst>
                  <a:outerShdw blurRad="38100" dist="38100" dir="2700000" algn="tl">
                    <a:srgbClr val="000000">
                      <a:alpha val="43137"/>
                    </a:srgbClr>
                  </a:outerShdw>
                </a:effectLst>
                <a:latin typeface="+mn-lt"/>
                <a:cs typeface="+mn-cs"/>
              </a:rPr>
              <a:t> nicht jemand sei, der euch als Beute wegführe durch die Philosophie und durch leeren Betrug,  nach der Überlieferung der Menschen,  nach den Elementen der Welt, und nicht Christus </a:t>
            </a:r>
            <a:r>
              <a:rPr lang="de-DE" sz="2000" dirty="0" err="1">
                <a:solidFill>
                  <a:srgbClr val="FFFF00"/>
                </a:solidFill>
                <a:effectLst>
                  <a:outerShdw blurRad="38100" dist="38100" dir="2700000" algn="tl">
                    <a:srgbClr val="000000">
                      <a:alpha val="43137"/>
                    </a:srgbClr>
                  </a:outerShdw>
                </a:effectLst>
                <a:latin typeface="+mn-lt"/>
                <a:cs typeface="+mn-cs"/>
              </a:rPr>
              <a:t>gemäss</a:t>
            </a:r>
            <a:r>
              <a:rPr lang="de-DE" sz="2000" dirty="0">
                <a:solidFill>
                  <a:srgbClr val="FFFF00"/>
                </a:solidFill>
                <a:effectLst>
                  <a:outerShdw blurRad="38100" dist="38100" dir="2700000" algn="tl">
                    <a:srgbClr val="000000">
                      <a:alpha val="43137"/>
                    </a:srgbClr>
                  </a:outerShdw>
                </a:effectLst>
                <a:latin typeface="+mn-lt"/>
                <a:cs typeface="+mn-cs"/>
              </a:rPr>
              <a:t>.“</a:t>
            </a:r>
          </a:p>
          <a:p>
            <a:pPr fontAlgn="auto">
              <a:spcBef>
                <a:spcPts val="0"/>
              </a:spcBef>
              <a:spcAft>
                <a:spcPts val="0"/>
              </a:spcAft>
              <a:defRPr/>
            </a:pPr>
            <a:endParaRPr lang="de-DE" sz="2000" b="1" dirty="0">
              <a:solidFill>
                <a:srgbClr val="FFFF00"/>
              </a:solidFill>
              <a:latin typeface="+mn-lt"/>
              <a:cs typeface="+mn-cs"/>
            </a:endParaRPr>
          </a:p>
        </p:txBody>
      </p:sp>
      <p:pic>
        <p:nvPicPr>
          <p:cNvPr id="26628" name="Picture 2"/>
          <p:cNvPicPr>
            <a:picLocks noChangeAspect="1" noChangeArrowheads="1"/>
          </p:cNvPicPr>
          <p:nvPr/>
        </p:nvPicPr>
        <p:blipFill>
          <a:blip r:embed="rId2"/>
          <a:srcRect/>
          <a:stretch>
            <a:fillRect/>
          </a:stretch>
        </p:blipFill>
        <p:spPr bwMode="auto">
          <a:xfrm>
            <a:off x="323850" y="1731963"/>
            <a:ext cx="4464050" cy="3348037"/>
          </a:xfrm>
          <a:prstGeom prst="rect">
            <a:avLst/>
          </a:prstGeom>
          <a:noFill/>
          <a:ln w="9525">
            <a:noFill/>
            <a:miter lim="800000"/>
            <a:headEnd/>
            <a:tailEnd/>
          </a:ln>
        </p:spPr>
      </p:pic>
      <p:sp>
        <p:nvSpPr>
          <p:cNvPr id="26629" name="Text Box 11"/>
          <p:cNvSpPr txBox="1">
            <a:spLocks noChangeArrowheads="1"/>
          </p:cNvSpPr>
          <p:nvPr/>
        </p:nvSpPr>
        <p:spPr bwMode="auto">
          <a:xfrm>
            <a:off x="2771775" y="4868863"/>
            <a:ext cx="1652588" cy="214312"/>
          </a:xfrm>
          <a:prstGeom prst="rect">
            <a:avLst/>
          </a:prstGeom>
          <a:noFill/>
          <a:ln w="9525">
            <a:noFill/>
            <a:miter lim="800000"/>
            <a:headEnd/>
            <a:tailEnd/>
          </a:ln>
        </p:spPr>
        <p:txBody>
          <a:bodyPr wrap="none">
            <a:spAutoFit/>
          </a:bodyPr>
          <a:lstStyle/>
          <a:p>
            <a:r>
              <a:rPr lang="de-CH" sz="800">
                <a:latin typeface="Rockwell" pitchFamily="18" charset="0"/>
              </a:rPr>
              <a:t>Sekundenschlaf GNU 1.2 or later</a:t>
            </a:r>
            <a:endParaRPr lang="de-DE" sz="800">
              <a:latin typeface="Rockwell" pitchFamily="18" charset="0"/>
            </a:endParaRPr>
          </a:p>
        </p:txBody>
      </p:sp>
      <p:sp>
        <p:nvSpPr>
          <p:cNvPr id="10" name="Text Box 10"/>
          <p:cNvSpPr txBox="1">
            <a:spLocks noChangeArrowheads="1"/>
          </p:cNvSpPr>
          <p:nvPr/>
        </p:nvSpPr>
        <p:spPr bwMode="auto">
          <a:xfrm>
            <a:off x="323850" y="1341438"/>
            <a:ext cx="3935413" cy="366712"/>
          </a:xfrm>
          <a:prstGeom prst="rect">
            <a:avLst/>
          </a:prstGeom>
          <a:noFill/>
          <a:ln w="9525">
            <a:noFill/>
            <a:miter lim="800000"/>
            <a:headEnd/>
            <a:tailEnd/>
          </a:ln>
        </p:spPr>
        <p:txBody>
          <a:bodyPr wrap="none">
            <a:spAutoFit/>
          </a:bodyPr>
          <a:lstStyle/>
          <a:p>
            <a:pPr fontAlgn="auto">
              <a:spcBef>
                <a:spcPts val="0"/>
              </a:spcBef>
              <a:spcAft>
                <a:spcPts val="0"/>
              </a:spcAft>
              <a:defRPr/>
            </a:pPr>
            <a:r>
              <a:rPr lang="de-CH" dirty="0">
                <a:effectLst>
                  <a:outerShdw blurRad="38100" dist="38100" dir="2700000" algn="tl">
                    <a:srgbClr val="000000">
                      <a:alpha val="43137"/>
                    </a:srgbClr>
                  </a:outerShdw>
                </a:effectLst>
                <a:latin typeface="+mn-lt"/>
                <a:cs typeface="+mn-cs"/>
              </a:rPr>
              <a:t>Akropolis von der Agora aus gesehen</a:t>
            </a:r>
            <a:endParaRPr lang="de-DE" dirty="0">
              <a:effectLst>
                <a:outerShdw blurRad="38100" dist="38100" dir="2700000" algn="tl">
                  <a:srgbClr val="000000">
                    <a:alpha val="43137"/>
                  </a:srgbClr>
                </a:outerShdw>
              </a:effectLst>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Korinth</a:t>
            </a:r>
          </a:p>
        </p:txBody>
      </p:sp>
      <p:sp>
        <p:nvSpPr>
          <p:cNvPr id="31751" name="Rectangle 7"/>
          <p:cNvSpPr>
            <a:spLocks noGrp="1" noChangeArrowheads="1"/>
          </p:cNvSpPr>
          <p:nvPr>
            <p:ph type="body" sz="half" idx="2"/>
          </p:nvPr>
        </p:nvSpPr>
        <p:spPr>
          <a:xfrm>
            <a:off x="5219700" y="1700213"/>
            <a:ext cx="3744913" cy="4525962"/>
          </a:xfrm>
        </p:spPr>
        <p:txBody>
          <a:bodyPr>
            <a:normAutofit/>
          </a:bodyPr>
          <a:lstStyle/>
          <a:p>
            <a:pPr fontAlgn="auto">
              <a:lnSpc>
                <a:spcPct val="90000"/>
              </a:lnSpc>
              <a:spcBef>
                <a:spcPts val="0"/>
              </a:spcBef>
              <a:spcAft>
                <a:spcPts val="0"/>
              </a:spcAft>
              <a:buFont typeface="Wingdings 2"/>
              <a:buChar char=""/>
              <a:defRPr/>
            </a:pPr>
            <a:r>
              <a:rPr lang="de-DE" sz="3200" dirty="0" smtClean="0">
                <a:effectLst>
                  <a:outerShdw blurRad="38100" dist="38100" dir="2700000" algn="tl">
                    <a:srgbClr val="000000">
                      <a:alpha val="43137"/>
                    </a:srgbClr>
                  </a:outerShdw>
                </a:effectLst>
              </a:rPr>
              <a:t>Die Hochburg der Unmoral und Perversion</a:t>
            </a:r>
          </a:p>
          <a:p>
            <a:pPr fontAlgn="auto">
              <a:lnSpc>
                <a:spcPct val="90000"/>
              </a:lnSpc>
              <a:spcBef>
                <a:spcPts val="0"/>
              </a:spcBef>
              <a:spcAft>
                <a:spcPts val="0"/>
              </a:spcAft>
              <a:buFont typeface="Wingdings 2"/>
              <a:buChar char=""/>
              <a:defRPr/>
            </a:pPr>
            <a:r>
              <a:rPr lang="de-DE" sz="3200" dirty="0" smtClean="0">
                <a:effectLst>
                  <a:outerShdw blurRad="38100" dist="38100" dir="2700000" algn="tl">
                    <a:srgbClr val="000000">
                      <a:alpha val="43137"/>
                    </a:srgbClr>
                  </a:outerShdw>
                </a:effectLst>
              </a:rPr>
              <a:t>Vgl. </a:t>
            </a:r>
            <a:r>
              <a:rPr lang="de-DE" sz="3200" dirty="0" err="1" smtClean="0">
                <a:effectLst>
                  <a:outerShdw blurRad="38100" dist="38100" dir="2700000" algn="tl">
                    <a:srgbClr val="000000">
                      <a:alpha val="43137"/>
                    </a:srgbClr>
                  </a:outerShdw>
                </a:effectLst>
              </a:rPr>
              <a:t>Apg</a:t>
            </a:r>
            <a:r>
              <a:rPr lang="de-DE" sz="3200" dirty="0" smtClean="0">
                <a:effectLst>
                  <a:outerShdw blurRad="38100" dist="38100" dir="2700000" algn="tl">
                    <a:srgbClr val="000000">
                      <a:alpha val="43137"/>
                    </a:srgbClr>
                  </a:outerShdw>
                </a:effectLst>
              </a:rPr>
              <a:t> 18: Paulus in Korinth; </a:t>
            </a:r>
          </a:p>
          <a:p>
            <a:pPr fontAlgn="auto">
              <a:lnSpc>
                <a:spcPct val="90000"/>
              </a:lnSpc>
              <a:spcBef>
                <a:spcPts val="0"/>
              </a:spcBef>
              <a:spcAft>
                <a:spcPts val="0"/>
              </a:spcAft>
              <a:buFont typeface="Wingdings" pitchFamily="2" charset="2"/>
              <a:buNone/>
              <a:defRPr/>
            </a:pPr>
            <a:r>
              <a:rPr lang="de-DE" sz="3200" dirty="0" smtClean="0">
                <a:effectLst>
                  <a:outerShdw blurRad="38100" dist="38100" dir="2700000" algn="tl">
                    <a:srgbClr val="000000">
                      <a:alpha val="43137"/>
                    </a:srgbClr>
                  </a:outerShdw>
                </a:effectLst>
              </a:rPr>
              <a:t>   s. 1Kor 5-7</a:t>
            </a:r>
          </a:p>
        </p:txBody>
      </p:sp>
      <p:sp>
        <p:nvSpPr>
          <p:cNvPr id="31752" name="Rectangle 8"/>
          <p:cNvSpPr>
            <a:spLocks noGrp="1" noChangeArrowheads="1"/>
          </p:cNvSpPr>
          <p:nvPr>
            <p:ph type="body" sz="half" idx="1"/>
          </p:nvPr>
        </p:nvSpPr>
        <p:spPr>
          <a:xfrm>
            <a:off x="179388" y="4941888"/>
            <a:ext cx="8713787" cy="1727200"/>
          </a:xfrm>
        </p:spPr>
        <p:txBody>
          <a:bodyPr>
            <a:normAutofit fontScale="92500"/>
          </a:bodyPr>
          <a:lstStyle/>
          <a:p>
            <a:pPr fontAlgn="auto">
              <a:lnSpc>
                <a:spcPct val="90000"/>
              </a:lnSpc>
              <a:spcBef>
                <a:spcPts val="0"/>
              </a:spcBef>
              <a:spcAft>
                <a:spcPts val="0"/>
              </a:spcAft>
              <a:buFont typeface="Wingdings" pitchFamily="2" charset="2"/>
              <a:buNone/>
              <a:defRPr/>
            </a:pPr>
            <a:r>
              <a:rPr lang="de-DE" sz="2400" dirty="0" smtClean="0">
                <a:solidFill>
                  <a:srgbClr val="FFFF00"/>
                </a:solidFill>
                <a:effectLst>
                  <a:outerShdw blurRad="38100" dist="38100" dir="2700000" algn="tl">
                    <a:srgbClr val="000000">
                      <a:alpha val="43137"/>
                    </a:srgbClr>
                  </a:outerShdw>
                </a:effectLst>
              </a:rPr>
              <a:t>    </a:t>
            </a:r>
            <a:r>
              <a:rPr lang="de-DE" sz="2400" dirty="0" smtClean="0">
                <a:effectLst>
                  <a:outerShdw blurRad="38100" dist="38100" dir="2700000" algn="tl">
                    <a:srgbClr val="000000">
                      <a:alpha val="43137"/>
                    </a:srgbClr>
                  </a:outerShdw>
                </a:effectLst>
              </a:rPr>
              <a:t>1Kor 6: </a:t>
            </a:r>
            <a:r>
              <a:rPr lang="de-DE" sz="2400" dirty="0" smtClean="0">
                <a:solidFill>
                  <a:srgbClr val="FFFF00"/>
                </a:solidFill>
                <a:effectLst>
                  <a:outerShdw blurRad="38100" dist="38100" dir="2700000" algn="tl">
                    <a:srgbClr val="000000">
                      <a:alpha val="43137"/>
                    </a:srgbClr>
                  </a:outerShdw>
                </a:effectLst>
              </a:rPr>
              <a:t>„</a:t>
            </a:r>
            <a:r>
              <a:rPr lang="de-DE" sz="2400" baseline="30000" dirty="0" smtClean="0">
                <a:solidFill>
                  <a:srgbClr val="FFFF00"/>
                </a:solidFill>
                <a:effectLst>
                  <a:outerShdw blurRad="38100" dist="38100" dir="2700000" algn="tl">
                    <a:srgbClr val="000000">
                      <a:alpha val="43137"/>
                    </a:srgbClr>
                  </a:outerShdw>
                </a:effectLst>
              </a:rPr>
              <a:t>18 </a:t>
            </a:r>
            <a:r>
              <a:rPr lang="de-DE" sz="2400" dirty="0" smtClean="0">
                <a:solidFill>
                  <a:srgbClr val="FFFF00"/>
                </a:solidFill>
                <a:effectLst>
                  <a:outerShdw blurRad="38100" dist="38100" dir="2700000" algn="tl">
                    <a:srgbClr val="000000">
                      <a:alpha val="43137"/>
                    </a:srgbClr>
                  </a:outerShdw>
                </a:effectLst>
              </a:rPr>
              <a:t>Flieht die Hurerei! Jede Sünde, die ein Mensch begehen mag, ist außerhalb des Leibes; wer aber hurt, sündigt gegen seinen eigenen Leib. </a:t>
            </a:r>
            <a:r>
              <a:rPr lang="de-DE" sz="2400" baseline="30000" dirty="0" smtClean="0">
                <a:solidFill>
                  <a:srgbClr val="FFFF00"/>
                </a:solidFill>
                <a:effectLst>
                  <a:outerShdw blurRad="38100" dist="38100" dir="2700000" algn="tl">
                    <a:srgbClr val="000000">
                      <a:alpha val="43137"/>
                    </a:srgbClr>
                  </a:outerShdw>
                </a:effectLst>
              </a:rPr>
              <a:t>19</a:t>
            </a:r>
            <a:r>
              <a:rPr lang="de-DE" sz="2400" dirty="0" smtClean="0">
                <a:solidFill>
                  <a:srgbClr val="FFFF00"/>
                </a:solidFill>
                <a:effectLst>
                  <a:outerShdw blurRad="38100" dist="38100" dir="2700000" algn="tl">
                    <a:srgbClr val="000000">
                      <a:alpha val="43137"/>
                    </a:srgbClr>
                  </a:outerShdw>
                </a:effectLst>
              </a:rPr>
              <a:t> Oder wisst ihr nicht, </a:t>
            </a:r>
            <a:r>
              <a:rPr lang="de-DE" sz="2400" dirty="0" err="1" smtClean="0">
                <a:solidFill>
                  <a:srgbClr val="FFFF00"/>
                </a:solidFill>
                <a:effectLst>
                  <a:outerShdw blurRad="38100" dist="38100" dir="2700000" algn="tl">
                    <a:srgbClr val="000000">
                      <a:alpha val="43137"/>
                    </a:srgbClr>
                  </a:outerShdw>
                </a:effectLst>
              </a:rPr>
              <a:t>daß</a:t>
            </a:r>
            <a:r>
              <a:rPr lang="de-DE" sz="2400" dirty="0" smtClean="0">
                <a:solidFill>
                  <a:srgbClr val="FFFF00"/>
                </a:solidFill>
                <a:effectLst>
                  <a:outerShdw blurRad="38100" dist="38100" dir="2700000" algn="tl">
                    <a:srgbClr val="000000">
                      <a:alpha val="43137"/>
                    </a:srgbClr>
                  </a:outerShdw>
                </a:effectLst>
              </a:rPr>
              <a:t> euer Leib der Tempel des in euch wohnenden Heiligen Geistes ist, den ihr von Gott habt, und </a:t>
            </a:r>
            <a:r>
              <a:rPr lang="de-DE" sz="2400" dirty="0" err="1" smtClean="0">
                <a:solidFill>
                  <a:srgbClr val="FFFF00"/>
                </a:solidFill>
                <a:effectLst>
                  <a:outerShdw blurRad="38100" dist="38100" dir="2700000" algn="tl">
                    <a:srgbClr val="000000">
                      <a:alpha val="43137"/>
                    </a:srgbClr>
                  </a:outerShdw>
                </a:effectLst>
              </a:rPr>
              <a:t>daß</a:t>
            </a:r>
            <a:r>
              <a:rPr lang="de-DE" sz="2400" dirty="0" smtClean="0">
                <a:solidFill>
                  <a:srgbClr val="FFFF00"/>
                </a:solidFill>
                <a:effectLst>
                  <a:outerShdw blurRad="38100" dist="38100" dir="2700000" algn="tl">
                    <a:srgbClr val="000000">
                      <a:alpha val="43137"/>
                    </a:srgbClr>
                  </a:outerShdw>
                </a:effectLst>
              </a:rPr>
              <a:t> ihr nicht euch selbst gehört?“</a:t>
            </a:r>
            <a:endParaRPr lang="de-DE" sz="2400" b="1" dirty="0" smtClean="0">
              <a:solidFill>
                <a:srgbClr val="FFFF00"/>
              </a:solidFill>
            </a:endParaRPr>
          </a:p>
        </p:txBody>
      </p:sp>
      <p:pic>
        <p:nvPicPr>
          <p:cNvPr id="27652" name="Picture 2"/>
          <p:cNvPicPr>
            <a:picLocks noChangeAspect="1" noChangeArrowheads="1"/>
          </p:cNvPicPr>
          <p:nvPr/>
        </p:nvPicPr>
        <p:blipFill>
          <a:blip r:embed="rId2"/>
          <a:srcRect/>
          <a:stretch>
            <a:fillRect/>
          </a:stretch>
        </p:blipFill>
        <p:spPr bwMode="auto">
          <a:xfrm>
            <a:off x="539750" y="1773238"/>
            <a:ext cx="4638675" cy="3095625"/>
          </a:xfrm>
          <a:prstGeom prst="rect">
            <a:avLst/>
          </a:prstGeom>
          <a:noFill/>
          <a:ln w="9525">
            <a:noFill/>
            <a:miter lim="800000"/>
            <a:headEnd/>
            <a:tailEnd/>
          </a:ln>
        </p:spPr>
      </p:pic>
      <p:sp>
        <p:nvSpPr>
          <p:cNvPr id="27653" name="Textfeld 6"/>
          <p:cNvSpPr txBox="1">
            <a:spLocks noChangeArrowheads="1"/>
          </p:cNvSpPr>
          <p:nvPr/>
        </p:nvSpPr>
        <p:spPr bwMode="auto">
          <a:xfrm>
            <a:off x="4787900" y="4508500"/>
            <a:ext cx="330200" cy="246063"/>
          </a:xfrm>
          <a:prstGeom prst="rect">
            <a:avLst/>
          </a:prstGeom>
          <a:noFill/>
          <a:ln w="9525">
            <a:noFill/>
            <a:miter lim="800000"/>
            <a:headEnd/>
            <a:tailEnd/>
          </a:ln>
        </p:spPr>
        <p:txBody>
          <a:bodyPr>
            <a:spAutoFit/>
          </a:bodyPr>
          <a:lstStyle/>
          <a:p>
            <a:r>
              <a:rPr lang="de-DE" sz="1000">
                <a:latin typeface="Rockwell" pitchFamily="18" charset="0"/>
              </a:rPr>
              <a:t>FB</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4"/>
          <p:cNvPicPr>
            <a:picLocks noChangeAspect="1" noChangeArrowheads="1"/>
          </p:cNvPicPr>
          <p:nvPr/>
        </p:nvPicPr>
        <p:blipFill>
          <a:blip r:embed="rId2"/>
          <a:srcRect/>
          <a:stretch>
            <a:fillRect/>
          </a:stretch>
        </p:blipFill>
        <p:spPr bwMode="auto">
          <a:xfrm>
            <a:off x="492125" y="1628775"/>
            <a:ext cx="3935413" cy="2952750"/>
          </a:xfrm>
          <a:prstGeom prst="rect">
            <a:avLst/>
          </a:prstGeom>
          <a:noFill/>
          <a:ln w="9525">
            <a:noFill/>
            <a:miter lim="800000"/>
            <a:headEnd/>
            <a:tailEnd/>
          </a:ln>
        </p:spPr>
      </p:pic>
      <p:sp>
        <p:nvSpPr>
          <p:cNvPr id="27650" name="Rectangle 2"/>
          <p:cNvSpPr>
            <a:spLocks noGrp="1" noRot="1" noChangeArrowheads="1"/>
          </p:cNvSpPr>
          <p:nvPr>
            <p:ph type="title"/>
          </p:nvPr>
        </p:nvSpPr>
        <p:spPr>
          <a:xfrm>
            <a:off x="457200" y="274638"/>
            <a:ext cx="8435975" cy="1143000"/>
          </a:xfrm>
        </p:spPr>
        <p:txBody>
          <a:bodyPr/>
          <a:lstStyle/>
          <a:p>
            <a:pPr marL="54864" indent="0" fontAlgn="auto">
              <a:spcAft>
                <a:spcPts val="0"/>
              </a:spcAft>
              <a:defRPr/>
            </a:pPr>
            <a:r>
              <a:rPr lang="de-DE" dirty="0" smtClean="0">
                <a:solidFill>
                  <a:srgbClr val="FFFF00"/>
                </a:solidFill>
              </a:rPr>
              <a:t>Ephesus</a:t>
            </a:r>
          </a:p>
        </p:txBody>
      </p:sp>
      <p:sp>
        <p:nvSpPr>
          <p:cNvPr id="27655" name="Rectangle 7"/>
          <p:cNvSpPr>
            <a:spLocks noGrp="1" noChangeArrowheads="1"/>
          </p:cNvSpPr>
          <p:nvPr>
            <p:ph type="body" sz="half" idx="1"/>
          </p:nvPr>
        </p:nvSpPr>
        <p:spPr>
          <a:xfrm>
            <a:off x="179388" y="4868863"/>
            <a:ext cx="8785225" cy="1728787"/>
          </a:xfrm>
        </p:spPr>
        <p:txBody>
          <a:bodyPr>
            <a:normAutofit/>
          </a:bodyPr>
          <a:lstStyle/>
          <a:p>
            <a:pPr fontAlgn="auto">
              <a:spcBef>
                <a:spcPts val="0"/>
              </a:spcBef>
              <a:spcAft>
                <a:spcPts val="0"/>
              </a:spcAft>
              <a:buFont typeface="Wingdings" pitchFamily="2" charset="2"/>
              <a:buNone/>
              <a:defRPr/>
            </a:pPr>
            <a:r>
              <a:rPr lang="de-DE" sz="2400" dirty="0" smtClean="0"/>
              <a:t>    </a:t>
            </a:r>
            <a:r>
              <a:rPr lang="de-DE" sz="2400" dirty="0" err="1" smtClean="0"/>
              <a:t>Eph</a:t>
            </a:r>
            <a:r>
              <a:rPr lang="de-DE" sz="2400" dirty="0" smtClean="0"/>
              <a:t> 2,2: </a:t>
            </a:r>
            <a:r>
              <a:rPr lang="de-DE" sz="2400" dirty="0" smtClean="0">
                <a:solidFill>
                  <a:srgbClr val="FFFF00"/>
                </a:solidFill>
                <a:effectLst>
                  <a:outerShdw blurRad="38100" dist="38100" dir="2700000" algn="tl">
                    <a:srgbClr val="000000">
                      <a:alpha val="43137"/>
                    </a:srgbClr>
                  </a:outerShdw>
                </a:effectLst>
              </a:rPr>
              <a:t>„… in welchen ihr einst wandeltet nach dem Zeitlauf dieser Welt, nach dem Fürsten der Gewalt der Luft, des Geistes, der jetzt wirksam ist in den Söhnen des Ungehorsams;…“</a:t>
            </a:r>
          </a:p>
          <a:p>
            <a:pPr fontAlgn="auto">
              <a:spcBef>
                <a:spcPts val="0"/>
              </a:spcBef>
              <a:spcAft>
                <a:spcPts val="0"/>
              </a:spcAft>
              <a:buFont typeface="Wingdings 2"/>
              <a:buChar char=""/>
              <a:defRPr/>
            </a:pPr>
            <a:endParaRPr lang="de-DE" b="1" dirty="0" smtClean="0">
              <a:solidFill>
                <a:srgbClr val="FFFF00"/>
              </a:solidFill>
            </a:endParaRPr>
          </a:p>
        </p:txBody>
      </p:sp>
      <p:sp>
        <p:nvSpPr>
          <p:cNvPr id="27652" name="Rectangle 4"/>
          <p:cNvSpPr>
            <a:spLocks noGrp="1" noChangeArrowheads="1"/>
          </p:cNvSpPr>
          <p:nvPr>
            <p:ph type="body" sz="half" idx="2"/>
          </p:nvPr>
        </p:nvSpPr>
        <p:spPr>
          <a:xfrm>
            <a:off x="4500563" y="1557338"/>
            <a:ext cx="4643437" cy="4713287"/>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Die Hochburg des Okkultismus (Magie, Aberglaube)</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Vgl. </a:t>
            </a:r>
            <a:r>
              <a:rPr lang="de-DE" dirty="0" err="1" smtClean="0">
                <a:effectLst>
                  <a:outerShdw blurRad="38100" dist="38100" dir="2700000" algn="tl">
                    <a:srgbClr val="000000">
                      <a:alpha val="43137"/>
                    </a:srgbClr>
                  </a:outerShdw>
                </a:effectLst>
              </a:rPr>
              <a:t>Apg</a:t>
            </a:r>
            <a:r>
              <a:rPr lang="de-DE" dirty="0" smtClean="0">
                <a:effectLst>
                  <a:outerShdw blurRad="38100" dist="38100" dir="2700000" algn="tl">
                    <a:srgbClr val="000000">
                      <a:alpha val="43137"/>
                    </a:srgbClr>
                  </a:outerShdw>
                </a:effectLst>
              </a:rPr>
              <a:t> 19: Paulus in Ephesus, Artemis der Epheser, Zauberbücher, Exorzismus</a:t>
            </a:r>
          </a:p>
          <a:p>
            <a:pPr fontAlgn="auto">
              <a:spcBef>
                <a:spcPts val="0"/>
              </a:spcBef>
              <a:spcAft>
                <a:spcPts val="0"/>
              </a:spcAft>
              <a:buFont typeface="Wingdings" pitchFamily="2" charset="2"/>
              <a:buNone/>
              <a:defRPr/>
            </a:pPr>
            <a:endParaRPr lang="de-DE" dirty="0" smtClean="0">
              <a:effectLst>
                <a:outerShdw blurRad="38100" dist="38100" dir="2700000" algn="tl">
                  <a:srgbClr val="000000">
                    <a:alpha val="43137"/>
                  </a:srgbClr>
                </a:outerShdw>
              </a:effectLst>
            </a:endParaRPr>
          </a:p>
        </p:txBody>
      </p:sp>
      <p:sp>
        <p:nvSpPr>
          <p:cNvPr id="28677" name="Textfeld 6"/>
          <p:cNvSpPr txBox="1">
            <a:spLocks noChangeArrowheads="1"/>
          </p:cNvSpPr>
          <p:nvPr/>
        </p:nvSpPr>
        <p:spPr bwMode="auto">
          <a:xfrm>
            <a:off x="4140200" y="1557338"/>
            <a:ext cx="330200" cy="246062"/>
          </a:xfrm>
          <a:prstGeom prst="rect">
            <a:avLst/>
          </a:prstGeom>
          <a:noFill/>
          <a:ln w="9525">
            <a:noFill/>
            <a:miter lim="800000"/>
            <a:headEnd/>
            <a:tailEnd/>
          </a:ln>
        </p:spPr>
        <p:txBody>
          <a:bodyPr>
            <a:spAutoFit/>
          </a:bodyPr>
          <a:lstStyle/>
          <a:p>
            <a:r>
              <a:rPr lang="de-DE" sz="1000">
                <a:latin typeface="Rockwell" pitchFamily="18" charset="0"/>
              </a:rPr>
              <a:t>FB</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7030A0"/>
                </a:solidFill>
              </a:rPr>
              <a:t>Das Urteil des Römerbriefes</a:t>
            </a:r>
            <a:endParaRPr lang="de-DE" dirty="0">
              <a:solidFill>
                <a:srgbClr val="7030A0"/>
              </a:solidFill>
            </a:endParaRPr>
          </a:p>
        </p:txBody>
      </p:sp>
      <p:sp>
        <p:nvSpPr>
          <p:cNvPr id="6" name="Inhaltsplatzhalter 5"/>
          <p:cNvSpPr>
            <a:spLocks noGrp="1"/>
          </p:cNvSpPr>
          <p:nvPr>
            <p:ph idx="1"/>
          </p:nvPr>
        </p:nvSpPr>
        <p:spPr>
          <a:xfrm>
            <a:off x="457200" y="1646238"/>
            <a:ext cx="8435975" cy="5022850"/>
          </a:xfrm>
        </p:spPr>
        <p:txBody>
          <a:bodyPr>
            <a:normAutofit fontScale="77500" lnSpcReduction="20000"/>
          </a:bodyPr>
          <a:lstStyle/>
          <a:p>
            <a:pPr fontAlgn="auto">
              <a:spcBef>
                <a:spcPts val="0"/>
              </a:spcBef>
              <a:spcAft>
                <a:spcPts val="0"/>
              </a:spcAft>
              <a:buFont typeface="Wingdings 2"/>
              <a:buChar char=""/>
              <a:defRPr/>
            </a:pPr>
            <a:r>
              <a:rPr lang="de-DE" dirty="0" err="1" smtClean="0">
                <a:effectLst>
                  <a:outerShdw blurRad="38100" dist="38100" dir="2700000" algn="tl">
                    <a:srgbClr val="000000">
                      <a:alpha val="43137"/>
                    </a:srgbClr>
                  </a:outerShdw>
                </a:effectLst>
              </a:rPr>
              <a:t>Röm</a:t>
            </a:r>
            <a:r>
              <a:rPr lang="de-DE" dirty="0" smtClean="0">
                <a:effectLst>
                  <a:outerShdw blurRad="38100" dist="38100" dir="2700000" algn="tl">
                    <a:srgbClr val="000000">
                      <a:alpha val="43137"/>
                    </a:srgbClr>
                  </a:outerShdw>
                </a:effectLst>
              </a:rPr>
              <a:t> 1: </a:t>
            </a:r>
            <a:r>
              <a:rPr lang="de-DE" dirty="0" smtClean="0">
                <a:solidFill>
                  <a:srgbClr val="FFFF00"/>
                </a:solidFill>
                <a:effectLst>
                  <a:outerShdw blurRad="38100" dist="38100" dir="2700000" algn="tl">
                    <a:srgbClr val="000000">
                      <a:alpha val="43137"/>
                    </a:srgbClr>
                  </a:outerShdw>
                </a:effectLst>
              </a:rPr>
              <a:t>“</a:t>
            </a:r>
            <a:r>
              <a:rPr lang="de-DE" baseline="30000" dirty="0" smtClean="0">
                <a:solidFill>
                  <a:srgbClr val="FFFF00"/>
                </a:solidFill>
                <a:effectLst>
                  <a:outerShdw blurRad="38100" dist="38100" dir="2700000" algn="tl">
                    <a:srgbClr val="000000">
                      <a:alpha val="43137"/>
                    </a:srgbClr>
                  </a:outerShdw>
                </a:effectLst>
              </a:rPr>
              <a:t>24</a:t>
            </a:r>
            <a:r>
              <a:rPr lang="de-DE" dirty="0" smtClean="0">
                <a:solidFill>
                  <a:srgbClr val="FFFF00"/>
                </a:solidFill>
                <a:effectLst>
                  <a:outerShdw blurRad="38100" dist="38100" dir="2700000" algn="tl">
                    <a:srgbClr val="000000">
                      <a:alpha val="43137"/>
                    </a:srgbClr>
                  </a:outerShdw>
                </a:effectLst>
              </a:rPr>
              <a:t> Darum hat Gott sie auch dahingegeben in den Gelüsten ihrer Herzen in Unreinigkeit, ihre Leiber untereinander zu schänden;  </a:t>
            </a:r>
            <a:r>
              <a:rPr lang="de-DE" baseline="30000" dirty="0" smtClean="0">
                <a:solidFill>
                  <a:srgbClr val="FFFF00"/>
                </a:solidFill>
                <a:effectLst>
                  <a:outerShdw blurRad="38100" dist="38100" dir="2700000" algn="tl">
                    <a:srgbClr val="000000">
                      <a:alpha val="43137"/>
                    </a:srgbClr>
                  </a:outerShdw>
                </a:effectLst>
              </a:rPr>
              <a:t>25</a:t>
            </a:r>
            <a:r>
              <a:rPr lang="de-DE" dirty="0" smtClean="0">
                <a:solidFill>
                  <a:srgbClr val="FFFF00"/>
                </a:solidFill>
                <a:effectLst>
                  <a:outerShdw blurRad="38100" dist="38100" dir="2700000" algn="tl">
                    <a:srgbClr val="000000">
                      <a:alpha val="43137"/>
                    </a:srgbClr>
                  </a:outerShdw>
                </a:effectLst>
              </a:rPr>
              <a:t> welche die Wahrheit Gottes in die Lüge verwandelt und dem Geschöpf mehr Verehrung und Dienst dargebracht haben als dem Schöpfer, welcher gepriesen ist in Ewigkeit. Amen. </a:t>
            </a:r>
            <a:r>
              <a:rPr lang="de-DE" baseline="30000" dirty="0" smtClean="0">
                <a:solidFill>
                  <a:srgbClr val="FFFF00"/>
                </a:solidFill>
                <a:effectLst>
                  <a:outerShdw blurRad="38100" dist="38100" dir="2700000" algn="tl">
                    <a:srgbClr val="000000">
                      <a:alpha val="43137"/>
                    </a:srgbClr>
                  </a:outerShdw>
                </a:effectLst>
              </a:rPr>
              <a:t>26</a:t>
            </a:r>
            <a:r>
              <a:rPr lang="de-DE" dirty="0" smtClean="0">
                <a:solidFill>
                  <a:srgbClr val="FFFF00"/>
                </a:solidFill>
                <a:effectLst>
                  <a:outerShdw blurRad="38100" dist="38100" dir="2700000" algn="tl">
                    <a:srgbClr val="000000">
                      <a:alpha val="43137"/>
                    </a:srgbClr>
                  </a:outerShdw>
                </a:effectLst>
              </a:rPr>
              <a:t> Deswegen hat Gott sie dahingegeben in schändliche Leidenschaften; denn sowohl ihre Weiber haben den natürlichen Gebrauch in den unnatürlichen verwandelt, </a:t>
            </a:r>
            <a:r>
              <a:rPr lang="de-DE" baseline="30000" dirty="0" smtClean="0">
                <a:solidFill>
                  <a:srgbClr val="FFFF00"/>
                </a:solidFill>
                <a:effectLst>
                  <a:outerShdw blurRad="38100" dist="38100" dir="2700000" algn="tl">
                    <a:srgbClr val="000000">
                      <a:alpha val="43137"/>
                    </a:srgbClr>
                  </a:outerShdw>
                </a:effectLst>
              </a:rPr>
              <a:t>27</a:t>
            </a:r>
            <a:r>
              <a:rPr lang="de-DE" dirty="0" smtClean="0">
                <a:solidFill>
                  <a:srgbClr val="FFFF00"/>
                </a:solidFill>
                <a:effectLst>
                  <a:outerShdw blurRad="38100" dist="38100" dir="2700000" algn="tl">
                    <a:srgbClr val="000000">
                      <a:alpha val="43137"/>
                    </a:srgbClr>
                  </a:outerShdw>
                </a:effectLst>
              </a:rPr>
              <a:t> als auch gleicherweise die Männer, den natürlichen Gebrauch des Weibes verlassend, in ihrer Wollust zueinander entbrannt sind, indem sie Männer mit Männern Schande trieben und den gebührenden Lohn ihrer Verirrung an sich selbst empfingen.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7030A0"/>
                </a:solidFill>
              </a:rPr>
              <a:t>Das Urteil des Römerbriefes</a:t>
            </a:r>
            <a:endParaRPr lang="de-DE" dirty="0">
              <a:solidFill>
                <a:srgbClr val="7030A0"/>
              </a:solidFill>
            </a:endParaRPr>
          </a:p>
        </p:txBody>
      </p:sp>
      <p:sp>
        <p:nvSpPr>
          <p:cNvPr id="6" name="Inhaltsplatzhalter 5"/>
          <p:cNvSpPr>
            <a:spLocks noGrp="1"/>
          </p:cNvSpPr>
          <p:nvPr>
            <p:ph idx="1"/>
          </p:nvPr>
        </p:nvSpPr>
        <p:spPr/>
        <p:txBody>
          <a:bodyPr>
            <a:normAutofit fontScale="77500" lnSpcReduction="20000"/>
          </a:bodyPr>
          <a:lstStyle/>
          <a:p>
            <a:pPr fontAlgn="auto">
              <a:spcBef>
                <a:spcPts val="0"/>
              </a:spcBef>
              <a:spcAft>
                <a:spcPts val="0"/>
              </a:spcAft>
              <a:buFont typeface="Wingdings 2"/>
              <a:buNone/>
              <a:defRPr/>
            </a:pPr>
            <a:r>
              <a:rPr lang="de-DE" baseline="30000" dirty="0" smtClean="0"/>
              <a:t>	</a:t>
            </a:r>
            <a:r>
              <a:rPr lang="de-DE" baseline="30000" dirty="0" smtClean="0">
                <a:solidFill>
                  <a:srgbClr val="FFFF00"/>
                </a:solidFill>
                <a:effectLst>
                  <a:outerShdw blurRad="38100" dist="38100" dir="2700000" algn="tl">
                    <a:srgbClr val="000000">
                      <a:alpha val="43137"/>
                    </a:srgbClr>
                  </a:outerShdw>
                </a:effectLst>
              </a:rPr>
              <a:t>28</a:t>
            </a:r>
            <a:r>
              <a:rPr lang="de-DE" dirty="0" smtClean="0">
                <a:solidFill>
                  <a:srgbClr val="FFFF00"/>
                </a:solidFill>
                <a:effectLst>
                  <a:outerShdw blurRad="38100" dist="38100" dir="2700000" algn="tl">
                    <a:srgbClr val="000000">
                      <a:alpha val="43137"/>
                    </a:srgbClr>
                  </a:outerShdw>
                </a:effectLst>
              </a:rPr>
              <a:t> Und gleichwie sie es nicht für gut fanden, Gott in Erkenntnis zu haben, hat Gott sie dahingegeben in einen verworfenen Sinn, zu tun, was sich nicht geziemt; </a:t>
            </a:r>
            <a:r>
              <a:rPr lang="de-DE" baseline="30000" dirty="0" smtClean="0">
                <a:solidFill>
                  <a:srgbClr val="FFFF00"/>
                </a:solidFill>
                <a:effectLst>
                  <a:outerShdw blurRad="38100" dist="38100" dir="2700000" algn="tl">
                    <a:srgbClr val="000000">
                      <a:alpha val="43137"/>
                    </a:srgbClr>
                  </a:outerShdw>
                </a:effectLst>
              </a:rPr>
              <a:t>29</a:t>
            </a:r>
            <a:r>
              <a:rPr lang="de-DE" dirty="0" smtClean="0">
                <a:solidFill>
                  <a:srgbClr val="FFFF00"/>
                </a:solidFill>
                <a:effectLst>
                  <a:outerShdw blurRad="38100" dist="38100" dir="2700000" algn="tl">
                    <a:srgbClr val="000000">
                      <a:alpha val="43137"/>
                    </a:srgbClr>
                  </a:outerShdw>
                </a:effectLst>
              </a:rPr>
              <a:t> erfüllt mit aller Ungerechtigkeit, Bosheit, Habsucht, Schlechtigkeit; voll von Neid, Mord, Streit, List, Tücke; </a:t>
            </a:r>
            <a:r>
              <a:rPr lang="de-DE" baseline="30000" dirty="0" smtClean="0">
                <a:solidFill>
                  <a:srgbClr val="FFFF00"/>
                </a:solidFill>
                <a:effectLst>
                  <a:outerShdw blurRad="38100" dist="38100" dir="2700000" algn="tl">
                    <a:srgbClr val="000000">
                      <a:alpha val="43137"/>
                    </a:srgbClr>
                  </a:outerShdw>
                </a:effectLst>
              </a:rPr>
              <a:t>30</a:t>
            </a:r>
            <a:r>
              <a:rPr lang="de-DE" dirty="0" smtClean="0">
                <a:solidFill>
                  <a:srgbClr val="FFFF00"/>
                </a:solidFill>
                <a:effectLst>
                  <a:outerShdw blurRad="38100" dist="38100" dir="2700000" algn="tl">
                    <a:srgbClr val="000000">
                      <a:alpha val="43137"/>
                    </a:srgbClr>
                  </a:outerShdw>
                </a:effectLst>
              </a:rPr>
              <a:t> Ohrenbläser, Verleumder, Gotthasser, Gewalttäter, Hochmütige, Prahler, Erfinder böser Dinge, Eltern Ungehorsame, </a:t>
            </a:r>
            <a:r>
              <a:rPr lang="de-DE" baseline="30000" dirty="0" smtClean="0">
                <a:solidFill>
                  <a:srgbClr val="FFFF00"/>
                </a:solidFill>
                <a:effectLst>
                  <a:outerShdw blurRad="38100" dist="38100" dir="2700000" algn="tl">
                    <a:srgbClr val="000000">
                      <a:alpha val="43137"/>
                    </a:srgbClr>
                  </a:outerShdw>
                </a:effectLst>
              </a:rPr>
              <a:t>31</a:t>
            </a:r>
            <a:r>
              <a:rPr lang="de-DE" dirty="0" smtClean="0">
                <a:solidFill>
                  <a:srgbClr val="FFFF00"/>
                </a:solidFill>
                <a:effectLst>
                  <a:outerShdw blurRad="38100" dist="38100" dir="2700000" algn="tl">
                    <a:srgbClr val="000000">
                      <a:alpha val="43137"/>
                    </a:srgbClr>
                  </a:outerShdw>
                </a:effectLst>
              </a:rPr>
              <a:t> Unverständige, Treulose, ohne natürliche Liebe, Unbarmherzige; </a:t>
            </a:r>
            <a:r>
              <a:rPr lang="de-DE" baseline="30000" dirty="0" smtClean="0">
                <a:solidFill>
                  <a:srgbClr val="FFFF00"/>
                </a:solidFill>
                <a:effectLst>
                  <a:outerShdw blurRad="38100" dist="38100" dir="2700000" algn="tl">
                    <a:srgbClr val="000000">
                      <a:alpha val="43137"/>
                    </a:srgbClr>
                  </a:outerShdw>
                </a:effectLst>
              </a:rPr>
              <a:t>32</a:t>
            </a:r>
            <a:r>
              <a:rPr lang="de-DE" dirty="0" smtClean="0">
                <a:solidFill>
                  <a:srgbClr val="FFFF00"/>
                </a:solidFill>
                <a:effectLst>
                  <a:outerShdw blurRad="38100" dist="38100" dir="2700000" algn="tl">
                    <a:srgbClr val="000000">
                      <a:alpha val="43137"/>
                    </a:srgbClr>
                  </a:outerShdw>
                </a:effectLst>
              </a:rPr>
              <a:t> die, wiewohl sie Gottes gerechtes Urteil erkennen, </a:t>
            </a:r>
            <a:r>
              <a:rPr lang="de-DE" dirty="0" err="1" smtClean="0">
                <a:solidFill>
                  <a:srgbClr val="FFFF00"/>
                </a:solidFill>
                <a:effectLst>
                  <a:outerShdw blurRad="38100" dist="38100" dir="2700000" algn="tl">
                    <a:srgbClr val="000000">
                      <a:alpha val="43137"/>
                    </a:srgbClr>
                  </a:outerShdw>
                </a:effectLst>
              </a:rPr>
              <a:t>daß</a:t>
            </a:r>
            <a:r>
              <a:rPr lang="de-DE" dirty="0" smtClean="0">
                <a:solidFill>
                  <a:srgbClr val="FFFF00"/>
                </a:solidFill>
                <a:effectLst>
                  <a:outerShdw blurRad="38100" dist="38100" dir="2700000" algn="tl">
                    <a:srgbClr val="000000">
                      <a:alpha val="43137"/>
                    </a:srgbClr>
                  </a:outerShdw>
                </a:effectLst>
              </a:rPr>
              <a:t>, die solches tun, des Todes würdig sind, es nicht allein ausüben, sondern auch Wohlgefallen an denen haben, die es tun.“</a:t>
            </a:r>
            <a:endParaRPr lang="de-DE"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50825" y="333375"/>
            <a:ext cx="8891588" cy="1223963"/>
          </a:xfrm>
          <a:prstGeom prst="rect">
            <a:avLst/>
          </a:prstGeom>
          <a:noFill/>
          <a:ln w="9525">
            <a:noFill/>
            <a:miter lim="800000"/>
            <a:headEnd/>
            <a:tailEnd/>
          </a:ln>
          <a:effectLst/>
        </p:spPr>
        <p:txBody>
          <a:bodyPr anchor="ctr"/>
          <a:lstStyle/>
          <a:p>
            <a:pPr algn="ctr" fontAlgn="auto">
              <a:spcBef>
                <a:spcPts val="0"/>
              </a:spcBef>
              <a:spcAft>
                <a:spcPts val="0"/>
              </a:spcAft>
              <a:defRPr/>
            </a:pPr>
            <a:r>
              <a:rPr lang="de-DE" sz="3600" dirty="0">
                <a:effectLst>
                  <a:outerShdw blurRad="38100" dist="38100" dir="2700000" algn="tl">
                    <a:srgbClr val="000000"/>
                  </a:outerShdw>
                </a:effectLst>
                <a:cs typeface="+mn-cs"/>
              </a:rPr>
              <a:t>Das Geheimnis der Gesetzlosigkeit (2Thess 2)</a:t>
            </a:r>
          </a:p>
        </p:txBody>
      </p:sp>
      <p:sp>
        <p:nvSpPr>
          <p:cNvPr id="31746" name="AutoShape 3"/>
          <p:cNvSpPr>
            <a:spLocks noChangeArrowheads="1"/>
          </p:cNvSpPr>
          <p:nvPr/>
        </p:nvSpPr>
        <p:spPr bwMode="auto">
          <a:xfrm>
            <a:off x="0" y="4941888"/>
            <a:ext cx="9144000" cy="990600"/>
          </a:xfrm>
          <a:prstGeom prst="leftRightArrow">
            <a:avLst>
              <a:gd name="adj1" fmla="val 60833"/>
              <a:gd name="adj2" fmla="val 59615"/>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latin typeface="Rockwell" pitchFamily="18" charset="0"/>
            </a:endParaRPr>
          </a:p>
        </p:txBody>
      </p:sp>
      <p:sp>
        <p:nvSpPr>
          <p:cNvPr id="149515" name="Text Box 11"/>
          <p:cNvSpPr txBox="1">
            <a:spLocks noChangeArrowheads="1"/>
          </p:cNvSpPr>
          <p:nvPr/>
        </p:nvSpPr>
        <p:spPr bwMode="auto">
          <a:xfrm>
            <a:off x="684213" y="5229225"/>
            <a:ext cx="5688012" cy="369888"/>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r>
              <a:rPr lang="de-DE" b="1" dirty="0">
                <a:solidFill>
                  <a:schemeClr val="bg1"/>
                </a:solidFill>
                <a:effectLst>
                  <a:outerShdw blurRad="38100" dist="38100" dir="2700000" algn="tl">
                    <a:srgbClr val="000000"/>
                  </a:outerShdw>
                </a:effectLst>
                <a:cs typeface="+mn-cs"/>
              </a:rPr>
              <a:t>2000 Jahre Kirchengeschichte</a:t>
            </a:r>
          </a:p>
        </p:txBody>
      </p:sp>
      <p:grpSp>
        <p:nvGrpSpPr>
          <p:cNvPr id="31748" name="Group 12"/>
          <p:cNvGrpSpPr>
            <a:grpSpLocks/>
          </p:cNvGrpSpPr>
          <p:nvPr/>
        </p:nvGrpSpPr>
        <p:grpSpPr bwMode="auto">
          <a:xfrm>
            <a:off x="6588125" y="1773238"/>
            <a:ext cx="2209800" cy="3887787"/>
            <a:chOff x="3768" y="1094"/>
            <a:chExt cx="1392" cy="2449"/>
          </a:xfrm>
        </p:grpSpPr>
        <p:sp>
          <p:nvSpPr>
            <p:cNvPr id="31751" name="AutoShape 13"/>
            <p:cNvSpPr>
              <a:spLocks noChangeArrowheads="1"/>
            </p:cNvSpPr>
            <p:nvPr/>
          </p:nvSpPr>
          <p:spPr bwMode="auto">
            <a:xfrm>
              <a:off x="4236" y="2820"/>
              <a:ext cx="480" cy="432"/>
            </a:xfrm>
            <a:prstGeom prst="triangle">
              <a:avLst>
                <a:gd name="adj" fmla="val 50000"/>
              </a:avLst>
            </a:prstGeom>
            <a:solidFill>
              <a:srgbClr val="FF3300"/>
            </a:solidFill>
            <a:ln w="44450">
              <a:solidFill>
                <a:schemeClr val="hlink"/>
              </a:solidFill>
              <a:miter lim="800000"/>
              <a:headEnd/>
              <a:tailEnd/>
            </a:ln>
          </p:spPr>
          <p:txBody>
            <a:bodyPr wrap="none" anchor="ctr"/>
            <a:lstStyle/>
            <a:p>
              <a:endParaRPr lang="de-DE">
                <a:latin typeface="Rockwell" pitchFamily="18" charset="0"/>
              </a:endParaRPr>
            </a:p>
          </p:txBody>
        </p:sp>
        <p:sp>
          <p:nvSpPr>
            <p:cNvPr id="31752" name="AutoShape 14"/>
            <p:cNvSpPr>
              <a:spLocks noChangeArrowheads="1"/>
            </p:cNvSpPr>
            <p:nvPr/>
          </p:nvSpPr>
          <p:spPr bwMode="auto">
            <a:xfrm flipV="1">
              <a:off x="4308" y="1392"/>
              <a:ext cx="336" cy="1212"/>
            </a:xfrm>
            <a:prstGeom prst="upArrow">
              <a:avLst>
                <a:gd name="adj1" fmla="val 50000"/>
                <a:gd name="adj2" fmla="val 90179"/>
              </a:avLst>
            </a:prstGeom>
            <a:solidFill>
              <a:schemeClr val="bg1"/>
            </a:solidFill>
            <a:ln w="44450">
              <a:solidFill>
                <a:schemeClr val="hlink"/>
              </a:solidFill>
              <a:miter lim="800000"/>
              <a:headEnd/>
              <a:tailEnd/>
            </a:ln>
          </p:spPr>
          <p:txBody>
            <a:bodyPr wrap="none" anchor="ctr"/>
            <a:lstStyle/>
            <a:p>
              <a:endParaRPr lang="de-DE">
                <a:latin typeface="Rockwell" pitchFamily="18" charset="0"/>
              </a:endParaRPr>
            </a:p>
          </p:txBody>
        </p:sp>
        <p:sp>
          <p:nvSpPr>
            <p:cNvPr id="31753" name="Rectangle 15"/>
            <p:cNvSpPr>
              <a:spLocks noChangeArrowheads="1"/>
            </p:cNvSpPr>
            <p:nvPr/>
          </p:nvSpPr>
          <p:spPr bwMode="auto">
            <a:xfrm>
              <a:off x="4452" y="1956"/>
              <a:ext cx="45" cy="1587"/>
            </a:xfrm>
            <a:prstGeom prst="rect">
              <a:avLst/>
            </a:prstGeom>
            <a:solidFill>
              <a:schemeClr val="bg1"/>
            </a:solidFill>
            <a:ln w="44450">
              <a:solidFill>
                <a:schemeClr val="hlink"/>
              </a:solidFill>
              <a:miter lim="800000"/>
              <a:headEnd/>
              <a:tailEnd/>
            </a:ln>
          </p:spPr>
          <p:txBody>
            <a:bodyPr wrap="none" anchor="ctr"/>
            <a:lstStyle/>
            <a:p>
              <a:endParaRPr lang="de-DE">
                <a:latin typeface="Rockwell" pitchFamily="18" charset="0"/>
              </a:endParaRPr>
            </a:p>
          </p:txBody>
        </p:sp>
        <p:sp>
          <p:nvSpPr>
            <p:cNvPr id="63515" name="Text Box 16"/>
            <p:cNvSpPr txBox="1">
              <a:spLocks noChangeArrowheads="1"/>
            </p:cNvSpPr>
            <p:nvPr/>
          </p:nvSpPr>
          <p:spPr bwMode="auto">
            <a:xfrm>
              <a:off x="3768" y="1094"/>
              <a:ext cx="1392" cy="233"/>
            </a:xfrm>
            <a:prstGeom prst="rect">
              <a:avLst/>
            </a:prstGeom>
            <a:noFill/>
            <a:ln w="44450">
              <a:solidFill>
                <a:schemeClr val="hlink"/>
              </a:solidFill>
              <a:miter lim="800000"/>
              <a:headEnd/>
              <a:tailEnd/>
            </a:ln>
          </p:spPr>
          <p:txBody>
            <a:bodyPr>
              <a:spAutoFit/>
            </a:bodyPr>
            <a:lstStyle/>
            <a:p>
              <a:pPr algn="ctr" eaLnBrk="0" fontAlgn="auto" hangingPunct="0">
                <a:spcBef>
                  <a:spcPct val="50000"/>
                </a:spcBef>
                <a:spcAft>
                  <a:spcPts val="0"/>
                </a:spcAft>
                <a:defRPr/>
              </a:pPr>
              <a:r>
                <a:rPr lang="de-DE" dirty="0">
                  <a:effectLst>
                    <a:outerShdw blurRad="38100" dist="38100" dir="2700000" algn="tl">
                      <a:srgbClr val="000000">
                        <a:alpha val="43137"/>
                      </a:srgbClr>
                    </a:outerShdw>
                  </a:effectLst>
                  <a:cs typeface="+mn-cs"/>
                </a:rPr>
                <a:t>Der Tag Christi</a:t>
              </a:r>
              <a:endParaRPr lang="de-DE" sz="2000" dirty="0">
                <a:effectLst>
                  <a:outerShdw blurRad="38100" dist="38100" dir="2700000" algn="tl">
                    <a:srgbClr val="000000">
                      <a:alpha val="43137"/>
                    </a:srgbClr>
                  </a:outerShdw>
                </a:effectLst>
                <a:latin typeface="Times New Roman" pitchFamily="18" charset="0"/>
                <a:cs typeface="+mn-cs"/>
              </a:endParaRPr>
            </a:p>
          </p:txBody>
        </p:sp>
      </p:grpSp>
      <p:sp>
        <p:nvSpPr>
          <p:cNvPr id="149528" name="AutoShape 24"/>
          <p:cNvSpPr>
            <a:spLocks noChangeArrowheads="1"/>
          </p:cNvSpPr>
          <p:nvPr/>
        </p:nvSpPr>
        <p:spPr bwMode="auto">
          <a:xfrm>
            <a:off x="900113" y="4398963"/>
            <a:ext cx="6119812" cy="485775"/>
          </a:xfrm>
          <a:prstGeom prst="rightArrow">
            <a:avLst>
              <a:gd name="adj1" fmla="val 50000"/>
              <a:gd name="adj2" fmla="val 183488"/>
            </a:avLst>
          </a:prstGeom>
          <a:solidFill>
            <a:srgbClr val="9900CC"/>
          </a:solidFill>
          <a:ln w="9525">
            <a:solidFill>
              <a:schemeClr val="tx1"/>
            </a:solidFill>
            <a:miter lim="800000"/>
            <a:headEnd/>
            <a:tailEnd/>
          </a:ln>
        </p:spPr>
        <p:txBody>
          <a:bodyPr wrap="none" anchor="ctr"/>
          <a:lstStyle/>
          <a:p>
            <a:r>
              <a:rPr lang="de-DE">
                <a:latin typeface="Rockwell" pitchFamily="18" charset="0"/>
              </a:rPr>
              <a:t>Gesetzlosigkeit</a:t>
            </a:r>
          </a:p>
        </p:txBody>
      </p:sp>
      <p:sp>
        <p:nvSpPr>
          <p:cNvPr id="28" name="AutoShape 24"/>
          <p:cNvSpPr>
            <a:spLocks noChangeArrowheads="1"/>
          </p:cNvSpPr>
          <p:nvPr/>
        </p:nvSpPr>
        <p:spPr bwMode="auto">
          <a:xfrm>
            <a:off x="900113" y="3860800"/>
            <a:ext cx="6119812" cy="485775"/>
          </a:xfrm>
          <a:prstGeom prst="rightArrow">
            <a:avLst>
              <a:gd name="adj1" fmla="val 50000"/>
              <a:gd name="adj2" fmla="val 183488"/>
            </a:avLst>
          </a:prstGeom>
          <a:solidFill>
            <a:srgbClr val="FF0000"/>
          </a:solidFill>
          <a:ln w="9525">
            <a:solidFill>
              <a:schemeClr val="accent1"/>
            </a:solidFill>
            <a:miter lim="800000"/>
            <a:headEnd/>
            <a:tailEnd/>
          </a:ln>
        </p:spPr>
        <p:txBody>
          <a:bodyPr wrap="none" anchor="ctr"/>
          <a:lstStyle/>
          <a:p>
            <a:r>
              <a:rPr lang="de-DE">
                <a:latin typeface="Rockwell" pitchFamily="18" charset="0"/>
              </a:rPr>
              <a:t>Evangelium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10" dur="1000" fill="hold"/>
                                        <p:tgtEl>
                                          <p:spTgt spid="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8"/>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49528"/>
                                        </p:tgtEl>
                                        <p:attrNameLst>
                                          <p:attrName>style.visibility</p:attrName>
                                        </p:attrNameLst>
                                      </p:cBhvr>
                                      <p:to>
                                        <p:strVal val="visible"/>
                                      </p:to>
                                    </p:set>
                                    <p:anim calcmode="lin" valueType="num">
                                      <p:cBhvr>
                                        <p:cTn id="19" dur="500" decel="50000" fill="hold">
                                          <p:stCondLst>
                                            <p:cond delay="0"/>
                                          </p:stCondLst>
                                        </p:cTn>
                                        <p:tgtEl>
                                          <p:spTgt spid="14952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4952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49528"/>
                                        </p:tgtEl>
                                        <p:attrNameLst>
                                          <p:attrName>ppt_w</p:attrName>
                                        </p:attrNameLst>
                                      </p:cBhvr>
                                      <p:tavLst>
                                        <p:tav tm="0">
                                          <p:val>
                                            <p:strVal val="#ppt_w*.05"/>
                                          </p:val>
                                        </p:tav>
                                        <p:tav tm="100000">
                                          <p:val>
                                            <p:strVal val="#ppt_w"/>
                                          </p:val>
                                        </p:tav>
                                      </p:tavLst>
                                    </p:anim>
                                    <p:anim calcmode="lin" valueType="num">
                                      <p:cBhvr>
                                        <p:cTn id="22" dur="1000" fill="hold"/>
                                        <p:tgtEl>
                                          <p:spTgt spid="14952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4952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4952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4952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49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28"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50825" y="333375"/>
            <a:ext cx="8891588" cy="1223963"/>
          </a:xfrm>
          <a:prstGeom prst="rect">
            <a:avLst/>
          </a:prstGeom>
          <a:noFill/>
          <a:ln w="9525">
            <a:noFill/>
            <a:miter lim="800000"/>
            <a:headEnd/>
            <a:tailEnd/>
          </a:ln>
          <a:effectLst/>
        </p:spPr>
        <p:txBody>
          <a:bodyPr anchor="ctr"/>
          <a:lstStyle/>
          <a:p>
            <a:pPr algn="ctr" fontAlgn="auto">
              <a:spcBef>
                <a:spcPts val="0"/>
              </a:spcBef>
              <a:spcAft>
                <a:spcPts val="0"/>
              </a:spcAft>
              <a:defRPr/>
            </a:pPr>
            <a:r>
              <a:rPr lang="de-DE" sz="3600" dirty="0">
                <a:effectLst>
                  <a:outerShdw blurRad="38100" dist="38100" dir="2700000" algn="tl">
                    <a:srgbClr val="000000"/>
                  </a:outerShdw>
                </a:effectLst>
                <a:cs typeface="+mn-cs"/>
              </a:rPr>
              <a:t>Das Geheimnis der Gesetzlosigkeit</a:t>
            </a:r>
          </a:p>
        </p:txBody>
      </p:sp>
      <p:sp>
        <p:nvSpPr>
          <p:cNvPr id="32770" name="AutoShape 3"/>
          <p:cNvSpPr>
            <a:spLocks noChangeArrowheads="1"/>
          </p:cNvSpPr>
          <p:nvPr/>
        </p:nvSpPr>
        <p:spPr bwMode="auto">
          <a:xfrm>
            <a:off x="0" y="4941888"/>
            <a:ext cx="9144000" cy="990600"/>
          </a:xfrm>
          <a:prstGeom prst="leftRightArrow">
            <a:avLst>
              <a:gd name="adj1" fmla="val 60833"/>
              <a:gd name="adj2" fmla="val 59615"/>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latin typeface="Rockwell" pitchFamily="18" charset="0"/>
            </a:endParaRPr>
          </a:p>
        </p:txBody>
      </p:sp>
      <p:sp>
        <p:nvSpPr>
          <p:cNvPr id="32771" name="Oval 4"/>
          <p:cNvSpPr>
            <a:spLocks noChangeArrowheads="1"/>
          </p:cNvSpPr>
          <p:nvPr/>
        </p:nvSpPr>
        <p:spPr bwMode="auto">
          <a:xfrm>
            <a:off x="5219700" y="3444875"/>
            <a:ext cx="2457450" cy="1676400"/>
          </a:xfrm>
          <a:prstGeom prst="ellipse">
            <a:avLst/>
          </a:prstGeom>
          <a:gradFill rotWithShape="0">
            <a:gsLst>
              <a:gs pos="0">
                <a:srgbClr val="FFFF00"/>
              </a:gs>
              <a:gs pos="100000">
                <a:srgbClr val="FF3300"/>
              </a:gs>
            </a:gsLst>
            <a:lin ang="0" scaled="1"/>
          </a:gradFill>
          <a:ln w="9525">
            <a:solidFill>
              <a:schemeClr val="tx1"/>
            </a:solidFill>
            <a:round/>
            <a:headEnd/>
            <a:tailEnd/>
          </a:ln>
        </p:spPr>
        <p:txBody>
          <a:bodyPr wrap="none" anchor="ctr"/>
          <a:lstStyle/>
          <a:p>
            <a:pPr algn="ctr"/>
            <a:endParaRPr lang="de-CH">
              <a:latin typeface="Rockwell" pitchFamily="18" charset="0"/>
            </a:endParaRPr>
          </a:p>
        </p:txBody>
      </p:sp>
      <p:sp>
        <p:nvSpPr>
          <p:cNvPr id="32772" name="Rectangle 5"/>
          <p:cNvSpPr>
            <a:spLocks noChangeArrowheads="1"/>
          </p:cNvSpPr>
          <p:nvPr/>
        </p:nvSpPr>
        <p:spPr bwMode="auto">
          <a:xfrm>
            <a:off x="5148263" y="3068638"/>
            <a:ext cx="71437" cy="2519362"/>
          </a:xfrm>
          <a:prstGeom prst="rect">
            <a:avLst/>
          </a:prstGeom>
          <a:solidFill>
            <a:srgbClr val="FF3300"/>
          </a:solidFill>
          <a:ln w="9525">
            <a:noFill/>
            <a:miter lim="800000"/>
            <a:headEnd/>
            <a:tailEnd/>
          </a:ln>
        </p:spPr>
        <p:txBody>
          <a:bodyPr wrap="none" anchor="ctr"/>
          <a:lstStyle/>
          <a:p>
            <a:endParaRPr lang="de-DE">
              <a:latin typeface="Rockwell" pitchFamily="18" charset="0"/>
            </a:endParaRPr>
          </a:p>
        </p:txBody>
      </p:sp>
      <p:sp>
        <p:nvSpPr>
          <p:cNvPr id="149510" name="AutoShape 6"/>
          <p:cNvSpPr>
            <a:spLocks noChangeArrowheads="1"/>
          </p:cNvSpPr>
          <p:nvPr/>
        </p:nvSpPr>
        <p:spPr bwMode="auto">
          <a:xfrm>
            <a:off x="3203575" y="2133600"/>
            <a:ext cx="461963" cy="2971800"/>
          </a:xfrm>
          <a:prstGeom prst="upArrow">
            <a:avLst>
              <a:gd name="adj1" fmla="val 50000"/>
              <a:gd name="adj2" fmla="val 160825"/>
            </a:avLst>
          </a:prstGeom>
          <a:solidFill>
            <a:srgbClr val="FFFF00"/>
          </a:solidFill>
          <a:ln w="9525">
            <a:noFill/>
            <a:miter lim="800000"/>
            <a:headEnd/>
            <a:tailEnd/>
          </a:ln>
        </p:spPr>
        <p:txBody>
          <a:bodyPr wrap="none" anchor="ctr"/>
          <a:lstStyle/>
          <a:p>
            <a:endParaRPr lang="de-DE">
              <a:latin typeface="Rockwell" pitchFamily="18" charset="0"/>
            </a:endParaRPr>
          </a:p>
        </p:txBody>
      </p:sp>
      <p:sp>
        <p:nvSpPr>
          <p:cNvPr id="149511" name="Text Box 7"/>
          <p:cNvSpPr txBox="1">
            <a:spLocks noChangeArrowheads="1"/>
          </p:cNvSpPr>
          <p:nvPr/>
        </p:nvSpPr>
        <p:spPr bwMode="auto">
          <a:xfrm rot="-5400000">
            <a:off x="2098676" y="3741737"/>
            <a:ext cx="2628900" cy="130175"/>
          </a:xfrm>
          <a:prstGeom prst="rect">
            <a:avLst/>
          </a:prstGeom>
          <a:noFill/>
          <a:ln w="9525">
            <a:noFill/>
            <a:miter lim="800000"/>
            <a:headEnd/>
            <a:tailEnd/>
          </a:ln>
          <a:effectLst/>
        </p:spPr>
        <p:txBody>
          <a:bodyPr vert="eaVert">
            <a:spAutoFit/>
          </a:bodyPr>
          <a:lstStyle/>
          <a:p>
            <a:pPr algn="ctr" eaLnBrk="0" fontAlgn="auto" hangingPunct="0">
              <a:spcBef>
                <a:spcPct val="50000"/>
              </a:spcBef>
              <a:spcAft>
                <a:spcPts val="0"/>
              </a:spcAft>
              <a:defRPr/>
            </a:pPr>
            <a:r>
              <a:rPr lang="de-DE" sz="1600" b="1">
                <a:solidFill>
                  <a:schemeClr val="bg2"/>
                </a:solidFill>
                <a:effectLst>
                  <a:outerShdw blurRad="38100" dist="38100" dir="2700000" algn="tl">
                    <a:srgbClr val="000000"/>
                  </a:outerShdw>
                </a:effectLst>
                <a:cs typeface="+mn-cs"/>
              </a:rPr>
              <a:t>Entrückung</a:t>
            </a:r>
            <a:endParaRPr lang="de-DE" sz="1600" b="1">
              <a:solidFill>
                <a:srgbClr val="000066"/>
              </a:solidFill>
              <a:cs typeface="+mn-cs"/>
            </a:endParaRPr>
          </a:p>
        </p:txBody>
      </p:sp>
      <p:sp>
        <p:nvSpPr>
          <p:cNvPr id="32775" name="AutoShape 8"/>
          <p:cNvSpPr>
            <a:spLocks noChangeArrowheads="1"/>
          </p:cNvSpPr>
          <p:nvPr/>
        </p:nvSpPr>
        <p:spPr bwMode="auto">
          <a:xfrm>
            <a:off x="4643438" y="3357563"/>
            <a:ext cx="457200" cy="1828800"/>
          </a:xfrm>
          <a:prstGeom prst="rightArrow">
            <a:avLst>
              <a:gd name="adj1" fmla="val 72731"/>
              <a:gd name="adj2" fmla="val 55000"/>
            </a:avLst>
          </a:prstGeom>
          <a:gradFill rotWithShape="0">
            <a:gsLst>
              <a:gs pos="0">
                <a:srgbClr val="FFFF00"/>
              </a:gs>
              <a:gs pos="100000">
                <a:srgbClr val="FF3300"/>
              </a:gs>
            </a:gsLst>
            <a:lin ang="0" scaled="1"/>
          </a:gradFill>
          <a:ln w="9525">
            <a:solidFill>
              <a:schemeClr val="tx1"/>
            </a:solidFill>
            <a:miter lim="800000"/>
            <a:headEnd/>
            <a:tailEnd/>
          </a:ln>
        </p:spPr>
        <p:txBody>
          <a:bodyPr wrap="none" anchor="ctr"/>
          <a:lstStyle/>
          <a:p>
            <a:endParaRPr lang="de-DE">
              <a:latin typeface="Rockwell" pitchFamily="18" charset="0"/>
            </a:endParaRPr>
          </a:p>
        </p:txBody>
      </p:sp>
      <p:sp>
        <p:nvSpPr>
          <p:cNvPr id="32776" name="Rectangle 9"/>
          <p:cNvSpPr>
            <a:spLocks noChangeArrowheads="1"/>
          </p:cNvSpPr>
          <p:nvPr/>
        </p:nvSpPr>
        <p:spPr bwMode="auto">
          <a:xfrm>
            <a:off x="4500563" y="3644900"/>
            <a:ext cx="152400" cy="1331913"/>
          </a:xfrm>
          <a:prstGeom prst="rect">
            <a:avLst/>
          </a:prstGeom>
          <a:gradFill rotWithShape="0">
            <a:gsLst>
              <a:gs pos="0">
                <a:srgbClr val="FFFF00"/>
              </a:gs>
              <a:gs pos="100000">
                <a:srgbClr val="FF3300"/>
              </a:gs>
            </a:gsLst>
            <a:lin ang="0" scaled="1"/>
          </a:gradFill>
          <a:ln w="9525">
            <a:solidFill>
              <a:schemeClr val="tx1"/>
            </a:solidFill>
            <a:miter lim="800000"/>
            <a:headEnd/>
            <a:tailEnd/>
          </a:ln>
        </p:spPr>
        <p:txBody>
          <a:bodyPr wrap="none" anchor="ctr"/>
          <a:lstStyle/>
          <a:p>
            <a:endParaRPr lang="de-DE">
              <a:latin typeface="Rockwell" pitchFamily="18" charset="0"/>
            </a:endParaRPr>
          </a:p>
        </p:txBody>
      </p:sp>
      <p:sp>
        <p:nvSpPr>
          <p:cNvPr id="32777" name="Rectangle 10"/>
          <p:cNvSpPr>
            <a:spLocks noChangeArrowheads="1"/>
          </p:cNvSpPr>
          <p:nvPr/>
        </p:nvSpPr>
        <p:spPr bwMode="auto">
          <a:xfrm>
            <a:off x="4356100" y="3644900"/>
            <a:ext cx="152400" cy="1331913"/>
          </a:xfrm>
          <a:prstGeom prst="rect">
            <a:avLst/>
          </a:prstGeom>
          <a:gradFill rotWithShape="0">
            <a:gsLst>
              <a:gs pos="0">
                <a:srgbClr val="FFFF00"/>
              </a:gs>
              <a:gs pos="100000">
                <a:srgbClr val="FF3300"/>
              </a:gs>
            </a:gsLst>
            <a:lin ang="0" scaled="1"/>
          </a:gradFill>
          <a:ln w="9525">
            <a:solidFill>
              <a:schemeClr val="tx1"/>
            </a:solidFill>
            <a:miter lim="800000"/>
            <a:headEnd/>
            <a:tailEnd/>
          </a:ln>
        </p:spPr>
        <p:txBody>
          <a:bodyPr wrap="none" anchor="ctr"/>
          <a:lstStyle/>
          <a:p>
            <a:endParaRPr lang="de-DE">
              <a:latin typeface="Rockwell" pitchFamily="18" charset="0"/>
            </a:endParaRPr>
          </a:p>
        </p:txBody>
      </p:sp>
      <p:sp>
        <p:nvSpPr>
          <p:cNvPr id="149515" name="Text Box 11"/>
          <p:cNvSpPr txBox="1">
            <a:spLocks noChangeArrowheads="1"/>
          </p:cNvSpPr>
          <p:nvPr/>
        </p:nvSpPr>
        <p:spPr bwMode="auto">
          <a:xfrm>
            <a:off x="684213" y="5229225"/>
            <a:ext cx="2438400" cy="366713"/>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r>
              <a:rPr lang="de-DE" b="1" dirty="0">
                <a:solidFill>
                  <a:schemeClr val="bg1"/>
                </a:solidFill>
                <a:effectLst>
                  <a:outerShdw blurRad="38100" dist="38100" dir="2700000" algn="tl">
                    <a:srgbClr val="000000"/>
                  </a:outerShdw>
                </a:effectLst>
                <a:cs typeface="+mn-cs"/>
              </a:rPr>
              <a:t>Kirchengeschichte</a:t>
            </a:r>
          </a:p>
        </p:txBody>
      </p:sp>
      <p:grpSp>
        <p:nvGrpSpPr>
          <p:cNvPr id="32779" name="Group 12"/>
          <p:cNvGrpSpPr>
            <a:grpSpLocks/>
          </p:cNvGrpSpPr>
          <p:nvPr/>
        </p:nvGrpSpPr>
        <p:grpSpPr bwMode="auto">
          <a:xfrm>
            <a:off x="6588125" y="1773238"/>
            <a:ext cx="2209800" cy="3887787"/>
            <a:chOff x="3768" y="1094"/>
            <a:chExt cx="1392" cy="2449"/>
          </a:xfrm>
        </p:grpSpPr>
        <p:sp>
          <p:nvSpPr>
            <p:cNvPr id="32792" name="AutoShape 13"/>
            <p:cNvSpPr>
              <a:spLocks noChangeArrowheads="1"/>
            </p:cNvSpPr>
            <p:nvPr/>
          </p:nvSpPr>
          <p:spPr bwMode="auto">
            <a:xfrm>
              <a:off x="4236" y="2820"/>
              <a:ext cx="480" cy="432"/>
            </a:xfrm>
            <a:prstGeom prst="triangle">
              <a:avLst>
                <a:gd name="adj" fmla="val 50000"/>
              </a:avLst>
            </a:prstGeom>
            <a:solidFill>
              <a:srgbClr val="FF3300"/>
            </a:solidFill>
            <a:ln w="44450">
              <a:solidFill>
                <a:schemeClr val="hlink"/>
              </a:solidFill>
              <a:miter lim="800000"/>
              <a:headEnd/>
              <a:tailEnd/>
            </a:ln>
          </p:spPr>
          <p:txBody>
            <a:bodyPr wrap="none" anchor="ctr"/>
            <a:lstStyle/>
            <a:p>
              <a:endParaRPr lang="de-DE">
                <a:latin typeface="Rockwell" pitchFamily="18" charset="0"/>
              </a:endParaRPr>
            </a:p>
          </p:txBody>
        </p:sp>
        <p:sp>
          <p:nvSpPr>
            <p:cNvPr id="32793" name="AutoShape 14"/>
            <p:cNvSpPr>
              <a:spLocks noChangeArrowheads="1"/>
            </p:cNvSpPr>
            <p:nvPr/>
          </p:nvSpPr>
          <p:spPr bwMode="auto">
            <a:xfrm flipV="1">
              <a:off x="4308" y="1392"/>
              <a:ext cx="336" cy="1212"/>
            </a:xfrm>
            <a:prstGeom prst="upArrow">
              <a:avLst>
                <a:gd name="adj1" fmla="val 50000"/>
                <a:gd name="adj2" fmla="val 90179"/>
              </a:avLst>
            </a:prstGeom>
            <a:solidFill>
              <a:schemeClr val="bg1"/>
            </a:solidFill>
            <a:ln w="44450">
              <a:solidFill>
                <a:schemeClr val="hlink"/>
              </a:solidFill>
              <a:miter lim="800000"/>
              <a:headEnd/>
              <a:tailEnd/>
            </a:ln>
          </p:spPr>
          <p:txBody>
            <a:bodyPr wrap="none" anchor="ctr"/>
            <a:lstStyle/>
            <a:p>
              <a:endParaRPr lang="de-DE">
                <a:latin typeface="Rockwell" pitchFamily="18" charset="0"/>
              </a:endParaRPr>
            </a:p>
          </p:txBody>
        </p:sp>
        <p:sp>
          <p:nvSpPr>
            <p:cNvPr id="32794" name="Rectangle 15"/>
            <p:cNvSpPr>
              <a:spLocks noChangeArrowheads="1"/>
            </p:cNvSpPr>
            <p:nvPr/>
          </p:nvSpPr>
          <p:spPr bwMode="auto">
            <a:xfrm>
              <a:off x="4452" y="1956"/>
              <a:ext cx="45" cy="1587"/>
            </a:xfrm>
            <a:prstGeom prst="rect">
              <a:avLst/>
            </a:prstGeom>
            <a:solidFill>
              <a:schemeClr val="bg1"/>
            </a:solidFill>
            <a:ln w="44450">
              <a:solidFill>
                <a:schemeClr val="hlink"/>
              </a:solidFill>
              <a:miter lim="800000"/>
              <a:headEnd/>
              <a:tailEnd/>
            </a:ln>
          </p:spPr>
          <p:txBody>
            <a:bodyPr wrap="none" anchor="ctr"/>
            <a:lstStyle/>
            <a:p>
              <a:endParaRPr lang="de-DE">
                <a:latin typeface="Rockwell" pitchFamily="18" charset="0"/>
              </a:endParaRPr>
            </a:p>
          </p:txBody>
        </p:sp>
        <p:sp>
          <p:nvSpPr>
            <p:cNvPr id="63515" name="Text Box 16"/>
            <p:cNvSpPr txBox="1">
              <a:spLocks noChangeArrowheads="1"/>
            </p:cNvSpPr>
            <p:nvPr/>
          </p:nvSpPr>
          <p:spPr bwMode="auto">
            <a:xfrm>
              <a:off x="3768" y="1094"/>
              <a:ext cx="1392" cy="233"/>
            </a:xfrm>
            <a:prstGeom prst="rect">
              <a:avLst/>
            </a:prstGeom>
            <a:noFill/>
            <a:ln w="44450">
              <a:solidFill>
                <a:schemeClr val="hlink"/>
              </a:solidFill>
              <a:miter lim="800000"/>
              <a:headEnd/>
              <a:tailEnd/>
            </a:ln>
          </p:spPr>
          <p:txBody>
            <a:bodyPr>
              <a:spAutoFit/>
            </a:bodyPr>
            <a:lstStyle/>
            <a:p>
              <a:pPr algn="ctr" eaLnBrk="0" fontAlgn="auto" hangingPunct="0">
                <a:spcBef>
                  <a:spcPct val="50000"/>
                </a:spcBef>
                <a:spcAft>
                  <a:spcPts val="0"/>
                </a:spcAft>
                <a:defRPr/>
              </a:pPr>
              <a:r>
                <a:rPr lang="de-DE" dirty="0">
                  <a:effectLst>
                    <a:outerShdw blurRad="38100" dist="38100" dir="2700000" algn="tl">
                      <a:srgbClr val="000000">
                        <a:alpha val="43137"/>
                      </a:srgbClr>
                    </a:outerShdw>
                  </a:effectLst>
                  <a:cs typeface="+mn-cs"/>
                </a:rPr>
                <a:t>Der Tag Christi</a:t>
              </a:r>
              <a:endParaRPr lang="de-DE" sz="2000" dirty="0">
                <a:effectLst>
                  <a:outerShdw blurRad="38100" dist="38100" dir="2700000" algn="tl">
                    <a:srgbClr val="000000">
                      <a:alpha val="43137"/>
                    </a:srgbClr>
                  </a:outerShdw>
                </a:effectLst>
                <a:latin typeface="Times New Roman" pitchFamily="18" charset="0"/>
                <a:cs typeface="+mn-cs"/>
              </a:endParaRPr>
            </a:p>
          </p:txBody>
        </p:sp>
      </p:grpSp>
      <p:grpSp>
        <p:nvGrpSpPr>
          <p:cNvPr id="32780" name="Group 17"/>
          <p:cNvGrpSpPr>
            <a:grpSpLocks/>
          </p:cNvGrpSpPr>
          <p:nvPr/>
        </p:nvGrpSpPr>
        <p:grpSpPr bwMode="auto">
          <a:xfrm>
            <a:off x="3563938" y="3644900"/>
            <a:ext cx="800100" cy="1333500"/>
            <a:chOff x="1446" y="2242"/>
            <a:chExt cx="504" cy="840"/>
          </a:xfrm>
        </p:grpSpPr>
        <p:sp>
          <p:nvSpPr>
            <p:cNvPr id="32787" name="Rectangle 18"/>
            <p:cNvSpPr>
              <a:spLocks noChangeArrowheads="1"/>
            </p:cNvSpPr>
            <p:nvPr/>
          </p:nvSpPr>
          <p:spPr bwMode="auto">
            <a:xfrm>
              <a:off x="1446" y="2242"/>
              <a:ext cx="96" cy="839"/>
            </a:xfrm>
            <a:prstGeom prst="rect">
              <a:avLst/>
            </a:prstGeom>
            <a:gradFill rotWithShape="0">
              <a:gsLst>
                <a:gs pos="0">
                  <a:srgbClr val="FFFF00"/>
                </a:gs>
                <a:gs pos="100000">
                  <a:srgbClr val="FF3300"/>
                </a:gs>
              </a:gsLst>
              <a:lin ang="0" scaled="1"/>
            </a:gradFill>
            <a:ln w="9525">
              <a:solidFill>
                <a:schemeClr val="tx1"/>
              </a:solidFill>
              <a:miter lim="800000"/>
              <a:headEnd/>
              <a:tailEnd/>
            </a:ln>
          </p:spPr>
          <p:txBody>
            <a:bodyPr wrap="none" anchor="ctr"/>
            <a:lstStyle/>
            <a:p>
              <a:endParaRPr lang="de-DE">
                <a:latin typeface="Rockwell" pitchFamily="18" charset="0"/>
              </a:endParaRPr>
            </a:p>
          </p:txBody>
        </p:sp>
        <p:sp>
          <p:nvSpPr>
            <p:cNvPr id="32788" name="Rectangle 19"/>
            <p:cNvSpPr>
              <a:spLocks noChangeArrowheads="1"/>
            </p:cNvSpPr>
            <p:nvPr/>
          </p:nvSpPr>
          <p:spPr bwMode="auto">
            <a:xfrm>
              <a:off x="1548" y="2242"/>
              <a:ext cx="96" cy="839"/>
            </a:xfrm>
            <a:prstGeom prst="rect">
              <a:avLst/>
            </a:prstGeom>
            <a:gradFill rotWithShape="0">
              <a:gsLst>
                <a:gs pos="0">
                  <a:srgbClr val="FFFF00"/>
                </a:gs>
                <a:gs pos="100000">
                  <a:srgbClr val="FF3300"/>
                </a:gs>
              </a:gsLst>
              <a:lin ang="0" scaled="1"/>
            </a:gradFill>
            <a:ln w="9525">
              <a:solidFill>
                <a:schemeClr val="tx1"/>
              </a:solidFill>
              <a:miter lim="800000"/>
              <a:headEnd/>
              <a:tailEnd/>
            </a:ln>
          </p:spPr>
          <p:txBody>
            <a:bodyPr wrap="none" anchor="ctr"/>
            <a:lstStyle/>
            <a:p>
              <a:endParaRPr lang="de-DE">
                <a:latin typeface="Rockwell" pitchFamily="18" charset="0"/>
              </a:endParaRPr>
            </a:p>
          </p:txBody>
        </p:sp>
        <p:sp>
          <p:nvSpPr>
            <p:cNvPr id="32789" name="Rectangle 20"/>
            <p:cNvSpPr>
              <a:spLocks noChangeArrowheads="1"/>
            </p:cNvSpPr>
            <p:nvPr/>
          </p:nvSpPr>
          <p:spPr bwMode="auto">
            <a:xfrm>
              <a:off x="1752" y="2243"/>
              <a:ext cx="96" cy="839"/>
            </a:xfrm>
            <a:prstGeom prst="rect">
              <a:avLst/>
            </a:prstGeom>
            <a:gradFill rotWithShape="0">
              <a:gsLst>
                <a:gs pos="0">
                  <a:srgbClr val="FFFF00"/>
                </a:gs>
                <a:gs pos="100000">
                  <a:srgbClr val="FF3300"/>
                </a:gs>
              </a:gsLst>
              <a:lin ang="0" scaled="1"/>
            </a:gradFill>
            <a:ln w="9525">
              <a:solidFill>
                <a:schemeClr val="tx1"/>
              </a:solidFill>
              <a:miter lim="800000"/>
              <a:headEnd/>
              <a:tailEnd/>
            </a:ln>
          </p:spPr>
          <p:txBody>
            <a:bodyPr wrap="none" anchor="ctr"/>
            <a:lstStyle/>
            <a:p>
              <a:endParaRPr lang="de-DE">
                <a:latin typeface="Rockwell" pitchFamily="18" charset="0"/>
              </a:endParaRPr>
            </a:p>
          </p:txBody>
        </p:sp>
        <p:sp>
          <p:nvSpPr>
            <p:cNvPr id="32790" name="Rectangle 21"/>
            <p:cNvSpPr>
              <a:spLocks noChangeArrowheads="1"/>
            </p:cNvSpPr>
            <p:nvPr/>
          </p:nvSpPr>
          <p:spPr bwMode="auto">
            <a:xfrm>
              <a:off x="1650" y="2243"/>
              <a:ext cx="96" cy="839"/>
            </a:xfrm>
            <a:prstGeom prst="rect">
              <a:avLst/>
            </a:prstGeom>
            <a:gradFill rotWithShape="0">
              <a:gsLst>
                <a:gs pos="0">
                  <a:srgbClr val="FFFF00"/>
                </a:gs>
                <a:gs pos="100000">
                  <a:srgbClr val="FF3300"/>
                </a:gs>
              </a:gsLst>
              <a:lin ang="0" scaled="1"/>
            </a:gradFill>
            <a:ln w="9525">
              <a:solidFill>
                <a:schemeClr val="tx1"/>
              </a:solidFill>
              <a:miter lim="800000"/>
              <a:headEnd/>
              <a:tailEnd/>
            </a:ln>
          </p:spPr>
          <p:txBody>
            <a:bodyPr wrap="none" anchor="ctr"/>
            <a:lstStyle/>
            <a:p>
              <a:endParaRPr lang="de-DE">
                <a:latin typeface="Rockwell" pitchFamily="18" charset="0"/>
              </a:endParaRPr>
            </a:p>
          </p:txBody>
        </p:sp>
        <p:sp>
          <p:nvSpPr>
            <p:cNvPr id="32791" name="Rectangle 22"/>
            <p:cNvSpPr>
              <a:spLocks noChangeArrowheads="1"/>
            </p:cNvSpPr>
            <p:nvPr/>
          </p:nvSpPr>
          <p:spPr bwMode="auto">
            <a:xfrm>
              <a:off x="1854" y="2242"/>
              <a:ext cx="96" cy="839"/>
            </a:xfrm>
            <a:prstGeom prst="rect">
              <a:avLst/>
            </a:prstGeom>
            <a:gradFill rotWithShape="0">
              <a:gsLst>
                <a:gs pos="0">
                  <a:srgbClr val="FFFF00"/>
                </a:gs>
                <a:gs pos="100000">
                  <a:srgbClr val="FF3300"/>
                </a:gs>
              </a:gsLst>
              <a:lin ang="0" scaled="1"/>
            </a:gradFill>
            <a:ln w="9525">
              <a:solidFill>
                <a:schemeClr val="tx1"/>
              </a:solidFill>
              <a:miter lim="800000"/>
              <a:headEnd/>
              <a:tailEnd/>
            </a:ln>
          </p:spPr>
          <p:txBody>
            <a:bodyPr wrap="none" anchor="ctr"/>
            <a:lstStyle/>
            <a:p>
              <a:endParaRPr lang="de-DE">
                <a:latin typeface="Rockwell" pitchFamily="18" charset="0"/>
              </a:endParaRPr>
            </a:p>
          </p:txBody>
        </p:sp>
      </p:grpSp>
      <p:sp>
        <p:nvSpPr>
          <p:cNvPr id="149527" name="Text Box 23"/>
          <p:cNvSpPr txBox="1">
            <a:spLocks noChangeArrowheads="1"/>
          </p:cNvSpPr>
          <p:nvPr/>
        </p:nvSpPr>
        <p:spPr bwMode="auto">
          <a:xfrm>
            <a:off x="3635375" y="2708275"/>
            <a:ext cx="2454275"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de-CH" dirty="0">
                <a:effectLst>
                  <a:outerShdw blurRad="38100" dist="38100" dir="2700000" algn="tl">
                    <a:srgbClr val="000000">
                      <a:alpha val="43137"/>
                    </a:srgbClr>
                  </a:outerShdw>
                </a:effectLst>
                <a:latin typeface="+mn-lt"/>
                <a:cs typeface="+mn-cs"/>
              </a:rPr>
              <a:t>Der Antichrist kommt</a:t>
            </a:r>
          </a:p>
        </p:txBody>
      </p:sp>
      <p:sp>
        <p:nvSpPr>
          <p:cNvPr id="149528" name="AutoShape 24"/>
          <p:cNvSpPr>
            <a:spLocks noChangeArrowheads="1"/>
          </p:cNvSpPr>
          <p:nvPr/>
        </p:nvSpPr>
        <p:spPr bwMode="auto">
          <a:xfrm rot="754249">
            <a:off x="481013" y="4035425"/>
            <a:ext cx="4144962" cy="485775"/>
          </a:xfrm>
          <a:prstGeom prst="rightArrow">
            <a:avLst>
              <a:gd name="adj1" fmla="val 50000"/>
              <a:gd name="adj2" fmla="val 183492"/>
            </a:avLst>
          </a:prstGeom>
          <a:solidFill>
            <a:srgbClr val="9900CC"/>
          </a:solidFill>
          <a:ln w="9525">
            <a:solidFill>
              <a:schemeClr val="tx1"/>
            </a:solidFill>
            <a:miter lim="800000"/>
            <a:headEnd/>
            <a:tailEnd/>
          </a:ln>
        </p:spPr>
        <p:txBody>
          <a:bodyPr wrap="none" anchor="ctr"/>
          <a:lstStyle/>
          <a:p>
            <a:endParaRPr lang="de-DE">
              <a:latin typeface="Rockwell" pitchFamily="18" charset="0"/>
            </a:endParaRPr>
          </a:p>
        </p:txBody>
      </p:sp>
      <p:sp>
        <p:nvSpPr>
          <p:cNvPr id="149529" name="Text Box 25"/>
          <p:cNvSpPr txBox="1">
            <a:spLocks noChangeArrowheads="1"/>
          </p:cNvSpPr>
          <p:nvPr/>
        </p:nvSpPr>
        <p:spPr bwMode="auto">
          <a:xfrm rot="845179">
            <a:off x="731838" y="3498850"/>
            <a:ext cx="2638425" cy="368300"/>
          </a:xfrm>
          <a:prstGeom prst="rect">
            <a:avLst/>
          </a:prstGeom>
          <a:noFill/>
          <a:ln w="9525">
            <a:noFill/>
            <a:miter lim="800000"/>
            <a:headEnd/>
            <a:tailEnd/>
          </a:ln>
        </p:spPr>
        <p:txBody>
          <a:bodyPr>
            <a:spAutoFit/>
          </a:bodyPr>
          <a:lstStyle/>
          <a:p>
            <a:pPr fontAlgn="auto">
              <a:spcBef>
                <a:spcPts val="0"/>
              </a:spcBef>
              <a:spcAft>
                <a:spcPts val="0"/>
              </a:spcAft>
              <a:defRPr/>
            </a:pPr>
            <a:r>
              <a:rPr lang="de-CH" dirty="0">
                <a:effectLst>
                  <a:outerShdw blurRad="38100" dist="38100" dir="2700000" algn="tl">
                    <a:srgbClr val="000000">
                      <a:alpha val="43137"/>
                    </a:srgbClr>
                  </a:outerShdw>
                </a:effectLst>
                <a:latin typeface="+mn-lt"/>
                <a:cs typeface="+mn-cs"/>
              </a:rPr>
              <a:t>Der grosse Abfall</a:t>
            </a:r>
          </a:p>
        </p:txBody>
      </p:sp>
      <p:sp>
        <p:nvSpPr>
          <p:cNvPr id="63505" name="Text Box 26"/>
          <p:cNvSpPr txBox="1">
            <a:spLocks noChangeArrowheads="1"/>
          </p:cNvSpPr>
          <p:nvPr/>
        </p:nvSpPr>
        <p:spPr bwMode="auto">
          <a:xfrm>
            <a:off x="5292725" y="4076700"/>
            <a:ext cx="2330450"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de-CH" dirty="0">
                <a:effectLst>
                  <a:outerShdw blurRad="38100" dist="38100" dir="2700000" algn="tl">
                    <a:srgbClr val="000000">
                      <a:alpha val="43137"/>
                    </a:srgbClr>
                  </a:outerShdw>
                </a:effectLst>
                <a:latin typeface="+mn-lt"/>
                <a:cs typeface="+mn-cs"/>
              </a:rPr>
              <a:t>Die grosse Drangsal</a:t>
            </a:r>
          </a:p>
        </p:txBody>
      </p:sp>
      <p:sp>
        <p:nvSpPr>
          <p:cNvPr id="149531" name="Oval 27"/>
          <p:cNvSpPr>
            <a:spLocks noChangeArrowheads="1"/>
          </p:cNvSpPr>
          <p:nvPr/>
        </p:nvSpPr>
        <p:spPr bwMode="auto">
          <a:xfrm>
            <a:off x="395288" y="2636838"/>
            <a:ext cx="2808287" cy="2447925"/>
          </a:xfrm>
          <a:prstGeom prst="ellipse">
            <a:avLst/>
          </a:prstGeom>
          <a:noFill/>
          <a:ln w="38100">
            <a:solidFill>
              <a:srgbClr val="FF0000"/>
            </a:solidFill>
            <a:round/>
            <a:headEnd/>
            <a:tailEnd/>
          </a:ln>
        </p:spPr>
        <p:txBody>
          <a:bodyPr wrap="none" anchor="ctr"/>
          <a:lstStyle/>
          <a:p>
            <a:endParaRPr lang="de-DE">
              <a:latin typeface="Rockwell" pitchFamily="18" charset="0"/>
            </a:endParaRPr>
          </a:p>
        </p:txBody>
      </p:sp>
      <p:sp>
        <p:nvSpPr>
          <p:cNvPr id="28" name="Textfeld 27"/>
          <p:cNvSpPr txBox="1"/>
          <p:nvPr/>
        </p:nvSpPr>
        <p:spPr>
          <a:xfrm>
            <a:off x="539750" y="1557338"/>
            <a:ext cx="3217863" cy="584200"/>
          </a:xfrm>
          <a:prstGeom prst="rect">
            <a:avLst/>
          </a:prstGeom>
          <a:noFill/>
        </p:spPr>
        <p:txBody>
          <a:bodyPr wrap="none">
            <a:spAutoFit/>
          </a:bodyPr>
          <a:lstStyle/>
          <a:p>
            <a:pPr fontAlgn="auto">
              <a:spcBef>
                <a:spcPts val="0"/>
              </a:spcBef>
              <a:spcAft>
                <a:spcPts val="0"/>
              </a:spcAft>
              <a:defRPr/>
            </a:pPr>
            <a:r>
              <a:rPr lang="de-DE" sz="3200" dirty="0">
                <a:effectLst>
                  <a:outerShdw blurRad="38100" dist="38100" dir="2700000" algn="tl">
                    <a:srgbClr val="000000">
                      <a:alpha val="43137"/>
                    </a:srgbClr>
                  </a:outerShdw>
                </a:effectLst>
                <a:latin typeface="+mn-lt"/>
                <a:cs typeface="+mn-cs"/>
              </a:rPr>
              <a:t>Endzeit: 1882 -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9510"/>
                                        </p:tgtEl>
                                        <p:attrNameLst>
                                          <p:attrName>style.visibility</p:attrName>
                                        </p:attrNameLst>
                                      </p:cBhvr>
                                      <p:to>
                                        <p:strVal val="visible"/>
                                      </p:to>
                                    </p:set>
                                    <p:anim calcmode="lin" valueType="num">
                                      <p:cBhvr additive="base">
                                        <p:cTn id="7" dur="500" fill="hold"/>
                                        <p:tgtEl>
                                          <p:spTgt spid="149510"/>
                                        </p:tgtEl>
                                        <p:attrNameLst>
                                          <p:attrName>ppt_x</p:attrName>
                                        </p:attrNameLst>
                                      </p:cBhvr>
                                      <p:tavLst>
                                        <p:tav tm="0">
                                          <p:val>
                                            <p:strVal val="#ppt_x"/>
                                          </p:val>
                                        </p:tav>
                                        <p:tav tm="100000">
                                          <p:val>
                                            <p:strVal val="#ppt_x"/>
                                          </p:val>
                                        </p:tav>
                                      </p:tavLst>
                                    </p:anim>
                                    <p:anim calcmode="lin" valueType="num">
                                      <p:cBhvr additive="base">
                                        <p:cTn id="8" dur="500" fill="hold"/>
                                        <p:tgtEl>
                                          <p:spTgt spid="1495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49511"/>
                                        </p:tgtEl>
                                        <p:attrNameLst>
                                          <p:attrName>style.visibility</p:attrName>
                                        </p:attrNameLst>
                                      </p:cBhvr>
                                      <p:to>
                                        <p:strVal val="visible"/>
                                      </p:to>
                                    </p:set>
                                    <p:animEffect transition="in" filter="blinds(horizontal)">
                                      <p:cBhvr>
                                        <p:cTn id="13" dur="500"/>
                                        <p:tgtEl>
                                          <p:spTgt spid="1495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9527"/>
                                        </p:tgtEl>
                                        <p:attrNameLst>
                                          <p:attrName>style.visibility</p:attrName>
                                        </p:attrNameLst>
                                      </p:cBhvr>
                                      <p:to>
                                        <p:strVal val="visible"/>
                                      </p:to>
                                    </p:set>
                                    <p:anim calcmode="lin" valueType="num">
                                      <p:cBhvr additive="base">
                                        <p:cTn id="18" dur="500" fill="hold"/>
                                        <p:tgtEl>
                                          <p:spTgt spid="149527"/>
                                        </p:tgtEl>
                                        <p:attrNameLst>
                                          <p:attrName>ppt_x</p:attrName>
                                        </p:attrNameLst>
                                      </p:cBhvr>
                                      <p:tavLst>
                                        <p:tav tm="0">
                                          <p:val>
                                            <p:strVal val="#ppt_x"/>
                                          </p:val>
                                        </p:tav>
                                        <p:tav tm="100000">
                                          <p:val>
                                            <p:strVal val="#ppt_x"/>
                                          </p:val>
                                        </p:tav>
                                      </p:tavLst>
                                    </p:anim>
                                    <p:anim calcmode="lin" valueType="num">
                                      <p:cBhvr additive="base">
                                        <p:cTn id="19" dur="500" fill="hold"/>
                                        <p:tgtEl>
                                          <p:spTgt spid="14952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9531"/>
                                        </p:tgtEl>
                                        <p:attrNameLst>
                                          <p:attrName>style.visibility</p:attrName>
                                        </p:attrNameLst>
                                      </p:cBhvr>
                                      <p:to>
                                        <p:strVal val="visible"/>
                                      </p:to>
                                    </p:set>
                                    <p:anim calcmode="lin" valueType="num">
                                      <p:cBhvr additive="base">
                                        <p:cTn id="24" dur="500" fill="hold"/>
                                        <p:tgtEl>
                                          <p:spTgt spid="149531"/>
                                        </p:tgtEl>
                                        <p:attrNameLst>
                                          <p:attrName>ppt_x</p:attrName>
                                        </p:attrNameLst>
                                      </p:cBhvr>
                                      <p:tavLst>
                                        <p:tav tm="0">
                                          <p:val>
                                            <p:strVal val="#ppt_x"/>
                                          </p:val>
                                        </p:tav>
                                        <p:tav tm="100000">
                                          <p:val>
                                            <p:strVal val="#ppt_x"/>
                                          </p:val>
                                        </p:tav>
                                      </p:tavLst>
                                    </p:anim>
                                    <p:anim calcmode="lin" valueType="num">
                                      <p:cBhvr additive="base">
                                        <p:cTn id="25" dur="500" fill="hold"/>
                                        <p:tgtEl>
                                          <p:spTgt spid="14953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grpId="0" nodeType="clickEffect">
                                  <p:stCondLst>
                                    <p:cond delay="0"/>
                                  </p:stCondLst>
                                  <p:childTnLst>
                                    <p:set>
                                      <p:cBhvr>
                                        <p:cTn id="29" dur="1" fill="hold">
                                          <p:stCondLst>
                                            <p:cond delay="0"/>
                                          </p:stCondLst>
                                        </p:cTn>
                                        <p:tgtEl>
                                          <p:spTgt spid="149528"/>
                                        </p:tgtEl>
                                        <p:attrNameLst>
                                          <p:attrName>style.visibility</p:attrName>
                                        </p:attrNameLst>
                                      </p:cBhvr>
                                      <p:to>
                                        <p:strVal val="visible"/>
                                      </p:to>
                                    </p:set>
                                    <p:anim calcmode="lin" valueType="num">
                                      <p:cBhvr>
                                        <p:cTn id="30" dur="500" decel="50000" fill="hold">
                                          <p:stCondLst>
                                            <p:cond delay="0"/>
                                          </p:stCondLst>
                                        </p:cTn>
                                        <p:tgtEl>
                                          <p:spTgt spid="149528"/>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149528"/>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149528"/>
                                        </p:tgtEl>
                                        <p:attrNameLst>
                                          <p:attrName>ppt_w</p:attrName>
                                        </p:attrNameLst>
                                      </p:cBhvr>
                                      <p:tavLst>
                                        <p:tav tm="0">
                                          <p:val>
                                            <p:strVal val="#ppt_w*.05"/>
                                          </p:val>
                                        </p:tav>
                                        <p:tav tm="100000">
                                          <p:val>
                                            <p:strVal val="#ppt_w"/>
                                          </p:val>
                                        </p:tav>
                                      </p:tavLst>
                                    </p:anim>
                                    <p:anim calcmode="lin" valueType="num">
                                      <p:cBhvr>
                                        <p:cTn id="33" dur="1000" fill="hold"/>
                                        <p:tgtEl>
                                          <p:spTgt spid="149528"/>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149528"/>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149528"/>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149528"/>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14952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9529"/>
                                        </p:tgtEl>
                                        <p:attrNameLst>
                                          <p:attrName>style.visibility</p:attrName>
                                        </p:attrNameLst>
                                      </p:cBhvr>
                                      <p:to>
                                        <p:strVal val="visible"/>
                                      </p:to>
                                    </p:set>
                                    <p:animEffect transition="in" filter="blinds(horizontal)">
                                      <p:cBhvr>
                                        <p:cTn id="42" dur="500"/>
                                        <p:tgtEl>
                                          <p:spTgt spid="149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0" grpId="0" animBg="1"/>
      <p:bldP spid="149511" grpId="0"/>
      <p:bldP spid="149527" grpId="0"/>
      <p:bldP spid="149528" grpId="0" animBg="1"/>
      <p:bldP spid="149529" grpId="0"/>
      <p:bldP spid="1495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7030A0"/>
                </a:solidFill>
              </a:rPr>
              <a:t>Das Urteil von 2. Timotheus 3</a:t>
            </a:r>
            <a:endParaRPr lang="de-DE" dirty="0">
              <a:solidFill>
                <a:srgbClr val="7030A0"/>
              </a:solidFill>
            </a:endParaRPr>
          </a:p>
        </p:txBody>
      </p:sp>
      <p:sp>
        <p:nvSpPr>
          <p:cNvPr id="3" name="Inhaltsplatzhalter 2"/>
          <p:cNvSpPr>
            <a:spLocks noGrp="1"/>
          </p:cNvSpPr>
          <p:nvPr>
            <p:ph idx="1"/>
          </p:nvPr>
        </p:nvSpPr>
        <p:spPr>
          <a:xfrm>
            <a:off x="457200" y="1646238"/>
            <a:ext cx="8229600" cy="4662487"/>
          </a:xfrm>
        </p:spPr>
        <p:txBody>
          <a:bodyPr>
            <a:normAutofit fontScale="85000" lnSpcReduction="2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2Tim 3: </a:t>
            </a:r>
            <a:r>
              <a:rPr lang="de-DE" dirty="0" smtClean="0">
                <a:solidFill>
                  <a:srgbClr val="FFFF00"/>
                </a:solidFill>
                <a:effectLst>
                  <a:outerShdw blurRad="38100" dist="38100" dir="2700000" algn="tl">
                    <a:srgbClr val="000000">
                      <a:alpha val="43137"/>
                    </a:srgbClr>
                  </a:outerShdw>
                </a:effectLst>
              </a:rPr>
              <a:t>„</a:t>
            </a:r>
            <a:r>
              <a:rPr lang="de-DE" baseline="30000" dirty="0" smtClean="0">
                <a:solidFill>
                  <a:srgbClr val="FFFF00"/>
                </a:solidFill>
                <a:effectLst>
                  <a:outerShdw blurRad="38100" dist="38100" dir="2700000" algn="tl">
                    <a:srgbClr val="000000">
                      <a:alpha val="43137"/>
                    </a:srgbClr>
                  </a:outerShdw>
                </a:effectLst>
              </a:rPr>
              <a:t>1</a:t>
            </a:r>
            <a:r>
              <a:rPr lang="de-DE" dirty="0" smtClean="0">
                <a:solidFill>
                  <a:srgbClr val="FFFF00"/>
                </a:solidFill>
                <a:effectLst>
                  <a:outerShdw blurRad="38100" dist="38100" dir="2700000" algn="tl">
                    <a:srgbClr val="000000">
                      <a:alpha val="43137"/>
                    </a:srgbClr>
                  </a:outerShdw>
                </a:effectLst>
              </a:rPr>
              <a:t> Dieses aber wisse, dass </a:t>
            </a:r>
            <a:r>
              <a:rPr lang="de-DE" dirty="0" smtClean="0">
                <a:solidFill>
                  <a:srgbClr val="9FFA26"/>
                </a:solidFill>
                <a:effectLst>
                  <a:outerShdw blurRad="38100" dist="38100" dir="2700000" algn="tl">
                    <a:srgbClr val="000000">
                      <a:alpha val="43137"/>
                    </a:srgbClr>
                  </a:outerShdw>
                </a:effectLst>
              </a:rPr>
              <a:t>in den letzten Tagen </a:t>
            </a:r>
            <a:r>
              <a:rPr lang="de-DE" dirty="0" smtClean="0">
                <a:solidFill>
                  <a:srgbClr val="FFFF00"/>
                </a:solidFill>
                <a:effectLst>
                  <a:outerShdw blurRad="38100" dist="38100" dir="2700000" algn="tl">
                    <a:srgbClr val="000000">
                      <a:alpha val="43137"/>
                    </a:srgbClr>
                  </a:outerShdw>
                </a:effectLst>
              </a:rPr>
              <a:t>schwere [gefährliche / </a:t>
            </a:r>
            <a:r>
              <a:rPr lang="de-DE" dirty="0" err="1" smtClean="0">
                <a:solidFill>
                  <a:srgbClr val="FFFF00"/>
                </a:solidFill>
                <a:effectLst>
                  <a:outerShdw blurRad="38100" dist="38100" dir="2700000" algn="tl">
                    <a:srgbClr val="000000">
                      <a:alpha val="43137"/>
                    </a:srgbClr>
                  </a:outerShdw>
                </a:effectLst>
              </a:rPr>
              <a:t>rauhe</a:t>
            </a:r>
            <a:r>
              <a:rPr lang="de-DE" dirty="0" smtClean="0">
                <a:solidFill>
                  <a:srgbClr val="FFFF00"/>
                </a:solidFill>
                <a:effectLst>
                  <a:outerShdw blurRad="38100" dist="38100" dir="2700000" algn="tl">
                    <a:srgbClr val="000000">
                      <a:alpha val="43137"/>
                    </a:srgbClr>
                  </a:outerShdw>
                </a:effectLst>
              </a:rPr>
              <a:t> / schmerz-hafte] Zeiten da sein werden;  </a:t>
            </a:r>
            <a:r>
              <a:rPr lang="de-DE" baseline="30000" dirty="0" smtClean="0">
                <a:solidFill>
                  <a:srgbClr val="FFFF00"/>
                </a:solidFill>
                <a:effectLst>
                  <a:outerShdw blurRad="38100" dist="38100" dir="2700000" algn="tl">
                    <a:srgbClr val="000000">
                      <a:alpha val="43137"/>
                    </a:srgbClr>
                  </a:outerShdw>
                </a:effectLst>
              </a:rPr>
              <a:t>2 </a:t>
            </a:r>
            <a:r>
              <a:rPr lang="de-DE" dirty="0" smtClean="0">
                <a:solidFill>
                  <a:srgbClr val="FFFF00"/>
                </a:solidFill>
                <a:effectLst>
                  <a:outerShdw blurRad="38100" dist="38100" dir="2700000" algn="tl">
                    <a:srgbClr val="000000">
                      <a:alpha val="43137"/>
                    </a:srgbClr>
                  </a:outerShdw>
                </a:effectLst>
              </a:rPr>
              <a:t>denn die </a:t>
            </a:r>
            <a:r>
              <a:rPr lang="de-DE" dirty="0" err="1" smtClean="0">
                <a:solidFill>
                  <a:srgbClr val="FFFF00"/>
                </a:solidFill>
                <a:effectLst>
                  <a:outerShdw blurRad="38100" dist="38100" dir="2700000" algn="tl">
                    <a:srgbClr val="000000">
                      <a:alpha val="43137"/>
                    </a:srgbClr>
                  </a:outerShdw>
                </a:effectLst>
              </a:rPr>
              <a:t>Men-schen</a:t>
            </a:r>
            <a:r>
              <a:rPr lang="de-DE" dirty="0" smtClean="0">
                <a:solidFill>
                  <a:srgbClr val="FFFF00"/>
                </a:solidFill>
                <a:effectLst>
                  <a:outerShdw blurRad="38100" dist="38100" dir="2700000" algn="tl">
                    <a:srgbClr val="000000">
                      <a:alpha val="43137"/>
                    </a:srgbClr>
                  </a:outerShdw>
                </a:effectLst>
              </a:rPr>
              <a:t> werden </a:t>
            </a:r>
            <a:r>
              <a:rPr lang="de-DE" dirty="0" err="1" smtClean="0">
                <a:solidFill>
                  <a:srgbClr val="FFFF00"/>
                </a:solidFill>
                <a:effectLst>
                  <a:outerShdw blurRad="38100" dist="38100" dir="2700000" algn="tl">
                    <a:srgbClr val="000000">
                      <a:alpha val="43137"/>
                    </a:srgbClr>
                  </a:outerShdw>
                </a:effectLst>
              </a:rPr>
              <a:t>eigenliebig</a:t>
            </a:r>
            <a:r>
              <a:rPr lang="de-DE" dirty="0" smtClean="0">
                <a:solidFill>
                  <a:srgbClr val="FFFF00"/>
                </a:solidFill>
                <a:effectLst>
                  <a:outerShdw blurRad="38100" dist="38100" dir="2700000" algn="tl">
                    <a:srgbClr val="000000">
                      <a:alpha val="43137"/>
                    </a:srgbClr>
                  </a:outerShdw>
                </a:effectLst>
              </a:rPr>
              <a:t> sein, geldliebend, prahlerisch, hochmütig [arrogant], Lästerer, den Eltern ungehorsam, undankbar, unheilig [gottlos / frevelhaft / gräuelvoll],  </a:t>
            </a:r>
            <a:r>
              <a:rPr lang="de-DE" baseline="30000" dirty="0" smtClean="0">
                <a:solidFill>
                  <a:srgbClr val="FFFF00"/>
                </a:solidFill>
                <a:effectLst>
                  <a:outerShdw blurRad="38100" dist="38100" dir="2700000" algn="tl">
                    <a:srgbClr val="000000">
                      <a:alpha val="43137"/>
                    </a:srgbClr>
                  </a:outerShdw>
                </a:effectLst>
              </a:rPr>
              <a:t>3</a:t>
            </a:r>
            <a:r>
              <a:rPr lang="de-DE" dirty="0" smtClean="0">
                <a:solidFill>
                  <a:srgbClr val="FFFF00"/>
                </a:solidFill>
                <a:effectLst>
                  <a:outerShdw blurRad="38100" dist="38100" dir="2700000" algn="tl">
                    <a:srgbClr val="000000">
                      <a:alpha val="43137"/>
                    </a:srgbClr>
                  </a:outerShdw>
                </a:effectLst>
              </a:rPr>
              <a:t> ohne natürliche Liebe, unversöhnlich, Verleumder, </a:t>
            </a:r>
            <a:r>
              <a:rPr lang="de-DE" dirty="0" err="1" smtClean="0">
                <a:solidFill>
                  <a:srgbClr val="FFFF00"/>
                </a:solidFill>
                <a:effectLst>
                  <a:outerShdw blurRad="38100" dist="38100" dir="2700000" algn="tl">
                    <a:srgbClr val="000000">
                      <a:alpha val="43137"/>
                    </a:srgbClr>
                  </a:outerShdw>
                </a:effectLst>
              </a:rPr>
              <a:t>unenthaltsam</a:t>
            </a:r>
            <a:r>
              <a:rPr lang="de-DE" dirty="0" smtClean="0">
                <a:solidFill>
                  <a:srgbClr val="FFFF00"/>
                </a:solidFill>
                <a:effectLst>
                  <a:outerShdw blurRad="38100" dist="38100" dir="2700000" algn="tl">
                    <a:srgbClr val="000000">
                      <a:alpha val="43137"/>
                    </a:srgbClr>
                  </a:outerShdw>
                </a:effectLst>
              </a:rPr>
              <a:t> [ohne Selbstbeherrschung], grausam [brutal], das Gute nicht liebend,  </a:t>
            </a:r>
            <a:r>
              <a:rPr lang="de-DE" baseline="30000" dirty="0" smtClean="0">
                <a:solidFill>
                  <a:srgbClr val="FFFF00"/>
                </a:solidFill>
                <a:effectLst>
                  <a:outerShdw blurRad="38100" dist="38100" dir="2700000" algn="tl">
                    <a:srgbClr val="000000">
                      <a:alpha val="43137"/>
                    </a:srgbClr>
                  </a:outerShdw>
                </a:effectLst>
              </a:rPr>
              <a:t>4</a:t>
            </a:r>
            <a:r>
              <a:rPr lang="de-DE" dirty="0" smtClean="0">
                <a:solidFill>
                  <a:srgbClr val="FFFF00"/>
                </a:solidFill>
                <a:effectLst>
                  <a:outerShdw blurRad="38100" dist="38100" dir="2700000" algn="tl">
                    <a:srgbClr val="000000">
                      <a:alpha val="43137"/>
                    </a:srgbClr>
                  </a:outerShdw>
                </a:effectLst>
              </a:rPr>
              <a:t> Verräter, verwegen [roh / wild], aufgeblasen, mehr das Vergnügen liebend als Gott,  </a:t>
            </a:r>
            <a:r>
              <a:rPr lang="de-DE" baseline="30000" dirty="0" smtClean="0">
                <a:solidFill>
                  <a:srgbClr val="FFFF00"/>
                </a:solidFill>
                <a:effectLst>
                  <a:outerShdw blurRad="38100" dist="38100" dir="2700000" algn="tl">
                    <a:srgbClr val="000000">
                      <a:alpha val="43137"/>
                    </a:srgbClr>
                  </a:outerShdw>
                </a:effectLst>
              </a:rPr>
              <a:t>5</a:t>
            </a:r>
            <a:r>
              <a:rPr lang="de-DE" dirty="0" smtClean="0">
                <a:solidFill>
                  <a:srgbClr val="FFFF00"/>
                </a:solidFill>
                <a:effectLst>
                  <a:outerShdw blurRad="38100" dist="38100" dir="2700000" algn="tl">
                    <a:srgbClr val="000000">
                      <a:alpha val="43137"/>
                    </a:srgbClr>
                  </a:outerShdw>
                </a:effectLst>
              </a:rPr>
              <a:t> die eine Form der Religiosität haben, deren Kraft aber verleugnen; …“ </a:t>
            </a:r>
          </a:p>
          <a:p>
            <a:pPr fontAlgn="auto">
              <a:spcBef>
                <a:spcPts val="0"/>
              </a:spcBef>
              <a:spcAft>
                <a:spcPts val="0"/>
              </a:spcAft>
              <a:buFont typeface="Wingdings 2"/>
              <a:buChar char=""/>
              <a:defRPr/>
            </a:pP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title"/>
          </p:nvPr>
        </p:nvSpPr>
        <p:spPr/>
        <p:txBody>
          <a:bodyPr/>
          <a:lstStyle/>
          <a:p>
            <a:pPr marL="54864" indent="0" fontAlgn="auto">
              <a:spcAft>
                <a:spcPts val="0"/>
              </a:spcAft>
              <a:defRPr/>
            </a:pPr>
            <a:r>
              <a:rPr lang="de-DE" dirty="0" smtClean="0">
                <a:solidFill>
                  <a:srgbClr val="7030A0"/>
                </a:solidFill>
                <a:latin typeface="Arial" charset="0"/>
              </a:rPr>
              <a:t>Das Urteil von 2. Petrus 3</a:t>
            </a:r>
          </a:p>
        </p:txBody>
      </p:sp>
      <p:sp>
        <p:nvSpPr>
          <p:cNvPr id="6" name="Inhaltsplatzhalter 5"/>
          <p:cNvSpPr>
            <a:spLocks noGrp="1"/>
          </p:cNvSpPr>
          <p:nvPr>
            <p:ph sz="half" idx="1"/>
          </p:nvPr>
        </p:nvSpPr>
        <p:spPr>
          <a:xfrm>
            <a:off x="0" y="1600200"/>
            <a:ext cx="4214813" cy="4525963"/>
          </a:xfrm>
        </p:spPr>
        <p:txBody>
          <a:bodyPr>
            <a:normAutofit fontScale="85000" lnSpcReduction="20000"/>
          </a:bodyPr>
          <a:lstStyle/>
          <a:p>
            <a:pPr fontAlgn="auto">
              <a:spcBef>
                <a:spcPts val="0"/>
              </a:spcBef>
              <a:spcAft>
                <a:spcPts val="0"/>
              </a:spcAft>
              <a:buFont typeface="Wingdings 2"/>
              <a:buChar char=""/>
              <a:defRPr/>
            </a:pPr>
            <a:r>
              <a:rPr lang="de-DE" sz="2800" dirty="0" smtClean="0">
                <a:effectLst>
                  <a:outerShdw blurRad="38100" dist="38100" dir="2700000" algn="tl">
                    <a:srgbClr val="000000">
                      <a:alpha val="43137"/>
                    </a:srgbClr>
                  </a:outerShdw>
                </a:effectLst>
              </a:rPr>
              <a:t>2Pet 3: </a:t>
            </a:r>
            <a:r>
              <a:rPr lang="de-DE" sz="2800" baseline="30000" dirty="0" smtClean="0">
                <a:solidFill>
                  <a:srgbClr val="FFFF00"/>
                </a:solidFill>
                <a:effectLst>
                  <a:outerShdw blurRad="38100" dist="38100" dir="2700000" algn="tl">
                    <a:srgbClr val="000000">
                      <a:alpha val="43137"/>
                    </a:srgbClr>
                  </a:outerShdw>
                </a:effectLst>
              </a:rPr>
              <a:t>17</a:t>
            </a:r>
            <a:r>
              <a:rPr lang="de-DE" sz="2800" dirty="0" smtClean="0">
                <a:solidFill>
                  <a:srgbClr val="FFFF00"/>
                </a:solidFill>
                <a:effectLst>
                  <a:outerShdw blurRad="38100" dist="38100" dir="2700000" algn="tl">
                    <a:srgbClr val="000000">
                      <a:alpha val="43137"/>
                    </a:srgbClr>
                  </a:outerShdw>
                </a:effectLst>
              </a:rPr>
              <a:t> Ihr nun, Geliebte, da ihr es vorher wisst, so hütet euch, </a:t>
            </a:r>
            <a:r>
              <a:rPr lang="de-DE" sz="2800" dirty="0" smtClean="0">
                <a:solidFill>
                  <a:srgbClr val="66FF33"/>
                </a:solidFill>
                <a:effectLst>
                  <a:outerShdw blurRad="38100" dist="38100" dir="2700000" algn="tl">
                    <a:srgbClr val="000000">
                      <a:alpha val="43137"/>
                    </a:srgbClr>
                  </a:outerShdw>
                </a:effectLst>
              </a:rPr>
              <a:t>dass ihr nicht durch den </a:t>
            </a:r>
            <a:r>
              <a:rPr lang="de-DE" sz="2800" dirty="0" err="1" smtClean="0">
                <a:solidFill>
                  <a:srgbClr val="66FF33"/>
                </a:solidFill>
                <a:effectLst>
                  <a:outerShdw blurRad="38100" dist="38100" dir="2700000" algn="tl">
                    <a:srgbClr val="000000">
                      <a:alpha val="43137"/>
                    </a:srgbClr>
                  </a:outerShdw>
                </a:effectLst>
              </a:rPr>
              <a:t>Irrwahn</a:t>
            </a:r>
            <a:r>
              <a:rPr lang="de-DE" sz="2800" dirty="0" smtClean="0">
                <a:solidFill>
                  <a:srgbClr val="66FF33"/>
                </a:solidFill>
                <a:effectLst>
                  <a:outerShdw blurRad="38100" dist="38100" dir="2700000" algn="tl">
                    <a:srgbClr val="000000">
                      <a:alpha val="43137"/>
                    </a:srgbClr>
                  </a:outerShdw>
                </a:effectLst>
              </a:rPr>
              <a:t> der </a:t>
            </a:r>
            <a:r>
              <a:rPr lang="de-DE" sz="2800" dirty="0" err="1" smtClean="0">
                <a:solidFill>
                  <a:srgbClr val="66FF33"/>
                </a:solidFill>
                <a:effectLst>
                  <a:outerShdw blurRad="38100" dist="38100" dir="2700000" algn="tl">
                    <a:srgbClr val="000000">
                      <a:alpha val="43137"/>
                    </a:srgbClr>
                  </a:outerShdw>
                </a:effectLst>
              </a:rPr>
              <a:t>Ruchlosen</a:t>
            </a:r>
            <a:r>
              <a:rPr lang="de-DE" sz="2800" dirty="0" smtClean="0">
                <a:solidFill>
                  <a:srgbClr val="66FF33"/>
                </a:solidFill>
                <a:effectLst>
                  <a:outerShdw blurRad="38100" dist="38100" dir="2700000" algn="tl">
                    <a:srgbClr val="000000">
                      <a:alpha val="43137"/>
                    </a:srgbClr>
                  </a:outerShdw>
                </a:effectLst>
              </a:rPr>
              <a:t>* </a:t>
            </a:r>
            <a:r>
              <a:rPr lang="de-DE" sz="2800" dirty="0" err="1" smtClean="0">
                <a:solidFill>
                  <a:srgbClr val="66FF33"/>
                </a:solidFill>
                <a:effectLst>
                  <a:outerShdw blurRad="38100" dist="38100" dir="2700000" algn="tl">
                    <a:srgbClr val="000000">
                      <a:alpha val="43137"/>
                    </a:srgbClr>
                  </a:outerShdw>
                </a:effectLst>
              </a:rPr>
              <a:t>mitfortge</a:t>
            </a:r>
            <a:r>
              <a:rPr lang="de-DE" sz="2800" dirty="0" smtClean="0">
                <a:solidFill>
                  <a:srgbClr val="66FF33"/>
                </a:solidFill>
                <a:effectLst>
                  <a:outerShdw blurRad="38100" dist="38100" dir="2700000" algn="tl">
                    <a:srgbClr val="000000">
                      <a:alpha val="43137"/>
                    </a:srgbClr>
                  </a:outerShdw>
                </a:effectLst>
              </a:rPr>
              <a:t>-rissen </a:t>
            </a:r>
            <a:r>
              <a:rPr lang="de-DE" sz="2800" dirty="0" smtClean="0">
                <a:solidFill>
                  <a:srgbClr val="FFFF00"/>
                </a:solidFill>
                <a:effectLst>
                  <a:outerShdw blurRad="38100" dist="38100" dir="2700000" algn="tl">
                    <a:srgbClr val="000000">
                      <a:alpha val="43137"/>
                    </a:srgbClr>
                  </a:outerShdw>
                </a:effectLst>
              </a:rPr>
              <a:t>aus eurer eigenen Festigkeit fallet. [18] Wachst aber in der Gnade und in der Erkenntnis unseres Herrn und Heilandes Jesus Christus. Ihm sei die Herrlichkeit, sowohl jetzt als auch auf den Tag der Ewigkeit.</a:t>
            </a:r>
            <a:endParaRPr lang="fr-FR" sz="2800" dirty="0" smtClean="0">
              <a:solidFill>
                <a:srgbClr val="FFFF00"/>
              </a:solidFill>
              <a:effectLst>
                <a:outerShdw blurRad="38100" dist="38100" dir="2700000" algn="tl">
                  <a:srgbClr val="000000">
                    <a:alpha val="43137"/>
                  </a:srgbClr>
                </a:outerShdw>
              </a:effectLst>
            </a:endParaRPr>
          </a:p>
        </p:txBody>
      </p:sp>
      <p:sp>
        <p:nvSpPr>
          <p:cNvPr id="69635" name="Rectangle 4"/>
          <p:cNvSpPr>
            <a:spLocks noGrp="1" noChangeArrowheads="1"/>
          </p:cNvSpPr>
          <p:nvPr>
            <p:ph type="body" sz="half" idx="2"/>
          </p:nvPr>
        </p:nvSpPr>
        <p:spPr>
          <a:xfrm>
            <a:off x="4214813" y="1600200"/>
            <a:ext cx="4929187" cy="4525963"/>
          </a:xfrm>
        </p:spPr>
        <p:txBody>
          <a:bodyPr>
            <a:noAutofit/>
          </a:bodyPr>
          <a:lstStyle/>
          <a:p>
            <a:pPr fontAlgn="auto">
              <a:lnSpc>
                <a:spcPct val="90000"/>
              </a:lnSpc>
              <a:spcBef>
                <a:spcPts val="0"/>
              </a:spcBef>
              <a:spcAft>
                <a:spcPts val="0"/>
              </a:spcAft>
              <a:buFont typeface="Wingdings 2"/>
              <a:buChar char=""/>
              <a:defRPr/>
            </a:pPr>
            <a:r>
              <a:rPr lang="de-DE" sz="2100" i="1" dirty="0" err="1" smtClean="0">
                <a:effectLst>
                  <a:outerShdw blurRad="38100" dist="38100" dir="2700000" algn="tl">
                    <a:srgbClr val="000000">
                      <a:alpha val="43137"/>
                    </a:srgbClr>
                  </a:outerShdw>
                </a:effectLst>
                <a:latin typeface="Arial" charset="0"/>
              </a:rPr>
              <a:t>athesmos</a:t>
            </a:r>
            <a:r>
              <a:rPr lang="de-DE" sz="2100" i="1" dirty="0" smtClean="0">
                <a:effectLst>
                  <a:outerShdw blurRad="38100" dist="38100" dir="2700000" algn="tl">
                    <a:srgbClr val="000000">
                      <a:alpha val="43137"/>
                    </a:srgbClr>
                  </a:outerShdw>
                </a:effectLst>
                <a:latin typeface="Arial" charset="0"/>
              </a:rPr>
              <a:t> </a:t>
            </a:r>
            <a:r>
              <a:rPr lang="de-DE" sz="2100" dirty="0" smtClean="0">
                <a:effectLst>
                  <a:outerShdw blurRad="38100" dist="38100" dir="2700000" algn="tl">
                    <a:srgbClr val="000000">
                      <a:alpha val="43137"/>
                    </a:srgbClr>
                  </a:outerShdw>
                </a:effectLst>
                <a:latin typeface="Arial" charset="0"/>
              </a:rPr>
              <a:t>= Gesetzesverächter, Gesetzeswidriger, Sittenwidriger,  Gesetzloser, Ungerechter</a:t>
            </a:r>
          </a:p>
          <a:p>
            <a:pPr fontAlgn="auto">
              <a:lnSpc>
                <a:spcPct val="90000"/>
              </a:lnSpc>
              <a:spcBef>
                <a:spcPts val="0"/>
              </a:spcBef>
              <a:spcAft>
                <a:spcPts val="0"/>
              </a:spcAft>
              <a:buFont typeface="Wingdings 2"/>
              <a:buChar char=""/>
              <a:defRPr/>
            </a:pPr>
            <a:r>
              <a:rPr lang="de-DE" sz="2100" dirty="0" smtClean="0">
                <a:effectLst>
                  <a:outerShdw blurRad="38100" dist="38100" dir="2700000" algn="tl">
                    <a:srgbClr val="000000">
                      <a:alpha val="43137"/>
                    </a:srgbClr>
                  </a:outerShdw>
                </a:effectLst>
                <a:latin typeface="Arial" charset="0"/>
              </a:rPr>
              <a:t>Unmoral (Konkubinat, Partnerwechsel, Ehebruch, Homosexualität, Pornographie, steigende Gewaltbereitschaft etc.), Abtreibung, Gottlosigkeit, Okkultismus, Drogenmissbrauch, steigende Kriminalität 	</a:t>
            </a:r>
          </a:p>
          <a:p>
            <a:pPr fontAlgn="auto">
              <a:lnSpc>
                <a:spcPct val="90000"/>
              </a:lnSpc>
              <a:spcBef>
                <a:spcPts val="0"/>
              </a:spcBef>
              <a:spcAft>
                <a:spcPts val="0"/>
              </a:spcAft>
              <a:buFont typeface="Wingdings 2"/>
              <a:buChar char=""/>
              <a:defRPr/>
            </a:pPr>
            <a:r>
              <a:rPr lang="de-DE" sz="2100" dirty="0" smtClean="0">
                <a:effectLst>
                  <a:outerShdw blurRad="38100" dist="38100" dir="2700000" algn="tl">
                    <a:srgbClr val="000000">
                      <a:alpha val="43137"/>
                    </a:srgbClr>
                  </a:outerShdw>
                </a:effectLst>
                <a:latin typeface="Arial" charset="0"/>
              </a:rPr>
              <a:t>Heute: jährlich 40-50 Millionen (WHO), in der CH: 12‘000; BRD: &gt; 100‘000; 30 Jahre: &gt; 1 Milliarde Abtreibungen</a:t>
            </a:r>
          </a:p>
        </p:txBody>
      </p:sp>
      <p:sp>
        <p:nvSpPr>
          <p:cNvPr id="7" name="Textfeld 6"/>
          <p:cNvSpPr txBox="1"/>
          <p:nvPr/>
        </p:nvSpPr>
        <p:spPr>
          <a:xfrm>
            <a:off x="285750" y="6072188"/>
            <a:ext cx="2306638" cy="369887"/>
          </a:xfrm>
          <a:prstGeom prst="rect">
            <a:avLst/>
          </a:prstGeom>
          <a:noFill/>
        </p:spPr>
        <p:txBody>
          <a:bodyPr wrap="none">
            <a:spAutoFit/>
          </a:bodyPr>
          <a:lstStyle/>
          <a:p>
            <a:pPr fontAlgn="auto">
              <a:spcBef>
                <a:spcPts val="0"/>
              </a:spcBef>
              <a:spcAft>
                <a:spcPts val="0"/>
              </a:spcAft>
              <a:defRPr/>
            </a:pPr>
            <a:r>
              <a:rPr lang="de-DE" dirty="0">
                <a:solidFill>
                  <a:srgbClr val="66FF33"/>
                </a:solidFill>
                <a:effectLst>
                  <a:outerShdw blurRad="38100" dist="38100" dir="2700000" algn="tl">
                    <a:srgbClr val="000000">
                      <a:alpha val="43137"/>
                    </a:srgbClr>
                  </a:outerShdw>
                </a:effectLst>
                <a:latin typeface="+mn-lt"/>
                <a:cs typeface="+mn-cs"/>
              </a:rPr>
              <a:t>* </a:t>
            </a:r>
            <a:r>
              <a:rPr lang="de-DE" dirty="0" err="1">
                <a:solidFill>
                  <a:srgbClr val="66FF33"/>
                </a:solidFill>
                <a:effectLst>
                  <a:outerShdw blurRad="38100" dist="38100" dir="2700000" algn="tl">
                    <a:srgbClr val="000000">
                      <a:alpha val="43137"/>
                    </a:srgbClr>
                  </a:outerShdw>
                </a:effectLst>
                <a:latin typeface="+mn-lt"/>
                <a:cs typeface="+mn-cs"/>
              </a:rPr>
              <a:t>Griech</a:t>
            </a:r>
            <a:r>
              <a:rPr lang="de-DE" dirty="0">
                <a:solidFill>
                  <a:srgbClr val="66FF33"/>
                </a:solidFill>
                <a:effectLst>
                  <a:outerShdw blurRad="38100" dist="38100" dir="2700000" algn="tl">
                    <a:srgbClr val="000000">
                      <a:alpha val="43137"/>
                    </a:srgbClr>
                  </a:outerShdw>
                </a:effectLst>
                <a:latin typeface="+mn-lt"/>
                <a:cs typeface="+mn-cs"/>
              </a:rPr>
              <a:t>. </a:t>
            </a:r>
            <a:r>
              <a:rPr lang="de-DE" i="1" dirty="0" err="1">
                <a:solidFill>
                  <a:srgbClr val="66FF33"/>
                </a:solidFill>
                <a:effectLst>
                  <a:outerShdw blurRad="38100" dist="38100" dir="2700000" algn="tl">
                    <a:srgbClr val="000000">
                      <a:alpha val="43137"/>
                    </a:srgbClr>
                  </a:outerShdw>
                </a:effectLst>
                <a:latin typeface="+mn-lt"/>
                <a:cs typeface="+mn-cs"/>
              </a:rPr>
              <a:t>athesmos</a:t>
            </a:r>
            <a:endParaRPr lang="de-DE" i="1" dirty="0">
              <a:solidFill>
                <a:srgbClr val="66FF33"/>
              </a:solidFill>
              <a:effectLst>
                <a:outerShdw blurRad="38100" dist="38100" dir="2700000" algn="tl">
                  <a:srgbClr val="000000">
                    <a:alpha val="43137"/>
                  </a:srgbClr>
                </a:outerShdw>
              </a:effectLst>
              <a:latin typeface="+mn-l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1. Gegen Kindstötung</a:t>
            </a:r>
            <a:endParaRPr lang="de-DE" dirty="0">
              <a:solidFill>
                <a:srgbClr val="FF0000"/>
              </a:solidFill>
            </a:endParaRPr>
          </a:p>
        </p:txBody>
      </p:sp>
      <p:sp>
        <p:nvSpPr>
          <p:cNvPr id="4" name="Inhaltsplatzhalter 3"/>
          <p:cNvSpPr>
            <a:spLocks noGrp="1"/>
          </p:cNvSpPr>
          <p:nvPr>
            <p:ph sz="half" idx="2"/>
          </p:nvPr>
        </p:nvSpPr>
        <p:spPr>
          <a:xfrm>
            <a:off x="3203575" y="1646238"/>
            <a:ext cx="5483225" cy="45259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Weit verbreitete Praxis der Kindstötung / Abtreibung / Aussetzung in der griechisch-römischen Welt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Zwölf-Tafel-Gesetz: Missgebildete Säuglinge soll man töten!</a:t>
            </a:r>
          </a:p>
        </p:txBody>
      </p:sp>
      <p:pic>
        <p:nvPicPr>
          <p:cNvPr id="36867" name="Picture 2"/>
          <p:cNvPicPr>
            <a:picLocks noChangeAspect="1" noChangeArrowheads="1"/>
          </p:cNvPicPr>
          <p:nvPr/>
        </p:nvPicPr>
        <p:blipFill>
          <a:blip r:embed="rId2"/>
          <a:srcRect/>
          <a:stretch>
            <a:fillRect/>
          </a:stretch>
        </p:blipFill>
        <p:spPr bwMode="auto">
          <a:xfrm>
            <a:off x="468313" y="1773238"/>
            <a:ext cx="2533650" cy="3505200"/>
          </a:xfrm>
          <a:prstGeom prst="rect">
            <a:avLst/>
          </a:prstGeom>
          <a:noFill/>
          <a:ln w="9525">
            <a:noFill/>
            <a:miter lim="800000"/>
            <a:headEnd/>
            <a:tailEnd/>
          </a:ln>
        </p:spPr>
      </p:pic>
      <p:sp>
        <p:nvSpPr>
          <p:cNvPr id="6" name="Textfeld 5"/>
          <p:cNvSpPr txBox="1"/>
          <p:nvPr/>
        </p:nvSpPr>
        <p:spPr>
          <a:xfrm>
            <a:off x="1331913" y="5229225"/>
            <a:ext cx="1665287" cy="254000"/>
          </a:xfrm>
          <a:prstGeom prst="rect">
            <a:avLst/>
          </a:prstGeom>
          <a:noFill/>
        </p:spPr>
        <p:txBody>
          <a:bodyPr wrap="none">
            <a:spAutoFit/>
          </a:bodyPr>
          <a:lstStyle/>
          <a:p>
            <a:pPr fontAlgn="auto">
              <a:spcBef>
                <a:spcPts val="0"/>
              </a:spcBef>
              <a:spcAft>
                <a:spcPts val="0"/>
              </a:spcAft>
              <a:defRPr/>
            </a:pPr>
            <a:r>
              <a:rPr lang="de-DE" sz="1050" dirty="0">
                <a:latin typeface="+mn-lt"/>
                <a:cs typeface="+mn-cs"/>
              </a:rPr>
              <a:t>Mother GNU 1.2 </a:t>
            </a:r>
            <a:r>
              <a:rPr lang="de-DE" sz="1050" dirty="0" err="1">
                <a:latin typeface="+mn-lt"/>
                <a:cs typeface="+mn-cs"/>
              </a:rPr>
              <a:t>or</a:t>
            </a:r>
            <a:r>
              <a:rPr lang="de-DE" sz="1050" dirty="0">
                <a:latin typeface="+mn-lt"/>
                <a:cs typeface="+mn-cs"/>
              </a:rPr>
              <a:t> </a:t>
            </a:r>
            <a:r>
              <a:rPr lang="de-DE" sz="1050" dirty="0" err="1">
                <a:latin typeface="+mn-lt"/>
                <a:cs typeface="+mn-cs"/>
              </a:rPr>
              <a:t>later</a:t>
            </a:r>
            <a:endParaRPr lang="de-DE" sz="1050" dirty="0">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2"/>
          <a:srcRect/>
          <a:stretch>
            <a:fillRect/>
          </a:stretch>
        </p:blipFill>
        <p:spPr bwMode="auto">
          <a:xfrm>
            <a:off x="0" y="-1184275"/>
            <a:ext cx="9144000" cy="8042275"/>
          </a:xfrm>
          <a:prstGeom prst="rect">
            <a:avLst/>
          </a:prstGeom>
          <a:noFill/>
          <a:ln w="9525">
            <a:noFill/>
            <a:miter lim="800000"/>
            <a:headEnd/>
            <a:tailEnd/>
          </a:ln>
        </p:spPr>
      </p:pic>
      <p:sp>
        <p:nvSpPr>
          <p:cNvPr id="7" name="Inhaltsplatzhalter 5"/>
          <p:cNvSpPr txBox="1">
            <a:spLocks/>
          </p:cNvSpPr>
          <p:nvPr/>
        </p:nvSpPr>
        <p:spPr>
          <a:xfrm>
            <a:off x="250825" y="377825"/>
            <a:ext cx="8893175" cy="6480175"/>
          </a:xfrm>
          <a:prstGeom prst="rect">
            <a:avLst/>
          </a:prstGeom>
        </p:spPr>
        <p:txBody>
          <a:bodyPr>
            <a:normAutofit/>
          </a:bodyPr>
          <a:lstStyle/>
          <a:p>
            <a:pPr marL="292100" indent="-292100" fontAlgn="auto">
              <a:spcBef>
                <a:spcPts val="0"/>
              </a:spcBef>
              <a:spcAft>
                <a:spcPts val="0"/>
              </a:spcAft>
              <a:buClr>
                <a:schemeClr val="accent1"/>
              </a:buClr>
              <a:buSzPct val="70000"/>
              <a:buFont typeface="Wingdings 2"/>
              <a:buChar char=""/>
              <a:defRPr/>
            </a:pPr>
            <a:r>
              <a:rPr lang="de-DE" sz="2800" dirty="0">
                <a:effectLst>
                  <a:outerShdw blurRad="38100" dist="38100" dir="2700000" algn="tl">
                    <a:srgbClr val="000000">
                      <a:alpha val="43137"/>
                    </a:srgbClr>
                  </a:outerShdw>
                </a:effectLst>
                <a:latin typeface="+mn-lt"/>
                <a:cs typeface="+mn-cs"/>
              </a:rPr>
              <a:t>Europa wurde in unserer Zeit </a:t>
            </a:r>
            <a:r>
              <a:rPr lang="de-DE" sz="2800" dirty="0" err="1">
                <a:effectLst>
                  <a:outerShdw blurRad="38100" dist="38100" dir="2700000" algn="tl">
                    <a:srgbClr val="000000">
                      <a:alpha val="43137"/>
                    </a:srgbClr>
                  </a:outerShdw>
                </a:effectLst>
                <a:latin typeface="+mn-lt"/>
                <a:cs typeface="+mn-cs"/>
              </a:rPr>
              <a:t>entchristianisiert</a:t>
            </a:r>
            <a:r>
              <a:rPr lang="de-DE" sz="2800" dirty="0">
                <a:effectLst>
                  <a:outerShdw blurRad="38100" dist="38100" dir="2700000" algn="tl">
                    <a:srgbClr val="000000">
                      <a:alpha val="43137"/>
                    </a:srgbClr>
                  </a:outerShdw>
                </a:effectLst>
                <a:latin typeface="+mn-lt"/>
                <a:cs typeface="+mn-cs"/>
              </a:rPr>
              <a:t>. Für </a:t>
            </a:r>
            <a:r>
              <a:rPr lang="de-DE" sz="2800" dirty="0" err="1">
                <a:effectLst>
                  <a:outerShdw blurRad="38100" dist="38100" dir="2700000" algn="tl">
                    <a:srgbClr val="000000">
                      <a:alpha val="43137"/>
                    </a:srgbClr>
                  </a:outerShdw>
                </a:effectLst>
                <a:latin typeface="+mn-lt"/>
                <a:cs typeface="+mn-cs"/>
              </a:rPr>
              <a:t>grosse</a:t>
            </a:r>
            <a:r>
              <a:rPr lang="de-DE" sz="2800" dirty="0">
                <a:effectLst>
                  <a:outerShdw blurRad="38100" dist="38100" dir="2700000" algn="tl">
                    <a:srgbClr val="000000">
                      <a:alpha val="43137"/>
                    </a:srgbClr>
                  </a:outerShdw>
                </a:effectLst>
                <a:latin typeface="+mn-lt"/>
                <a:cs typeface="+mn-cs"/>
              </a:rPr>
              <a:t> Massen leben wir in der </a:t>
            </a:r>
            <a:r>
              <a:rPr lang="de-DE" sz="2800" dirty="0" err="1">
                <a:effectLst>
                  <a:outerShdw blurRad="38100" dist="38100" dir="2700000" algn="tl">
                    <a:srgbClr val="000000">
                      <a:alpha val="43137"/>
                    </a:srgbClr>
                  </a:outerShdw>
                </a:effectLst>
                <a:latin typeface="+mn-lt"/>
                <a:cs typeface="+mn-cs"/>
              </a:rPr>
              <a:t>nachristlichen</a:t>
            </a:r>
            <a:r>
              <a:rPr lang="de-DE" sz="2800" dirty="0">
                <a:effectLst>
                  <a:outerShdw blurRad="38100" dist="38100" dir="2700000" algn="tl">
                    <a:srgbClr val="000000">
                      <a:alpha val="43137"/>
                    </a:srgbClr>
                  </a:outerShdw>
                </a:effectLst>
                <a:latin typeface="+mn-lt"/>
                <a:cs typeface="+mn-cs"/>
              </a:rPr>
              <a:t> Zeit. Gott soll aus Politik und Öffentlichkeit möglichst ausgeschlossen werden. Christliche Werte gehen mehr und mehr verloren und werden manchmal sogar verhöhnt. Doch unser alter Kontinent wurde jahrhundertelang durch den christlichen Glauben geformt und geprägt. Worin bestand der Einfluss des Evangeliums? Was ist christlich an unserer kulturellen Vergangenheit? Wie wäre Europa ohne Christentum und ohne Bibel? </a:t>
            </a:r>
          </a:p>
          <a:p>
            <a:pPr marL="292100" indent="-292100" fontAlgn="auto">
              <a:spcBef>
                <a:spcPts val="0"/>
              </a:spcBef>
              <a:spcAft>
                <a:spcPts val="0"/>
              </a:spcAft>
              <a:buClr>
                <a:schemeClr val="accent1"/>
              </a:buClr>
              <a:buSzPct val="70000"/>
              <a:buFont typeface="Wingdings 2"/>
              <a:buNone/>
              <a:defRPr/>
            </a:pPr>
            <a:endParaRPr lang="de-DE" sz="2800" dirty="0">
              <a:effectLst>
                <a:outerShdw blurRad="38100" dist="38100" dir="2700000" algn="tl">
                  <a:srgbClr val="000000">
                    <a:alpha val="43137"/>
                  </a:srgbClr>
                </a:outerShdw>
              </a:effectLst>
              <a:latin typeface="+mn-lt"/>
              <a:cs typeface="+mn-cs"/>
            </a:endParaRPr>
          </a:p>
          <a:p>
            <a:pPr marL="292100" indent="-292100" fontAlgn="auto">
              <a:spcBef>
                <a:spcPts val="0"/>
              </a:spcBef>
              <a:spcAft>
                <a:spcPts val="0"/>
              </a:spcAft>
              <a:buClr>
                <a:schemeClr val="accent1"/>
              </a:buClr>
              <a:buSzPct val="70000"/>
              <a:buFont typeface="Wingdings 2"/>
              <a:buChar char=""/>
              <a:defRPr/>
            </a:pPr>
            <a:endParaRPr lang="de-DE" sz="2800" dirty="0">
              <a:effectLst>
                <a:outerShdw blurRad="38100" dist="38100" dir="2700000" algn="tl">
                  <a:srgbClr val="000000">
                    <a:alpha val="43137"/>
                  </a:srgbClr>
                </a:outerShdw>
              </a:effectLst>
              <a:latin typeface="+mn-lt"/>
              <a:cs typeface="+mn-cs"/>
            </a:endParaRPr>
          </a:p>
        </p:txBody>
      </p:sp>
      <p:sp>
        <p:nvSpPr>
          <p:cNvPr id="18435" name="Textfeld 7"/>
          <p:cNvSpPr txBox="1">
            <a:spLocks noChangeArrowheads="1"/>
          </p:cNvSpPr>
          <p:nvPr/>
        </p:nvSpPr>
        <p:spPr bwMode="auto">
          <a:xfrm>
            <a:off x="8243888" y="6381750"/>
            <a:ext cx="446087" cy="368300"/>
          </a:xfrm>
          <a:prstGeom prst="rect">
            <a:avLst/>
          </a:prstGeom>
          <a:noFill/>
          <a:ln w="9525">
            <a:noFill/>
            <a:miter lim="800000"/>
            <a:headEnd/>
            <a:tailEnd/>
          </a:ln>
        </p:spPr>
        <p:txBody>
          <a:bodyPr wrap="none">
            <a:spAutoFit/>
          </a:bodyPr>
          <a:lstStyle/>
          <a:p>
            <a:r>
              <a:rPr lang="de-DE">
                <a:latin typeface="Rockwell" pitchFamily="18" charset="0"/>
              </a:rPr>
              <a:t>FB</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1. Gegen Kindstötung</a:t>
            </a:r>
            <a:endParaRPr lang="de-DE" dirty="0">
              <a:solidFill>
                <a:srgbClr val="FF0000"/>
              </a:solidFill>
            </a:endParaRPr>
          </a:p>
        </p:txBody>
      </p:sp>
      <p:sp>
        <p:nvSpPr>
          <p:cNvPr id="6" name="Inhaltsplatzhalter 5"/>
          <p:cNvSpPr>
            <a:spLocks noGrp="1"/>
          </p:cNvSpPr>
          <p:nvPr>
            <p:ph sz="half" idx="1"/>
          </p:nvPr>
        </p:nvSpPr>
        <p:spPr>
          <a:xfrm>
            <a:off x="3203575" y="1700213"/>
            <a:ext cx="5407025" cy="4527550"/>
          </a:xfrm>
        </p:spPr>
        <p:txBody>
          <a:bodyPr>
            <a:normAutofit lnSpcReduction="1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Mensch = im Bild Gottes erschaffen (1Mo 1,27)</a:t>
            </a:r>
          </a:p>
          <a:p>
            <a:pPr fontAlgn="auto">
              <a:spcBef>
                <a:spcPts val="0"/>
              </a:spcBef>
              <a:spcAft>
                <a:spcPts val="0"/>
              </a:spcAft>
              <a:buFont typeface="Wingdings 2"/>
              <a:buChar char=""/>
              <a:defRPr/>
            </a:pPr>
            <a:r>
              <a:rPr lang="de-DE" dirty="0" err="1" smtClean="0">
                <a:effectLst>
                  <a:outerShdw blurRad="38100" dist="38100" dir="2700000" algn="tl">
                    <a:srgbClr val="000000">
                      <a:alpha val="43137"/>
                    </a:srgbClr>
                  </a:outerShdw>
                </a:effectLst>
              </a:rPr>
              <a:t>Joh</a:t>
            </a:r>
            <a:r>
              <a:rPr lang="de-DE" dirty="0" smtClean="0">
                <a:effectLst>
                  <a:outerShdw blurRad="38100" dist="38100" dir="2700000" algn="tl">
                    <a:srgbClr val="000000">
                      <a:alpha val="43137"/>
                    </a:srgbClr>
                  </a:outerShdw>
                </a:effectLst>
              </a:rPr>
              <a:t> 3,16: </a:t>
            </a:r>
            <a:r>
              <a:rPr lang="de-DE" dirty="0" smtClean="0">
                <a:solidFill>
                  <a:srgbClr val="FFFF00"/>
                </a:solidFill>
                <a:effectLst>
                  <a:outerShdw blurRad="38100" dist="38100" dir="2700000" algn="tl">
                    <a:srgbClr val="000000">
                      <a:alpha val="43137"/>
                    </a:srgbClr>
                  </a:outerShdw>
                </a:effectLst>
              </a:rPr>
              <a:t>„Also hat Gott die Welt geliebt …“</a:t>
            </a: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Mat 19,14: </a:t>
            </a:r>
            <a:r>
              <a:rPr lang="de-DE" dirty="0" smtClean="0">
                <a:solidFill>
                  <a:srgbClr val="FFFF00"/>
                </a:solidFill>
                <a:effectLst>
                  <a:outerShdw blurRad="38100" dist="38100" dir="2700000" algn="tl">
                    <a:srgbClr val="000000">
                      <a:alpha val="43137"/>
                    </a:srgbClr>
                  </a:outerShdw>
                </a:effectLst>
              </a:rPr>
              <a:t>„Lasst die Kinder zu mir kommen …“</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2Mo 20,13: </a:t>
            </a:r>
            <a:r>
              <a:rPr lang="de-DE" dirty="0" smtClean="0">
                <a:solidFill>
                  <a:srgbClr val="FFFF00"/>
                </a:solidFill>
                <a:effectLst>
                  <a:outerShdw blurRad="38100" dist="38100" dir="2700000" algn="tl">
                    <a:srgbClr val="000000">
                      <a:alpha val="43137"/>
                    </a:srgbClr>
                  </a:outerShdw>
                </a:effectLst>
              </a:rPr>
              <a:t>„Du sollst nicht töten!“</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Mat 18:,5: </a:t>
            </a:r>
            <a:r>
              <a:rPr lang="de-DE" dirty="0" smtClean="0">
                <a:solidFill>
                  <a:srgbClr val="FFFF00"/>
                </a:solidFill>
                <a:effectLst>
                  <a:outerShdw blurRad="38100" dist="38100" dir="2700000" algn="tl">
                    <a:srgbClr val="000000">
                      <a:alpha val="43137"/>
                    </a:srgbClr>
                  </a:outerShdw>
                </a:effectLst>
              </a:rPr>
              <a:t>„Wer irgend ein solches Kindlein aufnehmen wird, nimmt mich auf.“</a:t>
            </a:r>
            <a:endParaRPr lang="de-DE" dirty="0">
              <a:solidFill>
                <a:srgbClr val="FFFF00"/>
              </a:solidFill>
              <a:effectLst>
                <a:outerShdw blurRad="38100" dist="38100" dir="2700000" algn="tl">
                  <a:srgbClr val="000000">
                    <a:alpha val="43137"/>
                  </a:srgbClr>
                </a:outerShdw>
              </a:effectLst>
            </a:endParaRPr>
          </a:p>
        </p:txBody>
      </p:sp>
      <p:pic>
        <p:nvPicPr>
          <p:cNvPr id="37891" name="Picture 2"/>
          <p:cNvPicPr>
            <a:picLocks noChangeAspect="1" noChangeArrowheads="1"/>
          </p:cNvPicPr>
          <p:nvPr/>
        </p:nvPicPr>
        <p:blipFill>
          <a:blip r:embed="rId2"/>
          <a:srcRect/>
          <a:stretch>
            <a:fillRect/>
          </a:stretch>
        </p:blipFill>
        <p:spPr bwMode="auto">
          <a:xfrm>
            <a:off x="468313" y="1773238"/>
            <a:ext cx="253365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1. Gegen Kindstötung</a:t>
            </a:r>
            <a:endParaRPr lang="de-DE" dirty="0">
              <a:solidFill>
                <a:srgbClr val="FF0000"/>
              </a:solidFill>
            </a:endParaRPr>
          </a:p>
        </p:txBody>
      </p:sp>
      <p:sp>
        <p:nvSpPr>
          <p:cNvPr id="6" name="Inhaltsplatzhalter 5"/>
          <p:cNvSpPr>
            <a:spLocks noGrp="1"/>
          </p:cNvSpPr>
          <p:nvPr>
            <p:ph sz="half" idx="1"/>
          </p:nvPr>
        </p:nvSpPr>
        <p:spPr>
          <a:xfrm>
            <a:off x="3203575" y="1700213"/>
            <a:ext cx="5407025" cy="4527550"/>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4. Jh.: Christentum wird Staatsreligion im Römischen Reich</a:t>
            </a:r>
          </a:p>
          <a:p>
            <a:pPr fontAlgn="auto">
              <a:spcBef>
                <a:spcPts val="0"/>
              </a:spcBef>
              <a:spcAft>
                <a:spcPts val="0"/>
              </a:spcAft>
              <a:buFont typeface="Wingdings 2"/>
              <a:buChar char=""/>
              <a:defRPr/>
            </a:pPr>
            <a:r>
              <a:rPr lang="de-DE" dirty="0" err="1" smtClean="0">
                <a:effectLst>
                  <a:outerShdw blurRad="38100" dist="38100" dir="2700000" algn="tl">
                    <a:srgbClr val="000000">
                      <a:alpha val="43137"/>
                    </a:srgbClr>
                  </a:outerShdw>
                </a:effectLst>
              </a:rPr>
              <a:t>Valentinian</a:t>
            </a:r>
            <a:r>
              <a:rPr lang="de-DE" dirty="0" smtClean="0">
                <a:effectLst>
                  <a:outerShdw blurRad="38100" dist="38100" dir="2700000" algn="tl">
                    <a:srgbClr val="000000">
                      <a:alpha val="43137"/>
                    </a:srgbClr>
                  </a:outerShdw>
                </a:effectLst>
              </a:rPr>
              <a:t> I. verbietet im Jahr 374 Abtreibung, Kindstötung und Kindesaussetzung.</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Christen nahmen ausgesetzte Kinder auf. Waisenhäuser wurden eingerichtet.</a:t>
            </a:r>
            <a:endParaRPr lang="de-DE" dirty="0">
              <a:effectLst>
                <a:outerShdw blurRad="38100" dist="38100" dir="2700000" algn="tl">
                  <a:srgbClr val="000000">
                    <a:alpha val="43137"/>
                  </a:srgbClr>
                </a:outerShdw>
              </a:effectLst>
            </a:endParaRPr>
          </a:p>
        </p:txBody>
      </p:sp>
      <p:pic>
        <p:nvPicPr>
          <p:cNvPr id="38915" name="Picture 2"/>
          <p:cNvPicPr>
            <a:picLocks noChangeAspect="1" noChangeArrowheads="1"/>
          </p:cNvPicPr>
          <p:nvPr/>
        </p:nvPicPr>
        <p:blipFill>
          <a:blip r:embed="rId2"/>
          <a:srcRect/>
          <a:stretch>
            <a:fillRect/>
          </a:stretch>
        </p:blipFill>
        <p:spPr bwMode="auto">
          <a:xfrm>
            <a:off x="468313" y="1773238"/>
            <a:ext cx="253365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2. Gegen </a:t>
            </a:r>
            <a:r>
              <a:rPr lang="de-DE" dirty="0" err="1" smtClean="0">
                <a:solidFill>
                  <a:srgbClr val="FFFF00"/>
                </a:solidFill>
              </a:rPr>
              <a:t>Gladiatorenspiele</a:t>
            </a:r>
            <a:endParaRPr lang="de-DE" dirty="0">
              <a:solidFill>
                <a:srgbClr val="FFFF00"/>
              </a:solidFill>
            </a:endParaRPr>
          </a:p>
        </p:txBody>
      </p:sp>
      <p:sp>
        <p:nvSpPr>
          <p:cNvPr id="4" name="Inhaltsplatzhalter 3"/>
          <p:cNvSpPr>
            <a:spLocks noGrp="1"/>
          </p:cNvSpPr>
          <p:nvPr>
            <p:ph sz="half" idx="2"/>
          </p:nvPr>
        </p:nvSpPr>
        <p:spPr>
          <a:xfrm>
            <a:off x="4648200" y="1646238"/>
            <a:ext cx="4038600" cy="45259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Während hunderten von Jahren </a:t>
            </a:r>
            <a:r>
              <a:rPr lang="de-DE" dirty="0" err="1" smtClean="0">
                <a:effectLst>
                  <a:outerShdw blurRad="38100" dist="38100" dir="2700000" algn="tl">
                    <a:srgbClr val="000000">
                      <a:alpha val="43137"/>
                    </a:srgbClr>
                  </a:outerShdw>
                </a:effectLst>
              </a:rPr>
              <a:t>belus-tigten</a:t>
            </a:r>
            <a:r>
              <a:rPr lang="de-DE" dirty="0" smtClean="0">
                <a:effectLst>
                  <a:outerShdw blurRad="38100" dist="38100" dir="2700000" algn="tl">
                    <a:srgbClr val="000000">
                      <a:alpha val="43137"/>
                    </a:srgbClr>
                  </a:outerShdw>
                </a:effectLst>
              </a:rPr>
              <a:t> sich die Römer an blutigen </a:t>
            </a:r>
            <a:r>
              <a:rPr lang="de-DE" dirty="0" err="1" smtClean="0">
                <a:effectLst>
                  <a:outerShdw blurRad="38100" dist="38100" dir="2700000" algn="tl">
                    <a:srgbClr val="000000">
                      <a:alpha val="43137"/>
                    </a:srgbClr>
                  </a:outerShdw>
                </a:effectLst>
              </a:rPr>
              <a:t>Gladia-torenspielen</a:t>
            </a:r>
            <a:r>
              <a:rPr lang="de-DE" dirty="0" smtClean="0">
                <a:effectLst>
                  <a:outerShdw blurRad="38100" dist="38100" dir="2700000" algn="tl">
                    <a:srgbClr val="000000">
                      <a:alpha val="43137"/>
                    </a:srgbClr>
                  </a:outerShdw>
                </a:effectLst>
              </a:rPr>
              <a: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Gladiatoren = Sklaven und Kriegs-gefangene ohne Würde und ohne Wert</a:t>
            </a:r>
            <a:endParaRPr lang="de-DE" dirty="0">
              <a:effectLst>
                <a:outerShdw blurRad="38100" dist="38100" dir="2700000" algn="tl">
                  <a:srgbClr val="000000">
                    <a:alpha val="43137"/>
                  </a:srgbClr>
                </a:outerShdw>
              </a:effectLst>
            </a:endParaRPr>
          </a:p>
        </p:txBody>
      </p:sp>
      <p:pic>
        <p:nvPicPr>
          <p:cNvPr id="39939" name="Picture 4"/>
          <p:cNvPicPr>
            <a:picLocks noGrp="1" noChangeAspect="1" noChangeArrowheads="1"/>
          </p:cNvPicPr>
          <p:nvPr>
            <p:ph idx="1"/>
          </p:nvPr>
        </p:nvPicPr>
        <p:blipFill>
          <a:blip r:embed="rId2"/>
          <a:stretch>
            <a:fillRect/>
          </a:stretch>
        </p:blipFill>
        <p:spPr>
          <a:xfrm>
            <a:off x="250825" y="1628775"/>
            <a:ext cx="4175125" cy="2720975"/>
          </a:xfrm>
        </p:spPr>
      </p:pic>
      <p:sp>
        <p:nvSpPr>
          <p:cNvPr id="39940" name="Textfeld 5"/>
          <p:cNvSpPr txBox="1">
            <a:spLocks noChangeArrowheads="1"/>
          </p:cNvSpPr>
          <p:nvPr/>
        </p:nvSpPr>
        <p:spPr bwMode="auto">
          <a:xfrm>
            <a:off x="4067175" y="1628775"/>
            <a:ext cx="330200" cy="246063"/>
          </a:xfrm>
          <a:prstGeom prst="rect">
            <a:avLst/>
          </a:prstGeom>
          <a:noFill/>
          <a:ln w="9525">
            <a:noFill/>
            <a:miter lim="800000"/>
            <a:headEnd/>
            <a:tailEnd/>
          </a:ln>
        </p:spPr>
        <p:txBody>
          <a:bodyPr wrap="none">
            <a:spAutoFit/>
          </a:bodyPr>
          <a:lstStyle/>
          <a:p>
            <a:r>
              <a:rPr lang="de-DE" sz="1000">
                <a:latin typeface="Rockwell" pitchFamily="18" charset="0"/>
              </a:rPr>
              <a:t>RL</a:t>
            </a:r>
          </a:p>
        </p:txBody>
      </p:sp>
      <p:sp>
        <p:nvSpPr>
          <p:cNvPr id="39941" name="Textfeld 6"/>
          <p:cNvSpPr txBox="1">
            <a:spLocks noChangeArrowheads="1"/>
          </p:cNvSpPr>
          <p:nvPr/>
        </p:nvSpPr>
        <p:spPr bwMode="auto">
          <a:xfrm>
            <a:off x="250825" y="4365625"/>
            <a:ext cx="3346450" cy="368300"/>
          </a:xfrm>
          <a:prstGeom prst="rect">
            <a:avLst/>
          </a:prstGeom>
          <a:noFill/>
          <a:ln w="9525">
            <a:noFill/>
            <a:miter lim="800000"/>
            <a:headEnd/>
            <a:tailEnd/>
          </a:ln>
        </p:spPr>
        <p:txBody>
          <a:bodyPr wrap="none">
            <a:spAutoFit/>
          </a:bodyPr>
          <a:lstStyle/>
          <a:p>
            <a:r>
              <a:rPr lang="de-DE">
                <a:latin typeface="Rockwell" pitchFamily="18" charset="0"/>
              </a:rPr>
              <a:t>Kolossäum in Rom (80 n. Chr.)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2. Gegen </a:t>
            </a:r>
            <a:r>
              <a:rPr lang="de-DE" dirty="0" err="1" smtClean="0">
                <a:solidFill>
                  <a:srgbClr val="FFFF00"/>
                </a:solidFill>
              </a:rPr>
              <a:t>Gladiatorenspiele</a:t>
            </a:r>
            <a:endParaRPr lang="de-DE" dirty="0">
              <a:solidFill>
                <a:srgbClr val="FFFF00"/>
              </a:solidFill>
            </a:endParaRPr>
          </a:p>
        </p:txBody>
      </p:sp>
      <p:sp>
        <p:nvSpPr>
          <p:cNvPr id="4" name="Inhaltsplatzhalter 3"/>
          <p:cNvSpPr>
            <a:spLocks noGrp="1"/>
          </p:cNvSpPr>
          <p:nvPr>
            <p:ph sz="half" idx="2"/>
          </p:nvPr>
        </p:nvSpPr>
        <p:spPr>
          <a:xfrm>
            <a:off x="4648200" y="1646238"/>
            <a:ext cx="4171950" cy="45259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Tertullian, </a:t>
            </a:r>
            <a:r>
              <a:rPr lang="de-DE" i="1" dirty="0" smtClean="0">
                <a:effectLst>
                  <a:outerShdw blurRad="38100" dist="38100" dir="2700000" algn="tl">
                    <a:srgbClr val="000000">
                      <a:alpha val="43137"/>
                    </a:srgbClr>
                  </a:outerShdw>
                </a:effectLst>
              </a:rPr>
              <a:t>De </a:t>
            </a:r>
            <a:r>
              <a:rPr lang="de-DE" i="1" dirty="0" err="1" smtClean="0">
                <a:effectLst>
                  <a:outerShdw blurRad="38100" dist="38100" dir="2700000" algn="tl">
                    <a:srgbClr val="000000">
                      <a:alpha val="43137"/>
                    </a:srgbClr>
                  </a:outerShdw>
                </a:effectLst>
              </a:rPr>
              <a:t>Spectaculis</a:t>
            </a:r>
            <a:r>
              <a:rPr lang="de-DE" dirty="0" smtClean="0">
                <a:effectLst>
                  <a:outerShdw blurRad="38100" dist="38100" dir="2700000" algn="tl">
                    <a:srgbClr val="000000">
                      <a:alpha val="43137"/>
                    </a:srgbClr>
                  </a:outerShdw>
                </a:effectLst>
              </a:rPr>
              <a:t>: Christen schauen sich keine </a:t>
            </a:r>
            <a:r>
              <a:rPr lang="de-DE" dirty="0" err="1" smtClean="0">
                <a:effectLst>
                  <a:outerShdw blurRad="38100" dist="38100" dir="2700000" algn="tl">
                    <a:srgbClr val="000000">
                      <a:alpha val="43137"/>
                    </a:srgbClr>
                  </a:outerShdw>
                </a:effectLst>
              </a:rPr>
              <a:t>Gladiatorenspiele</a:t>
            </a:r>
            <a:r>
              <a:rPr lang="de-DE" dirty="0" smtClean="0">
                <a:effectLst>
                  <a:outerShdw blurRad="38100" dist="38100" dir="2700000" algn="tl">
                    <a:srgbClr val="000000">
                      <a:alpha val="43137"/>
                    </a:srgbClr>
                  </a:outerShdw>
                </a:effectLst>
              </a:rPr>
              <a:t> an!</a:t>
            </a:r>
          </a:p>
          <a:p>
            <a:pPr fontAlgn="auto">
              <a:spcBef>
                <a:spcPts val="0"/>
              </a:spcBef>
              <a:spcAft>
                <a:spcPts val="0"/>
              </a:spcAft>
              <a:buFont typeface="Wingdings 2"/>
              <a:buChar char=""/>
              <a:defRPr/>
            </a:pPr>
            <a:r>
              <a:rPr lang="de-DE" dirty="0" err="1" smtClean="0">
                <a:effectLst>
                  <a:outerShdw blurRad="38100" dist="38100" dir="2700000" algn="tl">
                    <a:srgbClr val="000000">
                      <a:alpha val="43137"/>
                    </a:srgbClr>
                  </a:outerShdw>
                </a:effectLst>
              </a:rPr>
              <a:t>Theodosius</a:t>
            </a:r>
            <a:r>
              <a:rPr lang="de-DE" dirty="0" smtClean="0">
                <a:effectLst>
                  <a:outerShdw blurRad="38100" dist="38100" dir="2700000" algn="tl">
                    <a:srgbClr val="000000">
                      <a:alpha val="43137"/>
                    </a:srgbClr>
                  </a:outerShdw>
                </a:effectLst>
              </a:rPr>
              <a:t> I. (379-395) schaffte die </a:t>
            </a:r>
            <a:r>
              <a:rPr lang="de-DE" dirty="0" err="1" smtClean="0">
                <a:effectLst>
                  <a:outerShdw blurRad="38100" dist="38100" dir="2700000" algn="tl">
                    <a:srgbClr val="000000">
                      <a:alpha val="43137"/>
                    </a:srgbClr>
                  </a:outerShdw>
                </a:effectLst>
              </a:rPr>
              <a:t>Gladiatorenspiele</a:t>
            </a:r>
            <a:r>
              <a:rPr lang="de-DE" dirty="0" smtClean="0">
                <a:effectLst>
                  <a:outerShdw blurRad="38100" dist="38100" dir="2700000" algn="tl">
                    <a:srgbClr val="000000">
                      <a:alpha val="43137"/>
                    </a:srgbClr>
                  </a:outerShdw>
                </a:effectLst>
              </a:rPr>
              <a:t> im Osten ab,</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Honorius um 404 auch im Westen.</a:t>
            </a:r>
          </a:p>
          <a:p>
            <a:pPr fontAlgn="auto">
              <a:spcBef>
                <a:spcPts val="0"/>
              </a:spcBef>
              <a:spcAft>
                <a:spcPts val="0"/>
              </a:spcAft>
              <a:buFont typeface="Wingdings 2"/>
              <a:buChar char=""/>
              <a:defRPr/>
            </a:pPr>
            <a:endParaRPr lang="de-DE" dirty="0">
              <a:effectLst>
                <a:outerShdw blurRad="38100" dist="38100" dir="2700000" algn="tl">
                  <a:srgbClr val="000000">
                    <a:alpha val="43137"/>
                  </a:srgbClr>
                </a:outerShdw>
              </a:effectLst>
            </a:endParaRPr>
          </a:p>
        </p:txBody>
      </p:sp>
      <p:pic>
        <p:nvPicPr>
          <p:cNvPr id="40963" name="Picture 4"/>
          <p:cNvPicPr>
            <a:picLocks noGrp="1" noChangeAspect="1" noChangeArrowheads="1"/>
          </p:cNvPicPr>
          <p:nvPr>
            <p:ph idx="1"/>
          </p:nvPr>
        </p:nvPicPr>
        <p:blipFill>
          <a:blip r:embed="rId2"/>
          <a:stretch>
            <a:fillRect/>
          </a:stretch>
        </p:blipFill>
        <p:spPr>
          <a:xfrm>
            <a:off x="250825" y="1628775"/>
            <a:ext cx="4175125" cy="2720975"/>
          </a:xfrm>
        </p:spPr>
      </p:pic>
      <p:sp>
        <p:nvSpPr>
          <p:cNvPr id="40964" name="Textfeld 5"/>
          <p:cNvSpPr txBox="1">
            <a:spLocks noChangeArrowheads="1"/>
          </p:cNvSpPr>
          <p:nvPr/>
        </p:nvSpPr>
        <p:spPr bwMode="auto">
          <a:xfrm>
            <a:off x="4067175" y="1628775"/>
            <a:ext cx="330200" cy="246063"/>
          </a:xfrm>
          <a:prstGeom prst="rect">
            <a:avLst/>
          </a:prstGeom>
          <a:noFill/>
          <a:ln w="9525">
            <a:noFill/>
            <a:miter lim="800000"/>
            <a:headEnd/>
            <a:tailEnd/>
          </a:ln>
        </p:spPr>
        <p:txBody>
          <a:bodyPr wrap="none">
            <a:spAutoFit/>
          </a:bodyPr>
          <a:lstStyle/>
          <a:p>
            <a:r>
              <a:rPr lang="de-DE" sz="1000">
                <a:latin typeface="Rockwell" pitchFamily="18" charset="0"/>
              </a:rPr>
              <a:t>RL</a:t>
            </a:r>
          </a:p>
        </p:txBody>
      </p:sp>
      <p:sp>
        <p:nvSpPr>
          <p:cNvPr id="40965" name="Textfeld 6"/>
          <p:cNvSpPr txBox="1">
            <a:spLocks noChangeArrowheads="1"/>
          </p:cNvSpPr>
          <p:nvPr/>
        </p:nvSpPr>
        <p:spPr bwMode="auto">
          <a:xfrm>
            <a:off x="250825" y="4365625"/>
            <a:ext cx="3346450" cy="368300"/>
          </a:xfrm>
          <a:prstGeom prst="rect">
            <a:avLst/>
          </a:prstGeom>
          <a:noFill/>
          <a:ln w="9525">
            <a:noFill/>
            <a:miter lim="800000"/>
            <a:headEnd/>
            <a:tailEnd/>
          </a:ln>
        </p:spPr>
        <p:txBody>
          <a:bodyPr wrap="none">
            <a:spAutoFit/>
          </a:bodyPr>
          <a:lstStyle/>
          <a:p>
            <a:r>
              <a:rPr lang="de-DE">
                <a:latin typeface="Rockwell" pitchFamily="18" charset="0"/>
              </a:rPr>
              <a:t>Kolossäum in Rom (80 n. Chr.)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2. Gegen </a:t>
            </a:r>
            <a:r>
              <a:rPr lang="de-DE" dirty="0" err="1" smtClean="0">
                <a:solidFill>
                  <a:srgbClr val="FFFF00"/>
                </a:solidFill>
              </a:rPr>
              <a:t>Gladiatorenspiele</a:t>
            </a:r>
            <a:endParaRPr lang="de-DE" dirty="0">
              <a:solidFill>
                <a:srgbClr val="FFFF00"/>
              </a:solidFill>
            </a:endParaRPr>
          </a:p>
        </p:txBody>
      </p:sp>
      <p:sp>
        <p:nvSpPr>
          <p:cNvPr id="4" name="Inhaltsplatzhalter 3"/>
          <p:cNvSpPr>
            <a:spLocks noGrp="1"/>
          </p:cNvSpPr>
          <p:nvPr>
            <p:ph sz="half" idx="2"/>
          </p:nvPr>
        </p:nvSpPr>
        <p:spPr>
          <a:xfrm>
            <a:off x="4648200" y="1646238"/>
            <a:ext cx="4038600" cy="45259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Weitere Reformen: Konstantin d. </a:t>
            </a:r>
            <a:r>
              <a:rPr lang="de-DE" dirty="0" err="1" smtClean="0">
                <a:effectLst>
                  <a:outerShdw blurRad="38100" dist="38100" dir="2700000" algn="tl">
                    <a:srgbClr val="000000">
                      <a:alpha val="43137"/>
                    </a:srgbClr>
                  </a:outerShdw>
                </a:effectLst>
              </a:rPr>
              <a:t>Grosse</a:t>
            </a:r>
            <a:r>
              <a:rPr lang="de-DE" dirty="0" smtClean="0">
                <a:effectLst>
                  <a:outerShdw blurRad="38100" dist="38100" dir="2700000" algn="tl">
                    <a:srgbClr val="000000">
                      <a:alpha val="43137"/>
                    </a:srgbClr>
                  </a:outerShdw>
                </a:effectLst>
              </a:rPr>
              <a:t>: Verbot der Markierung von Gesichtern mit Brandeisen (</a:t>
            </a:r>
            <a:r>
              <a:rPr lang="de-DE" dirty="0" smtClean="0">
                <a:effectLst>
                  <a:outerShdw blurRad="38100" dist="38100" dir="2700000" algn="tl">
                    <a:srgbClr val="000000">
                      <a:alpha val="43137"/>
                    </a:srgbClr>
                  </a:outerShdw>
                </a:effectLst>
                <a:sym typeface="Wingdings" pitchFamily="2" charset="2"/>
              </a:rPr>
              <a:t> Sklaven, Kriminelle, Bergwerksarbeiter)</a:t>
            </a:r>
            <a:endParaRPr lang="de-DE" dirty="0">
              <a:effectLst>
                <a:outerShdw blurRad="38100" dist="38100" dir="2700000" algn="tl">
                  <a:srgbClr val="000000">
                    <a:alpha val="43137"/>
                  </a:srgbClr>
                </a:outerShdw>
              </a:effectLst>
            </a:endParaRPr>
          </a:p>
        </p:txBody>
      </p:sp>
      <p:pic>
        <p:nvPicPr>
          <p:cNvPr id="41987" name="Picture 4"/>
          <p:cNvPicPr>
            <a:picLocks noGrp="1" noChangeAspect="1" noChangeArrowheads="1"/>
          </p:cNvPicPr>
          <p:nvPr>
            <p:ph idx="1"/>
          </p:nvPr>
        </p:nvPicPr>
        <p:blipFill>
          <a:blip r:embed="rId2"/>
          <a:stretch>
            <a:fillRect/>
          </a:stretch>
        </p:blipFill>
        <p:spPr>
          <a:xfrm>
            <a:off x="250825" y="1628775"/>
            <a:ext cx="4175125" cy="2720975"/>
          </a:xfrm>
        </p:spPr>
      </p:pic>
      <p:sp>
        <p:nvSpPr>
          <p:cNvPr id="41988" name="Textfeld 5"/>
          <p:cNvSpPr txBox="1">
            <a:spLocks noChangeArrowheads="1"/>
          </p:cNvSpPr>
          <p:nvPr/>
        </p:nvSpPr>
        <p:spPr bwMode="auto">
          <a:xfrm>
            <a:off x="4067175" y="1628775"/>
            <a:ext cx="330200" cy="246063"/>
          </a:xfrm>
          <a:prstGeom prst="rect">
            <a:avLst/>
          </a:prstGeom>
          <a:noFill/>
          <a:ln w="9525">
            <a:noFill/>
            <a:miter lim="800000"/>
            <a:headEnd/>
            <a:tailEnd/>
          </a:ln>
        </p:spPr>
        <p:txBody>
          <a:bodyPr wrap="none">
            <a:spAutoFit/>
          </a:bodyPr>
          <a:lstStyle/>
          <a:p>
            <a:r>
              <a:rPr lang="de-DE" sz="1000">
                <a:latin typeface="Rockwell" pitchFamily="18" charset="0"/>
              </a:rPr>
              <a:t>RL</a:t>
            </a:r>
          </a:p>
        </p:txBody>
      </p:sp>
      <p:sp>
        <p:nvSpPr>
          <p:cNvPr id="41989" name="Textfeld 6"/>
          <p:cNvSpPr txBox="1">
            <a:spLocks noChangeArrowheads="1"/>
          </p:cNvSpPr>
          <p:nvPr/>
        </p:nvSpPr>
        <p:spPr bwMode="auto">
          <a:xfrm>
            <a:off x="250825" y="4365625"/>
            <a:ext cx="3346450" cy="368300"/>
          </a:xfrm>
          <a:prstGeom prst="rect">
            <a:avLst/>
          </a:prstGeom>
          <a:noFill/>
          <a:ln w="9525">
            <a:noFill/>
            <a:miter lim="800000"/>
            <a:headEnd/>
            <a:tailEnd/>
          </a:ln>
        </p:spPr>
        <p:txBody>
          <a:bodyPr wrap="none">
            <a:spAutoFit/>
          </a:bodyPr>
          <a:lstStyle/>
          <a:p>
            <a:r>
              <a:rPr lang="de-DE">
                <a:latin typeface="Rockwell" pitchFamily="18" charset="0"/>
              </a:rPr>
              <a:t>Kolossäum in Rom (80 n. Chr.)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2. Gegen </a:t>
            </a:r>
            <a:r>
              <a:rPr lang="de-DE" dirty="0" err="1" smtClean="0">
                <a:solidFill>
                  <a:srgbClr val="FFFF00"/>
                </a:solidFill>
              </a:rPr>
              <a:t>Gladiatorenspiele</a:t>
            </a:r>
            <a:endParaRPr lang="de-DE" dirty="0">
              <a:solidFill>
                <a:srgbClr val="FFFF00"/>
              </a:solidFill>
            </a:endParaRPr>
          </a:p>
        </p:txBody>
      </p:sp>
      <p:sp>
        <p:nvSpPr>
          <p:cNvPr id="4" name="Inhaltsplatzhalter 3"/>
          <p:cNvSpPr>
            <a:spLocks noGrp="1"/>
          </p:cNvSpPr>
          <p:nvPr>
            <p:ph sz="half" idx="2"/>
          </p:nvPr>
        </p:nvSpPr>
        <p:spPr>
          <a:xfrm>
            <a:off x="4648200" y="1646238"/>
            <a:ext cx="4038600" cy="45259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Weitere Reformen: </a:t>
            </a:r>
            <a:r>
              <a:rPr lang="de-DE" dirty="0" err="1" smtClean="0">
                <a:effectLst>
                  <a:outerShdw blurRad="38100" dist="38100" dir="2700000" algn="tl">
                    <a:srgbClr val="000000">
                      <a:alpha val="43137"/>
                    </a:srgbClr>
                  </a:outerShdw>
                </a:effectLst>
              </a:rPr>
              <a:t>Constantius</a:t>
            </a:r>
            <a:r>
              <a:rPr lang="de-DE" dirty="0" smtClean="0">
                <a:effectLst>
                  <a:outerShdw blurRad="38100" dist="38100" dir="2700000" algn="tl">
                    <a:srgbClr val="000000">
                      <a:alpha val="43137"/>
                    </a:srgbClr>
                  </a:outerShdw>
                </a:effectLst>
              </a:rPr>
              <a:t> II. (337-361): getrennte Gefängniszellen für Frauen und Männer</a:t>
            </a:r>
            <a:endParaRPr lang="de-DE" dirty="0">
              <a:effectLst>
                <a:outerShdw blurRad="38100" dist="38100" dir="2700000" algn="tl">
                  <a:srgbClr val="000000">
                    <a:alpha val="43137"/>
                  </a:srgbClr>
                </a:outerShdw>
              </a:effectLst>
            </a:endParaRPr>
          </a:p>
        </p:txBody>
      </p:sp>
      <p:pic>
        <p:nvPicPr>
          <p:cNvPr id="43011" name="Picture 4"/>
          <p:cNvPicPr>
            <a:picLocks noGrp="1" noChangeAspect="1" noChangeArrowheads="1"/>
          </p:cNvPicPr>
          <p:nvPr>
            <p:ph idx="1"/>
          </p:nvPr>
        </p:nvPicPr>
        <p:blipFill>
          <a:blip r:embed="rId2"/>
          <a:stretch>
            <a:fillRect/>
          </a:stretch>
        </p:blipFill>
        <p:spPr>
          <a:xfrm>
            <a:off x="250825" y="1628775"/>
            <a:ext cx="4175125" cy="2720975"/>
          </a:xfrm>
        </p:spPr>
      </p:pic>
      <p:sp>
        <p:nvSpPr>
          <p:cNvPr id="43012" name="Textfeld 5"/>
          <p:cNvSpPr txBox="1">
            <a:spLocks noChangeArrowheads="1"/>
          </p:cNvSpPr>
          <p:nvPr/>
        </p:nvSpPr>
        <p:spPr bwMode="auto">
          <a:xfrm>
            <a:off x="4067175" y="1628775"/>
            <a:ext cx="330200" cy="246063"/>
          </a:xfrm>
          <a:prstGeom prst="rect">
            <a:avLst/>
          </a:prstGeom>
          <a:noFill/>
          <a:ln w="9525">
            <a:noFill/>
            <a:miter lim="800000"/>
            <a:headEnd/>
            <a:tailEnd/>
          </a:ln>
        </p:spPr>
        <p:txBody>
          <a:bodyPr wrap="none">
            <a:spAutoFit/>
          </a:bodyPr>
          <a:lstStyle/>
          <a:p>
            <a:r>
              <a:rPr lang="de-DE" sz="1000">
                <a:latin typeface="Rockwell" pitchFamily="18" charset="0"/>
              </a:rPr>
              <a:t>RL</a:t>
            </a:r>
          </a:p>
        </p:txBody>
      </p:sp>
      <p:sp>
        <p:nvSpPr>
          <p:cNvPr id="43013" name="Textfeld 6"/>
          <p:cNvSpPr txBox="1">
            <a:spLocks noChangeArrowheads="1"/>
          </p:cNvSpPr>
          <p:nvPr/>
        </p:nvSpPr>
        <p:spPr bwMode="auto">
          <a:xfrm>
            <a:off x="250825" y="4365625"/>
            <a:ext cx="3346450" cy="368300"/>
          </a:xfrm>
          <a:prstGeom prst="rect">
            <a:avLst/>
          </a:prstGeom>
          <a:noFill/>
          <a:ln w="9525">
            <a:noFill/>
            <a:miter lim="800000"/>
            <a:headEnd/>
            <a:tailEnd/>
          </a:ln>
        </p:spPr>
        <p:txBody>
          <a:bodyPr wrap="none">
            <a:spAutoFit/>
          </a:bodyPr>
          <a:lstStyle/>
          <a:p>
            <a:r>
              <a:rPr lang="de-DE">
                <a:latin typeface="Rockwell" pitchFamily="18" charset="0"/>
              </a:rPr>
              <a:t>Kolossäum in Rom (80 n. Chr.)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3. Gegen Selbstmord</a:t>
            </a:r>
            <a:endParaRPr lang="de-DE" dirty="0">
              <a:solidFill>
                <a:srgbClr val="FFC000"/>
              </a:solidFill>
            </a:endParaRPr>
          </a:p>
        </p:txBody>
      </p:sp>
      <p:sp>
        <p:nvSpPr>
          <p:cNvPr id="4" name="Inhaltsplatzhalter 3"/>
          <p:cNvSpPr>
            <a:spLocks noGrp="1"/>
          </p:cNvSpPr>
          <p:nvPr>
            <p:ph sz="half" idx="2"/>
          </p:nvPr>
        </p:nvSpPr>
        <p:spPr>
          <a:xfrm>
            <a:off x="3708400" y="1646238"/>
            <a:ext cx="4978400" cy="45259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Zahlreiche Philosophen und Schriftsteller stellten den Selbstmord als etwas Rühmliches dar.</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Römer: Möglichkeit zum Selbstmord = </a:t>
            </a:r>
            <a:r>
              <a:rPr lang="de-DE" dirty="0" err="1" smtClean="0">
                <a:effectLst>
                  <a:outerShdw blurRad="38100" dist="38100" dir="2700000" algn="tl">
                    <a:srgbClr val="000000">
                      <a:alpha val="43137"/>
                    </a:srgbClr>
                  </a:outerShdw>
                </a:effectLst>
              </a:rPr>
              <a:t>grossartiges</a:t>
            </a:r>
            <a:r>
              <a:rPr lang="de-DE" dirty="0" smtClean="0">
                <a:effectLst>
                  <a:outerShdw blurRad="38100" dist="38100" dir="2700000" algn="tl">
                    <a:srgbClr val="000000">
                      <a:alpha val="43137"/>
                    </a:srgbClr>
                  </a:outerShdw>
                </a:effectLst>
              </a:rPr>
              <a:t> Vorrecht</a:t>
            </a:r>
            <a:endParaRPr lang="de-DE" dirty="0">
              <a:effectLst>
                <a:outerShdw blurRad="38100" dist="38100" dir="2700000" algn="tl">
                  <a:srgbClr val="000000">
                    <a:alpha val="43137"/>
                  </a:srgbClr>
                </a:outerShdw>
              </a:effectLst>
            </a:endParaRPr>
          </a:p>
        </p:txBody>
      </p:sp>
      <p:pic>
        <p:nvPicPr>
          <p:cNvPr id="44035" name="Picture 2"/>
          <p:cNvPicPr>
            <a:picLocks noChangeAspect="1" noChangeArrowheads="1"/>
          </p:cNvPicPr>
          <p:nvPr/>
        </p:nvPicPr>
        <p:blipFill>
          <a:blip r:embed="rId2"/>
          <a:srcRect/>
          <a:stretch>
            <a:fillRect/>
          </a:stretch>
        </p:blipFill>
        <p:spPr bwMode="auto">
          <a:xfrm>
            <a:off x="539750" y="1628775"/>
            <a:ext cx="3024188" cy="4117975"/>
          </a:xfrm>
          <a:prstGeom prst="rect">
            <a:avLst/>
          </a:prstGeom>
          <a:noFill/>
          <a:ln w="9525">
            <a:noFill/>
            <a:miter lim="800000"/>
            <a:headEnd/>
            <a:tailEnd/>
          </a:ln>
        </p:spPr>
      </p:pic>
      <p:sp>
        <p:nvSpPr>
          <p:cNvPr id="44036" name="Textfeld 5"/>
          <p:cNvSpPr txBox="1">
            <a:spLocks noChangeArrowheads="1"/>
          </p:cNvSpPr>
          <p:nvPr/>
        </p:nvSpPr>
        <p:spPr bwMode="auto">
          <a:xfrm>
            <a:off x="3203575" y="1628775"/>
            <a:ext cx="330200" cy="246063"/>
          </a:xfrm>
          <a:prstGeom prst="rect">
            <a:avLst/>
          </a:prstGeom>
          <a:noFill/>
          <a:ln w="9525">
            <a:noFill/>
            <a:miter lim="800000"/>
            <a:headEnd/>
            <a:tailEnd/>
          </a:ln>
        </p:spPr>
        <p:txBody>
          <a:bodyPr wrap="none">
            <a:spAutoFit/>
          </a:bodyPr>
          <a:lstStyle/>
          <a:p>
            <a:r>
              <a:rPr lang="de-DE" sz="1000">
                <a:latin typeface="Rockwell" pitchFamily="18" charset="0"/>
              </a:rPr>
              <a:t>FB</a:t>
            </a:r>
          </a:p>
        </p:txBody>
      </p:sp>
      <p:sp>
        <p:nvSpPr>
          <p:cNvPr id="44037" name="Textfeld 6"/>
          <p:cNvSpPr txBox="1">
            <a:spLocks noChangeArrowheads="1"/>
          </p:cNvSpPr>
          <p:nvPr/>
        </p:nvSpPr>
        <p:spPr bwMode="auto">
          <a:xfrm>
            <a:off x="539750" y="5805488"/>
            <a:ext cx="2903538" cy="646112"/>
          </a:xfrm>
          <a:prstGeom prst="rect">
            <a:avLst/>
          </a:prstGeom>
          <a:noFill/>
          <a:ln w="9525">
            <a:noFill/>
            <a:miter lim="800000"/>
            <a:headEnd/>
            <a:tailEnd/>
          </a:ln>
        </p:spPr>
        <p:txBody>
          <a:bodyPr wrap="none">
            <a:spAutoFit/>
          </a:bodyPr>
          <a:lstStyle/>
          <a:p>
            <a:r>
              <a:rPr lang="de-DE">
                <a:latin typeface="Rockwell" pitchFamily="18" charset="0"/>
              </a:rPr>
              <a:t>Kaiser Nero</a:t>
            </a:r>
          </a:p>
          <a:p>
            <a:r>
              <a:rPr lang="de-DE">
                <a:latin typeface="Rockwell" pitchFamily="18" charset="0"/>
              </a:rPr>
              <a:t>Selbstmord um 68 n. Chr.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3. Gegen Selbstmord</a:t>
            </a:r>
            <a:endParaRPr lang="de-DE" dirty="0">
              <a:solidFill>
                <a:srgbClr val="FFC000"/>
              </a:solidFill>
            </a:endParaRPr>
          </a:p>
        </p:txBody>
      </p:sp>
      <p:sp>
        <p:nvSpPr>
          <p:cNvPr id="4" name="Inhaltsplatzhalter 3"/>
          <p:cNvSpPr>
            <a:spLocks noGrp="1"/>
          </p:cNvSpPr>
          <p:nvPr>
            <p:ph sz="half" idx="2"/>
          </p:nvPr>
        </p:nvSpPr>
        <p:spPr>
          <a:xfrm>
            <a:off x="3708400" y="1646238"/>
            <a:ext cx="4978400" cy="4525962"/>
          </a:xfrm>
        </p:spPr>
        <p:txBody>
          <a:bodyPr>
            <a:normAutofit lnSpcReduction="1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Clemens v. Alexandria, </a:t>
            </a:r>
            <a:r>
              <a:rPr lang="de-DE" dirty="0" err="1" smtClean="0">
                <a:effectLst>
                  <a:outerShdw blurRad="38100" dist="38100" dir="2700000" algn="tl">
                    <a:srgbClr val="000000">
                      <a:alpha val="43137"/>
                    </a:srgbClr>
                  </a:outerShdw>
                </a:effectLst>
              </a:rPr>
              <a:t>Lactantius</a:t>
            </a:r>
            <a:r>
              <a:rPr lang="de-DE" dirty="0" smtClean="0">
                <a:effectLst>
                  <a:outerShdw blurRad="38100" dist="38100" dir="2700000" algn="tl">
                    <a:srgbClr val="000000">
                      <a:alpha val="43137"/>
                    </a:srgbClr>
                  </a:outerShdw>
                </a:effectLst>
              </a:rPr>
              <a:t>, Gregor von Nazianz, </a:t>
            </a:r>
            <a:r>
              <a:rPr lang="de-DE" dirty="0" err="1" smtClean="0">
                <a:effectLst>
                  <a:outerShdw blurRad="38100" dist="38100" dir="2700000" algn="tl">
                    <a:srgbClr val="000000">
                      <a:alpha val="43137"/>
                    </a:srgbClr>
                  </a:outerShdw>
                </a:effectLst>
              </a:rPr>
              <a:t>Eusebius</a:t>
            </a:r>
            <a:r>
              <a:rPr lang="de-DE" dirty="0" smtClean="0">
                <a:effectLst>
                  <a:outerShdw blurRad="38100" dist="38100" dir="2700000" algn="tl">
                    <a:srgbClr val="000000">
                      <a:alpha val="43137"/>
                    </a:srgbClr>
                  </a:outerShdw>
                </a:effectLst>
              </a:rPr>
              <a:t> v. </a:t>
            </a:r>
            <a:r>
              <a:rPr lang="de-DE" dirty="0" err="1" smtClean="0">
                <a:effectLst>
                  <a:outerShdw blurRad="38100" dist="38100" dir="2700000" algn="tl">
                    <a:srgbClr val="000000">
                      <a:alpha val="43137"/>
                    </a:srgbClr>
                  </a:outerShdw>
                </a:effectLst>
              </a:rPr>
              <a:t>Caesaraea</a:t>
            </a:r>
            <a:r>
              <a:rPr lang="de-DE" dirty="0" smtClean="0">
                <a:effectLst>
                  <a:outerShdw blurRad="38100" dist="38100" dir="2700000" algn="tl">
                    <a:srgbClr val="000000">
                      <a:alpha val="43137"/>
                    </a:srgbClr>
                  </a:outerShdw>
                </a:effectLst>
              </a:rPr>
              <a:t>, Augustinus verurteilen Selbstmord.</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Synode von Elvira (306): Selbstmord = Sünde</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Konzil von Arles (452): Selbstmord geht auf dämonische Mächte zurück.</a:t>
            </a:r>
            <a:endParaRPr lang="de-DE" dirty="0">
              <a:effectLst>
                <a:outerShdw blurRad="38100" dist="38100" dir="2700000" algn="tl">
                  <a:srgbClr val="000000">
                    <a:alpha val="43137"/>
                  </a:srgbClr>
                </a:outerShdw>
              </a:effectLst>
            </a:endParaRPr>
          </a:p>
        </p:txBody>
      </p:sp>
      <p:pic>
        <p:nvPicPr>
          <p:cNvPr id="45059" name="Picture 2"/>
          <p:cNvPicPr>
            <a:picLocks noChangeAspect="1" noChangeArrowheads="1"/>
          </p:cNvPicPr>
          <p:nvPr/>
        </p:nvPicPr>
        <p:blipFill>
          <a:blip r:embed="rId2"/>
          <a:srcRect/>
          <a:stretch>
            <a:fillRect/>
          </a:stretch>
        </p:blipFill>
        <p:spPr bwMode="auto">
          <a:xfrm>
            <a:off x="539750" y="1628775"/>
            <a:ext cx="3024188" cy="4117975"/>
          </a:xfrm>
          <a:prstGeom prst="rect">
            <a:avLst/>
          </a:prstGeom>
          <a:noFill/>
          <a:ln w="9525">
            <a:noFill/>
            <a:miter lim="800000"/>
            <a:headEnd/>
            <a:tailEnd/>
          </a:ln>
        </p:spPr>
      </p:pic>
      <p:sp>
        <p:nvSpPr>
          <p:cNvPr id="45060" name="Textfeld 5"/>
          <p:cNvSpPr txBox="1">
            <a:spLocks noChangeArrowheads="1"/>
          </p:cNvSpPr>
          <p:nvPr/>
        </p:nvSpPr>
        <p:spPr bwMode="auto">
          <a:xfrm>
            <a:off x="3203575" y="1628775"/>
            <a:ext cx="330200" cy="246063"/>
          </a:xfrm>
          <a:prstGeom prst="rect">
            <a:avLst/>
          </a:prstGeom>
          <a:noFill/>
          <a:ln w="9525">
            <a:noFill/>
            <a:miter lim="800000"/>
            <a:headEnd/>
            <a:tailEnd/>
          </a:ln>
        </p:spPr>
        <p:txBody>
          <a:bodyPr wrap="none">
            <a:spAutoFit/>
          </a:bodyPr>
          <a:lstStyle/>
          <a:p>
            <a:r>
              <a:rPr lang="de-DE" sz="1000">
                <a:latin typeface="Rockwell" pitchFamily="18" charset="0"/>
              </a:rPr>
              <a:t>FB</a:t>
            </a:r>
          </a:p>
        </p:txBody>
      </p:sp>
      <p:sp>
        <p:nvSpPr>
          <p:cNvPr id="45061" name="Textfeld 6"/>
          <p:cNvSpPr txBox="1">
            <a:spLocks noChangeArrowheads="1"/>
          </p:cNvSpPr>
          <p:nvPr/>
        </p:nvSpPr>
        <p:spPr bwMode="auto">
          <a:xfrm>
            <a:off x="539750" y="5805488"/>
            <a:ext cx="2844800" cy="646112"/>
          </a:xfrm>
          <a:prstGeom prst="rect">
            <a:avLst/>
          </a:prstGeom>
          <a:noFill/>
          <a:ln w="9525">
            <a:noFill/>
            <a:miter lim="800000"/>
            <a:headEnd/>
            <a:tailEnd/>
          </a:ln>
        </p:spPr>
        <p:txBody>
          <a:bodyPr wrap="none">
            <a:spAutoFit/>
          </a:bodyPr>
          <a:lstStyle/>
          <a:p>
            <a:r>
              <a:rPr lang="de-DE">
                <a:latin typeface="Rockwell" pitchFamily="18" charset="0"/>
              </a:rPr>
              <a:t>Kaiser Nero</a:t>
            </a:r>
          </a:p>
          <a:p>
            <a:r>
              <a:rPr lang="de-DE">
                <a:latin typeface="Rockwell" pitchFamily="18" charset="0"/>
              </a:rPr>
              <a:t>Selbstmord um 68 n. Chr.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3. Gegen Selbstmord</a:t>
            </a:r>
            <a:endParaRPr lang="de-DE" dirty="0">
              <a:solidFill>
                <a:srgbClr val="FFC000"/>
              </a:solidFill>
            </a:endParaRPr>
          </a:p>
        </p:txBody>
      </p:sp>
      <p:sp>
        <p:nvSpPr>
          <p:cNvPr id="4" name="Inhaltsplatzhalter 3"/>
          <p:cNvSpPr>
            <a:spLocks noGrp="1"/>
          </p:cNvSpPr>
          <p:nvPr>
            <p:ph sz="half" idx="2"/>
          </p:nvPr>
        </p:nvSpPr>
        <p:spPr>
          <a:xfrm>
            <a:off x="3708400" y="1646238"/>
            <a:ext cx="4978400" cy="4525962"/>
          </a:xfrm>
        </p:spPr>
        <p:txBody>
          <a:bodyPr>
            <a:normAutofit fontScale="92500" lnSpcReduction="1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Clemens v. Alexandria, </a:t>
            </a:r>
            <a:r>
              <a:rPr lang="de-DE" dirty="0" err="1" smtClean="0">
                <a:effectLst>
                  <a:outerShdw blurRad="38100" dist="38100" dir="2700000" algn="tl">
                    <a:srgbClr val="000000">
                      <a:alpha val="43137"/>
                    </a:srgbClr>
                  </a:outerShdw>
                </a:effectLst>
              </a:rPr>
              <a:t>Lactantius</a:t>
            </a:r>
            <a:r>
              <a:rPr lang="de-DE" dirty="0" smtClean="0">
                <a:effectLst>
                  <a:outerShdw blurRad="38100" dist="38100" dir="2700000" algn="tl">
                    <a:srgbClr val="000000">
                      <a:alpha val="43137"/>
                    </a:srgbClr>
                  </a:outerShdw>
                </a:effectLst>
              </a:rPr>
              <a:t>, Gregor von Nazianz, </a:t>
            </a:r>
            <a:r>
              <a:rPr lang="de-DE" dirty="0" err="1" smtClean="0">
                <a:effectLst>
                  <a:outerShdw blurRad="38100" dist="38100" dir="2700000" algn="tl">
                    <a:srgbClr val="000000">
                      <a:alpha val="43137"/>
                    </a:srgbClr>
                  </a:outerShdw>
                </a:effectLst>
              </a:rPr>
              <a:t>Eusebius</a:t>
            </a:r>
            <a:r>
              <a:rPr lang="de-DE" dirty="0" smtClean="0">
                <a:effectLst>
                  <a:outerShdw blurRad="38100" dist="38100" dir="2700000" algn="tl">
                    <a:srgbClr val="000000">
                      <a:alpha val="43137"/>
                    </a:srgbClr>
                  </a:outerShdw>
                </a:effectLst>
              </a:rPr>
              <a:t> v. </a:t>
            </a:r>
            <a:r>
              <a:rPr lang="de-DE" dirty="0" err="1" smtClean="0">
                <a:effectLst>
                  <a:outerShdw blurRad="38100" dist="38100" dir="2700000" algn="tl">
                    <a:srgbClr val="000000">
                      <a:alpha val="43137"/>
                    </a:srgbClr>
                  </a:outerShdw>
                </a:effectLst>
              </a:rPr>
              <a:t>Caesaraea</a:t>
            </a:r>
            <a:r>
              <a:rPr lang="de-DE" dirty="0" smtClean="0">
                <a:effectLst>
                  <a:outerShdw blurRad="38100" dist="38100" dir="2700000" algn="tl">
                    <a:srgbClr val="000000">
                      <a:alpha val="43137"/>
                    </a:srgbClr>
                  </a:outerShdw>
                </a:effectLst>
              </a:rPr>
              <a:t>, Augustinus verurteilen Selbstmord.</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Synode von Elvira (306): Selbstmord = Sünde</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Konzil von Arles (452): Selbstmord geht auf dämonische Mächte zurück.</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2Mo 20,13: </a:t>
            </a:r>
            <a:r>
              <a:rPr lang="de-DE" dirty="0" smtClean="0">
                <a:solidFill>
                  <a:srgbClr val="FFFF00"/>
                </a:solidFill>
                <a:effectLst>
                  <a:outerShdw blurRad="38100" dist="38100" dir="2700000" algn="tl">
                    <a:srgbClr val="000000">
                      <a:alpha val="43137"/>
                    </a:srgbClr>
                  </a:outerShdw>
                </a:effectLst>
              </a:rPr>
              <a:t>„Du sollst nicht töten!“</a:t>
            </a:r>
            <a:endParaRPr lang="de-DE" dirty="0">
              <a:solidFill>
                <a:srgbClr val="FFFF00"/>
              </a:solidFill>
              <a:effectLst>
                <a:outerShdw blurRad="38100" dist="38100" dir="2700000" algn="tl">
                  <a:srgbClr val="000000">
                    <a:alpha val="43137"/>
                  </a:srgbClr>
                </a:outerShdw>
              </a:effectLst>
            </a:endParaRPr>
          </a:p>
        </p:txBody>
      </p:sp>
      <p:pic>
        <p:nvPicPr>
          <p:cNvPr id="46083" name="Picture 2"/>
          <p:cNvPicPr>
            <a:picLocks noChangeAspect="1" noChangeArrowheads="1"/>
          </p:cNvPicPr>
          <p:nvPr/>
        </p:nvPicPr>
        <p:blipFill>
          <a:blip r:embed="rId2"/>
          <a:srcRect/>
          <a:stretch>
            <a:fillRect/>
          </a:stretch>
        </p:blipFill>
        <p:spPr bwMode="auto">
          <a:xfrm>
            <a:off x="539750" y="1628775"/>
            <a:ext cx="3024188" cy="4117975"/>
          </a:xfrm>
          <a:prstGeom prst="rect">
            <a:avLst/>
          </a:prstGeom>
          <a:noFill/>
          <a:ln w="9525">
            <a:noFill/>
            <a:miter lim="800000"/>
            <a:headEnd/>
            <a:tailEnd/>
          </a:ln>
        </p:spPr>
      </p:pic>
      <p:sp>
        <p:nvSpPr>
          <p:cNvPr id="46084" name="Textfeld 5"/>
          <p:cNvSpPr txBox="1">
            <a:spLocks noChangeArrowheads="1"/>
          </p:cNvSpPr>
          <p:nvPr/>
        </p:nvSpPr>
        <p:spPr bwMode="auto">
          <a:xfrm>
            <a:off x="3203575" y="1628775"/>
            <a:ext cx="330200" cy="246063"/>
          </a:xfrm>
          <a:prstGeom prst="rect">
            <a:avLst/>
          </a:prstGeom>
          <a:noFill/>
          <a:ln w="9525">
            <a:noFill/>
            <a:miter lim="800000"/>
            <a:headEnd/>
            <a:tailEnd/>
          </a:ln>
        </p:spPr>
        <p:txBody>
          <a:bodyPr wrap="none">
            <a:spAutoFit/>
          </a:bodyPr>
          <a:lstStyle/>
          <a:p>
            <a:r>
              <a:rPr lang="de-DE" sz="1000">
                <a:latin typeface="Rockwell" pitchFamily="18" charset="0"/>
              </a:rPr>
              <a:t>FB</a:t>
            </a:r>
          </a:p>
        </p:txBody>
      </p:sp>
      <p:sp>
        <p:nvSpPr>
          <p:cNvPr id="46085" name="Textfeld 6"/>
          <p:cNvSpPr txBox="1">
            <a:spLocks noChangeArrowheads="1"/>
          </p:cNvSpPr>
          <p:nvPr/>
        </p:nvSpPr>
        <p:spPr bwMode="auto">
          <a:xfrm>
            <a:off x="539750" y="5805488"/>
            <a:ext cx="2844800" cy="646112"/>
          </a:xfrm>
          <a:prstGeom prst="rect">
            <a:avLst/>
          </a:prstGeom>
          <a:noFill/>
          <a:ln w="9525">
            <a:noFill/>
            <a:miter lim="800000"/>
            <a:headEnd/>
            <a:tailEnd/>
          </a:ln>
        </p:spPr>
        <p:txBody>
          <a:bodyPr wrap="none">
            <a:spAutoFit/>
          </a:bodyPr>
          <a:lstStyle/>
          <a:p>
            <a:r>
              <a:rPr lang="de-DE">
                <a:latin typeface="Rockwell" pitchFamily="18" charset="0"/>
              </a:rPr>
              <a:t>Kaiser Nero</a:t>
            </a:r>
          </a:p>
          <a:p>
            <a:r>
              <a:rPr lang="de-DE">
                <a:latin typeface="Rockwell" pitchFamily="18" charset="0"/>
              </a:rPr>
              <a:t>Selbstmord um 68 n. Chr.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4. Gegen Unzucht</a:t>
            </a:r>
            <a:endParaRPr lang="de-DE" dirty="0">
              <a:solidFill>
                <a:srgbClr val="FF0000"/>
              </a:solidFill>
            </a:endParaRPr>
          </a:p>
        </p:txBody>
      </p:sp>
      <p:sp>
        <p:nvSpPr>
          <p:cNvPr id="4" name="Inhaltsplatzhalter 3"/>
          <p:cNvSpPr>
            <a:spLocks noGrp="1"/>
          </p:cNvSpPr>
          <p:nvPr>
            <p:ph sz="half" idx="2"/>
          </p:nvPr>
        </p:nvSpPr>
        <p:spPr>
          <a:xfrm>
            <a:off x="4648200" y="1646238"/>
            <a:ext cx="4038600" cy="45259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Zusammenbruch der Sexualmoral seit dem Ende des Punischen Krieges (146 v. Chr.)</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Tacitus, </a:t>
            </a:r>
            <a:r>
              <a:rPr lang="de-DE" i="1" dirty="0" err="1" smtClean="0">
                <a:effectLst>
                  <a:outerShdw blurRad="38100" dist="38100" dir="2700000" algn="tl">
                    <a:srgbClr val="000000">
                      <a:alpha val="43137"/>
                    </a:srgbClr>
                  </a:outerShdw>
                </a:effectLst>
              </a:rPr>
              <a:t>Annales</a:t>
            </a:r>
            <a:r>
              <a:rPr lang="de-DE" dirty="0" smtClean="0">
                <a:effectLst>
                  <a:outerShdw blurRad="38100" dist="38100" dir="2700000" algn="tl">
                    <a:srgbClr val="000000">
                      <a:alpha val="43137"/>
                    </a:srgbClr>
                  </a:outerShdw>
                </a:effectLst>
              </a:rPr>
              <a:t> 3.34): keusche Ehefrau = Seltenheitswert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Römisches Reich = sexbesessene Gesellschaft</a:t>
            </a:r>
            <a:endParaRPr lang="de-DE" dirty="0">
              <a:effectLst>
                <a:outerShdw blurRad="38100" dist="38100" dir="2700000" algn="tl">
                  <a:srgbClr val="000000">
                    <a:alpha val="43137"/>
                  </a:srgbClr>
                </a:outerShdw>
              </a:effectLst>
            </a:endParaRPr>
          </a:p>
        </p:txBody>
      </p:sp>
      <p:pic>
        <p:nvPicPr>
          <p:cNvPr id="47107" name="Picture 2"/>
          <p:cNvPicPr>
            <a:picLocks noChangeAspect="1" noChangeArrowheads="1"/>
          </p:cNvPicPr>
          <p:nvPr/>
        </p:nvPicPr>
        <p:blipFill>
          <a:blip r:embed="rId2"/>
          <a:srcRect/>
          <a:stretch>
            <a:fillRect/>
          </a:stretch>
        </p:blipFill>
        <p:spPr bwMode="auto">
          <a:xfrm>
            <a:off x="468313" y="1773238"/>
            <a:ext cx="4175125" cy="3132137"/>
          </a:xfrm>
          <a:prstGeom prst="rect">
            <a:avLst/>
          </a:prstGeom>
          <a:noFill/>
          <a:ln w="9525">
            <a:noFill/>
            <a:miter lim="800000"/>
            <a:headEnd/>
            <a:tailEnd/>
          </a:ln>
        </p:spPr>
      </p:pic>
      <p:sp>
        <p:nvSpPr>
          <p:cNvPr id="47108" name="Textfeld 5"/>
          <p:cNvSpPr txBox="1">
            <a:spLocks noChangeArrowheads="1"/>
          </p:cNvSpPr>
          <p:nvPr/>
        </p:nvSpPr>
        <p:spPr bwMode="auto">
          <a:xfrm>
            <a:off x="468313" y="5013325"/>
            <a:ext cx="4005262" cy="646113"/>
          </a:xfrm>
          <a:prstGeom prst="rect">
            <a:avLst/>
          </a:prstGeom>
          <a:noFill/>
          <a:ln w="9525">
            <a:noFill/>
            <a:miter lim="800000"/>
            <a:headEnd/>
            <a:tailEnd/>
          </a:ln>
        </p:spPr>
        <p:txBody>
          <a:bodyPr wrap="none">
            <a:spAutoFit/>
          </a:bodyPr>
          <a:lstStyle/>
          <a:p>
            <a:r>
              <a:rPr lang="de-DE">
                <a:latin typeface="Rockwell" pitchFamily="18" charset="0"/>
              </a:rPr>
              <a:t>L: Claudius und Agrippina minor</a:t>
            </a:r>
          </a:p>
          <a:p>
            <a:r>
              <a:rPr lang="de-DE">
                <a:latin typeface="Rockwell" pitchFamily="18" charset="0"/>
              </a:rPr>
              <a:t>R: Germanicus und Agrippina maior</a:t>
            </a:r>
          </a:p>
        </p:txBody>
      </p:sp>
      <p:sp>
        <p:nvSpPr>
          <p:cNvPr id="47109" name="Textfeld 6"/>
          <p:cNvSpPr txBox="1">
            <a:spLocks noChangeArrowheads="1"/>
          </p:cNvSpPr>
          <p:nvPr/>
        </p:nvSpPr>
        <p:spPr bwMode="auto">
          <a:xfrm>
            <a:off x="468313" y="1484313"/>
            <a:ext cx="1784350" cy="246062"/>
          </a:xfrm>
          <a:prstGeom prst="rect">
            <a:avLst/>
          </a:prstGeom>
          <a:noFill/>
          <a:ln w="9525">
            <a:noFill/>
            <a:miter lim="800000"/>
            <a:headEnd/>
            <a:tailEnd/>
          </a:ln>
        </p:spPr>
        <p:txBody>
          <a:bodyPr wrap="none">
            <a:spAutoFit/>
          </a:bodyPr>
          <a:lstStyle/>
          <a:p>
            <a:r>
              <a:rPr lang="de-DE" sz="1000">
                <a:latin typeface="Rockwell" pitchFamily="18" charset="0"/>
              </a:rPr>
              <a:t>Gryffindor GNU 1.2 or later</a:t>
            </a:r>
          </a:p>
        </p:txBody>
      </p:sp>
      <p:sp>
        <p:nvSpPr>
          <p:cNvPr id="47110" name="Textfeld 7"/>
          <p:cNvSpPr txBox="1">
            <a:spLocks noChangeArrowheads="1"/>
          </p:cNvSpPr>
          <p:nvPr/>
        </p:nvSpPr>
        <p:spPr bwMode="auto">
          <a:xfrm>
            <a:off x="2700338" y="1773238"/>
            <a:ext cx="1862137" cy="368300"/>
          </a:xfrm>
          <a:prstGeom prst="rect">
            <a:avLst/>
          </a:prstGeom>
          <a:noFill/>
          <a:ln w="9525">
            <a:noFill/>
            <a:miter lim="800000"/>
            <a:headEnd/>
            <a:tailEnd/>
          </a:ln>
        </p:spPr>
        <p:txBody>
          <a:bodyPr wrap="none">
            <a:spAutoFit/>
          </a:bodyPr>
          <a:lstStyle/>
          <a:p>
            <a:r>
              <a:rPr lang="de-DE">
                <a:latin typeface="Rockwell" pitchFamily="18" charset="0"/>
              </a:rPr>
              <a:t>Onyx; 49 n. Chr.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92D050"/>
                </a:solidFill>
              </a:rPr>
              <a:t>Christentum = Kulturloch?</a:t>
            </a:r>
            <a:endParaRPr lang="de-DE" dirty="0">
              <a:solidFill>
                <a:srgbClr val="92D050"/>
              </a:solidFill>
            </a:endParaRPr>
          </a:p>
        </p:txBody>
      </p:sp>
      <p:sp>
        <p:nvSpPr>
          <p:cNvPr id="4" name="Inhaltsplatzhalter 3"/>
          <p:cNvSpPr>
            <a:spLocks noGrp="1"/>
          </p:cNvSpPr>
          <p:nvPr>
            <p:ph sz="half" idx="2"/>
          </p:nvPr>
        </p:nvSpPr>
        <p:spPr>
          <a:xfrm>
            <a:off x="4067175" y="1646238"/>
            <a:ext cx="4752975" cy="4951412"/>
          </a:xfrm>
        </p:spPr>
        <p:txBody>
          <a:bodyPr>
            <a:normAutofit fontScale="92500" lnSpcReduction="20000"/>
          </a:bodyPr>
          <a:lstStyle/>
          <a:p>
            <a:pPr fontAlgn="auto">
              <a:spcBef>
                <a:spcPts val="0"/>
              </a:spcBef>
              <a:spcAft>
                <a:spcPts val="0"/>
              </a:spcAft>
              <a:buFont typeface="Wingdings 2"/>
              <a:buChar char=""/>
              <a:defRPr/>
            </a:pPr>
            <a:r>
              <a:rPr lang="de-DE" dirty="0" smtClean="0">
                <a:solidFill>
                  <a:srgbClr val="92D050"/>
                </a:solidFill>
                <a:effectLst>
                  <a:outerShdw blurRad="38100" dist="38100" dir="2700000" algn="tl">
                    <a:srgbClr val="000000">
                      <a:alpha val="43137"/>
                    </a:srgbClr>
                  </a:outerShdw>
                </a:effectLst>
              </a:rPr>
              <a:t>Prof. Dr. Beda M. Stadler </a:t>
            </a:r>
            <a:r>
              <a:rPr lang="de-DE" dirty="0" smtClean="0">
                <a:effectLst>
                  <a:outerShdw blurRad="38100" dist="38100" dir="2700000" algn="tl">
                    <a:srgbClr val="000000">
                      <a:alpha val="43137"/>
                    </a:srgbClr>
                  </a:outerShdw>
                </a:effectLst>
              </a:rPr>
              <a:t>(Professor und Direktor des Instituts für Immunologie der Universität Bern; Mitglied des Beirats der Giordano Bruno Stiftung): </a:t>
            </a:r>
          </a:p>
          <a:p>
            <a:pPr fontAlgn="auto">
              <a:spcBef>
                <a:spcPts val="0"/>
              </a:spcBef>
              <a:spcAft>
                <a:spcPts val="0"/>
              </a:spcAft>
              <a:buFont typeface="Wingdings 2"/>
              <a:buChar char=""/>
              <a:defRPr/>
            </a:pPr>
            <a:r>
              <a:rPr lang="de-DE" dirty="0" smtClean="0">
                <a:solidFill>
                  <a:srgbClr val="92D050"/>
                </a:solidFill>
                <a:effectLst>
                  <a:outerShdw blurRad="38100" dist="38100" dir="2700000" algn="tl">
                    <a:srgbClr val="000000">
                      <a:alpha val="43137"/>
                    </a:srgbClr>
                  </a:outerShdw>
                </a:effectLst>
              </a:rPr>
              <a:t>Das christliche Kulturloch, Weltwoche Nr. 48</a:t>
            </a:r>
            <a:r>
              <a:rPr lang="de-DE" dirty="0" smtClean="0">
                <a:effectLst>
                  <a:outerShdw blurRad="38100" dist="38100" dir="2700000" algn="tl">
                    <a:srgbClr val="000000">
                      <a:alpha val="43137"/>
                    </a:srgbClr>
                  </a:outerShdw>
                </a:effectLst>
              </a:rPr>
              <a:t>, 2.12.2010, S. 20</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Beda Stadler: Christentum = kulturelle Katastrophe, die erst durch die Aufklärungs-zeit (18. Jh.)  wieder </a:t>
            </a:r>
            <a:r>
              <a:rPr lang="de-DE" dirty="0" err="1" smtClean="0">
                <a:effectLst>
                  <a:outerShdw blurRad="38100" dist="38100" dir="2700000" algn="tl">
                    <a:srgbClr val="000000">
                      <a:alpha val="43137"/>
                    </a:srgbClr>
                  </a:outerShdw>
                </a:effectLst>
              </a:rPr>
              <a:t>ge</a:t>
            </a:r>
            <a:r>
              <a:rPr lang="de-DE" dirty="0" smtClean="0">
                <a:effectLst>
                  <a:outerShdw blurRad="38100" dist="38100" dir="2700000" algn="tl">
                    <a:srgbClr val="000000">
                      <a:alpha val="43137"/>
                    </a:srgbClr>
                  </a:outerShdw>
                </a:effectLst>
              </a:rPr>
              <a:t>-stoppt werden konnte </a:t>
            </a:r>
            <a:endParaRPr lang="de-DE" dirty="0">
              <a:effectLst>
                <a:outerShdw blurRad="38100" dist="38100" dir="2700000" algn="tl">
                  <a:srgbClr val="000000">
                    <a:alpha val="43137"/>
                  </a:srgbClr>
                </a:outerShdw>
              </a:effectLst>
            </a:endParaRPr>
          </a:p>
        </p:txBody>
      </p:sp>
      <p:pic>
        <p:nvPicPr>
          <p:cNvPr id="19459" name="Picture 2"/>
          <p:cNvPicPr>
            <a:picLocks noChangeAspect="1" noChangeArrowheads="1"/>
          </p:cNvPicPr>
          <p:nvPr/>
        </p:nvPicPr>
        <p:blipFill>
          <a:blip r:embed="rId2"/>
          <a:srcRect/>
          <a:stretch>
            <a:fillRect/>
          </a:stretch>
        </p:blipFill>
        <p:spPr bwMode="auto">
          <a:xfrm>
            <a:off x="379413" y="1700213"/>
            <a:ext cx="3616325" cy="3616325"/>
          </a:xfrm>
          <a:prstGeom prst="rect">
            <a:avLst/>
          </a:prstGeom>
          <a:noFill/>
          <a:ln w="9525">
            <a:noFill/>
            <a:miter lim="800000"/>
            <a:headEnd/>
            <a:tailEnd/>
          </a:ln>
        </p:spPr>
      </p:pic>
      <p:sp>
        <p:nvSpPr>
          <p:cNvPr id="19460" name="Textfeld 5"/>
          <p:cNvSpPr txBox="1">
            <a:spLocks noChangeArrowheads="1"/>
          </p:cNvSpPr>
          <p:nvPr/>
        </p:nvSpPr>
        <p:spPr bwMode="auto">
          <a:xfrm>
            <a:off x="395288" y="5300663"/>
            <a:ext cx="1730375" cy="246062"/>
          </a:xfrm>
          <a:prstGeom prst="rect">
            <a:avLst/>
          </a:prstGeom>
          <a:noFill/>
          <a:ln w="9525">
            <a:noFill/>
            <a:miter lim="800000"/>
            <a:headEnd/>
            <a:tailEnd/>
          </a:ln>
        </p:spPr>
        <p:txBody>
          <a:bodyPr wrap="none">
            <a:spAutoFit/>
          </a:bodyPr>
          <a:lstStyle/>
          <a:p>
            <a:r>
              <a:rPr lang="de-DE" sz="1000">
                <a:latin typeface="Rockwell" pitchFamily="18" charset="0"/>
              </a:rPr>
              <a:t>Ssolbergj GNU 1.2 or later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4. Gegen Unzucht</a:t>
            </a:r>
            <a:endParaRPr lang="de-DE" dirty="0">
              <a:solidFill>
                <a:srgbClr val="FF0000"/>
              </a:solidFill>
            </a:endParaRPr>
          </a:p>
        </p:txBody>
      </p:sp>
      <p:sp>
        <p:nvSpPr>
          <p:cNvPr id="4" name="Inhaltsplatzhalter 3"/>
          <p:cNvSpPr>
            <a:spLocks noGrp="1"/>
          </p:cNvSpPr>
          <p:nvPr>
            <p:ph sz="half" idx="2"/>
          </p:nvPr>
        </p:nvSpPr>
        <p:spPr>
          <a:xfrm>
            <a:off x="4648200" y="1773238"/>
            <a:ext cx="4316413" cy="4398962"/>
          </a:xfrm>
        </p:spPr>
        <p:txBody>
          <a:bodyPr>
            <a:normAutofit fontScale="92500" lnSpcReduction="2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Ehebruch, vorehelicher Verkehr, Homosexualität,  Pädophilie, Prostitution an der Tagesordnung.</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Unzucht in Theater, Kunst und Literatur</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Kein kulturelles / moralisches Verbot für vorehelicher Verkehr, Ehebruch d. Mannes,  Prostitution, Homosexualität, Pädophilie, Sodomie</a:t>
            </a:r>
            <a:endParaRPr lang="de-DE" dirty="0">
              <a:effectLst>
                <a:outerShdw blurRad="38100" dist="38100" dir="2700000" algn="tl">
                  <a:srgbClr val="000000">
                    <a:alpha val="43137"/>
                  </a:srgbClr>
                </a:outerShdw>
              </a:effectLst>
            </a:endParaRPr>
          </a:p>
        </p:txBody>
      </p:sp>
      <p:pic>
        <p:nvPicPr>
          <p:cNvPr id="48131" name="Picture 2"/>
          <p:cNvPicPr>
            <a:picLocks noChangeAspect="1" noChangeArrowheads="1"/>
          </p:cNvPicPr>
          <p:nvPr/>
        </p:nvPicPr>
        <p:blipFill>
          <a:blip r:embed="rId2"/>
          <a:srcRect/>
          <a:stretch>
            <a:fillRect/>
          </a:stretch>
        </p:blipFill>
        <p:spPr bwMode="auto">
          <a:xfrm>
            <a:off x="468313" y="1773238"/>
            <a:ext cx="4175125" cy="3132137"/>
          </a:xfrm>
          <a:prstGeom prst="rect">
            <a:avLst/>
          </a:prstGeom>
          <a:noFill/>
          <a:ln w="9525">
            <a:noFill/>
            <a:miter lim="800000"/>
            <a:headEnd/>
            <a:tailEnd/>
          </a:ln>
        </p:spPr>
      </p:pic>
      <p:sp>
        <p:nvSpPr>
          <p:cNvPr id="48132" name="Textfeld 5"/>
          <p:cNvSpPr txBox="1">
            <a:spLocks noChangeArrowheads="1"/>
          </p:cNvSpPr>
          <p:nvPr/>
        </p:nvSpPr>
        <p:spPr bwMode="auto">
          <a:xfrm>
            <a:off x="468313" y="5013325"/>
            <a:ext cx="4005262" cy="646113"/>
          </a:xfrm>
          <a:prstGeom prst="rect">
            <a:avLst/>
          </a:prstGeom>
          <a:noFill/>
          <a:ln w="9525">
            <a:noFill/>
            <a:miter lim="800000"/>
            <a:headEnd/>
            <a:tailEnd/>
          </a:ln>
        </p:spPr>
        <p:txBody>
          <a:bodyPr wrap="none">
            <a:spAutoFit/>
          </a:bodyPr>
          <a:lstStyle/>
          <a:p>
            <a:r>
              <a:rPr lang="de-DE">
                <a:latin typeface="Rockwell" pitchFamily="18" charset="0"/>
              </a:rPr>
              <a:t>L: Claudius und Agrippina minor</a:t>
            </a:r>
          </a:p>
          <a:p>
            <a:r>
              <a:rPr lang="de-DE">
                <a:latin typeface="Rockwell" pitchFamily="18" charset="0"/>
              </a:rPr>
              <a:t>R: Germanicus und Agrippina maior</a:t>
            </a:r>
          </a:p>
        </p:txBody>
      </p:sp>
      <p:sp>
        <p:nvSpPr>
          <p:cNvPr id="48133" name="Textfeld 6"/>
          <p:cNvSpPr txBox="1">
            <a:spLocks noChangeArrowheads="1"/>
          </p:cNvSpPr>
          <p:nvPr/>
        </p:nvSpPr>
        <p:spPr bwMode="auto">
          <a:xfrm>
            <a:off x="468313" y="1484313"/>
            <a:ext cx="1784350" cy="246062"/>
          </a:xfrm>
          <a:prstGeom prst="rect">
            <a:avLst/>
          </a:prstGeom>
          <a:noFill/>
          <a:ln w="9525">
            <a:noFill/>
            <a:miter lim="800000"/>
            <a:headEnd/>
            <a:tailEnd/>
          </a:ln>
        </p:spPr>
        <p:txBody>
          <a:bodyPr wrap="none">
            <a:spAutoFit/>
          </a:bodyPr>
          <a:lstStyle/>
          <a:p>
            <a:r>
              <a:rPr lang="de-DE" sz="1000">
                <a:latin typeface="Rockwell" pitchFamily="18" charset="0"/>
              </a:rPr>
              <a:t>Gryffindor GNU 1.2 or later</a:t>
            </a:r>
          </a:p>
        </p:txBody>
      </p:sp>
      <p:sp>
        <p:nvSpPr>
          <p:cNvPr id="48134" name="Textfeld 7"/>
          <p:cNvSpPr txBox="1">
            <a:spLocks noChangeArrowheads="1"/>
          </p:cNvSpPr>
          <p:nvPr/>
        </p:nvSpPr>
        <p:spPr bwMode="auto">
          <a:xfrm>
            <a:off x="2700338" y="1773238"/>
            <a:ext cx="1862137" cy="368300"/>
          </a:xfrm>
          <a:prstGeom prst="rect">
            <a:avLst/>
          </a:prstGeom>
          <a:noFill/>
          <a:ln w="9525">
            <a:noFill/>
            <a:miter lim="800000"/>
            <a:headEnd/>
            <a:tailEnd/>
          </a:ln>
        </p:spPr>
        <p:txBody>
          <a:bodyPr wrap="none">
            <a:spAutoFit/>
          </a:bodyPr>
          <a:lstStyle/>
          <a:p>
            <a:r>
              <a:rPr lang="de-DE">
                <a:latin typeface="Rockwell" pitchFamily="18" charset="0"/>
              </a:rPr>
              <a:t>Onyx; 49 n. Chr.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4. Gegen Unzucht</a:t>
            </a:r>
            <a:endParaRPr lang="de-DE" dirty="0">
              <a:solidFill>
                <a:srgbClr val="FF0000"/>
              </a:solidFill>
            </a:endParaRPr>
          </a:p>
        </p:txBody>
      </p:sp>
      <p:sp>
        <p:nvSpPr>
          <p:cNvPr id="4" name="Inhaltsplatzhalter 3"/>
          <p:cNvSpPr>
            <a:spLocks noGrp="1"/>
          </p:cNvSpPr>
          <p:nvPr>
            <p:ph sz="half" idx="2"/>
          </p:nvPr>
        </p:nvSpPr>
        <p:spPr>
          <a:xfrm>
            <a:off x="4648200" y="1646238"/>
            <a:ext cx="4038600" cy="4525962"/>
          </a:xfrm>
        </p:spPr>
        <p:txBody>
          <a:bodyPr>
            <a:normAutofit fontScale="92500" lnSpcReduction="1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Heb 13,4: </a:t>
            </a:r>
            <a:r>
              <a:rPr lang="de-DE" dirty="0" smtClean="0">
                <a:solidFill>
                  <a:srgbClr val="FFFF00"/>
                </a:solidFill>
                <a:effectLst>
                  <a:outerShdw blurRad="38100" dist="38100" dir="2700000" algn="tl">
                    <a:srgbClr val="000000">
                      <a:alpha val="43137"/>
                    </a:srgbClr>
                  </a:outerShdw>
                </a:effectLst>
              </a:rPr>
              <a:t>„Die Ehe sei geehrt in allem, und das Bett unbefleckt. Hurer aber und Ehebrecher wird Gott richten.“</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Christentum: Widerherstellung der Würde der Ehe, Würde von Mann und Frau im Zusammenhang mit Sexualität</a:t>
            </a:r>
            <a:endParaRPr lang="de-DE" dirty="0">
              <a:effectLst>
                <a:outerShdw blurRad="38100" dist="38100" dir="2700000" algn="tl">
                  <a:srgbClr val="000000">
                    <a:alpha val="43137"/>
                  </a:srgbClr>
                </a:outerShdw>
              </a:effectLst>
            </a:endParaRPr>
          </a:p>
        </p:txBody>
      </p:sp>
      <p:pic>
        <p:nvPicPr>
          <p:cNvPr id="49155" name="Picture 2"/>
          <p:cNvPicPr>
            <a:picLocks noChangeAspect="1" noChangeArrowheads="1"/>
          </p:cNvPicPr>
          <p:nvPr/>
        </p:nvPicPr>
        <p:blipFill>
          <a:blip r:embed="rId2"/>
          <a:srcRect/>
          <a:stretch>
            <a:fillRect/>
          </a:stretch>
        </p:blipFill>
        <p:spPr bwMode="auto">
          <a:xfrm>
            <a:off x="468313" y="1773238"/>
            <a:ext cx="4175125" cy="3132137"/>
          </a:xfrm>
          <a:prstGeom prst="rect">
            <a:avLst/>
          </a:prstGeom>
          <a:noFill/>
          <a:ln w="9525">
            <a:noFill/>
            <a:miter lim="800000"/>
            <a:headEnd/>
            <a:tailEnd/>
          </a:ln>
        </p:spPr>
      </p:pic>
      <p:sp>
        <p:nvSpPr>
          <p:cNvPr id="49156" name="Textfeld 5"/>
          <p:cNvSpPr txBox="1">
            <a:spLocks noChangeArrowheads="1"/>
          </p:cNvSpPr>
          <p:nvPr/>
        </p:nvSpPr>
        <p:spPr bwMode="auto">
          <a:xfrm>
            <a:off x="468313" y="5013325"/>
            <a:ext cx="4005262" cy="646113"/>
          </a:xfrm>
          <a:prstGeom prst="rect">
            <a:avLst/>
          </a:prstGeom>
          <a:noFill/>
          <a:ln w="9525">
            <a:noFill/>
            <a:miter lim="800000"/>
            <a:headEnd/>
            <a:tailEnd/>
          </a:ln>
        </p:spPr>
        <p:txBody>
          <a:bodyPr wrap="none">
            <a:spAutoFit/>
          </a:bodyPr>
          <a:lstStyle/>
          <a:p>
            <a:r>
              <a:rPr lang="de-DE">
                <a:latin typeface="Rockwell" pitchFamily="18" charset="0"/>
              </a:rPr>
              <a:t>L: Claudius und Agrippina minor</a:t>
            </a:r>
          </a:p>
          <a:p>
            <a:r>
              <a:rPr lang="de-DE">
                <a:latin typeface="Rockwell" pitchFamily="18" charset="0"/>
              </a:rPr>
              <a:t>R: Germanicus und Agrippina maior</a:t>
            </a:r>
          </a:p>
        </p:txBody>
      </p:sp>
      <p:sp>
        <p:nvSpPr>
          <p:cNvPr id="49157" name="Textfeld 6"/>
          <p:cNvSpPr txBox="1">
            <a:spLocks noChangeArrowheads="1"/>
          </p:cNvSpPr>
          <p:nvPr/>
        </p:nvSpPr>
        <p:spPr bwMode="auto">
          <a:xfrm>
            <a:off x="468313" y="1484313"/>
            <a:ext cx="1784350" cy="246062"/>
          </a:xfrm>
          <a:prstGeom prst="rect">
            <a:avLst/>
          </a:prstGeom>
          <a:noFill/>
          <a:ln w="9525">
            <a:noFill/>
            <a:miter lim="800000"/>
            <a:headEnd/>
            <a:tailEnd/>
          </a:ln>
        </p:spPr>
        <p:txBody>
          <a:bodyPr wrap="none">
            <a:spAutoFit/>
          </a:bodyPr>
          <a:lstStyle/>
          <a:p>
            <a:r>
              <a:rPr lang="de-DE" sz="1000">
                <a:latin typeface="Rockwell" pitchFamily="18" charset="0"/>
              </a:rPr>
              <a:t>Gryffindor GNU 1.2 or later</a:t>
            </a:r>
          </a:p>
        </p:txBody>
      </p:sp>
      <p:sp>
        <p:nvSpPr>
          <p:cNvPr id="49158" name="Textfeld 7"/>
          <p:cNvSpPr txBox="1">
            <a:spLocks noChangeArrowheads="1"/>
          </p:cNvSpPr>
          <p:nvPr/>
        </p:nvSpPr>
        <p:spPr bwMode="auto">
          <a:xfrm>
            <a:off x="2700338" y="1773238"/>
            <a:ext cx="1862137" cy="368300"/>
          </a:xfrm>
          <a:prstGeom prst="rect">
            <a:avLst/>
          </a:prstGeom>
          <a:noFill/>
          <a:ln w="9525">
            <a:noFill/>
            <a:miter lim="800000"/>
            <a:headEnd/>
            <a:tailEnd/>
          </a:ln>
        </p:spPr>
        <p:txBody>
          <a:bodyPr wrap="none">
            <a:spAutoFit/>
          </a:bodyPr>
          <a:lstStyle/>
          <a:p>
            <a:r>
              <a:rPr lang="de-DE">
                <a:latin typeface="Rockwell" pitchFamily="18" charset="0"/>
              </a:rPr>
              <a:t>Onyx; 49 n. Chr.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5. Die Frau</a:t>
            </a:r>
            <a:endParaRPr lang="de-DE" dirty="0">
              <a:solidFill>
                <a:srgbClr val="FFC000"/>
              </a:solidFill>
            </a:endParaRPr>
          </a:p>
        </p:txBody>
      </p:sp>
      <p:sp>
        <p:nvSpPr>
          <p:cNvPr id="4" name="Inhaltsplatzhalter 3"/>
          <p:cNvSpPr>
            <a:spLocks noGrp="1"/>
          </p:cNvSpPr>
          <p:nvPr>
            <p:ph sz="half" idx="2"/>
          </p:nvPr>
        </p:nvSpPr>
        <p:spPr>
          <a:xfrm>
            <a:off x="3492500" y="1646238"/>
            <a:ext cx="5400675" cy="5211762"/>
          </a:xfrm>
        </p:spPr>
        <p:txBody>
          <a:bodyPr>
            <a:normAutofit fontScale="92500" lnSpcReduction="1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Römisches Reich: neugeborene Mädchen besonders oft getötet oder ausgesetzt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Frauen nicht zu Tisch, wenn der Mann Gäste hatte</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Zwölf-Tafel-Gesetz (4):  </a:t>
            </a:r>
            <a:r>
              <a:rPr lang="de-DE" dirty="0" err="1" smtClean="0">
                <a:effectLst>
                  <a:outerShdw blurRad="38100" dist="38100" dir="2700000" algn="tl">
                    <a:srgbClr val="000000">
                      <a:alpha val="43137"/>
                    </a:srgbClr>
                  </a:outerShdw>
                </a:effectLst>
              </a:rPr>
              <a:t>patria</a:t>
            </a:r>
            <a:r>
              <a:rPr lang="de-DE" dirty="0" smtClean="0">
                <a:effectLst>
                  <a:outerShdw blurRad="38100" dist="38100" dir="2700000" algn="tl">
                    <a:srgbClr val="000000">
                      <a:alpha val="43137"/>
                    </a:srgbClr>
                  </a:outerShdw>
                </a:effectLst>
              </a:rPr>
              <a:t> </a:t>
            </a:r>
            <a:r>
              <a:rPr lang="de-DE" dirty="0" err="1" smtClean="0">
                <a:effectLst>
                  <a:outerShdw blurRad="38100" dist="38100" dir="2700000" algn="tl">
                    <a:srgbClr val="000000">
                      <a:alpha val="43137"/>
                    </a:srgbClr>
                  </a:outerShdw>
                </a:effectLst>
              </a:rPr>
              <a:t>potestas</a:t>
            </a:r>
            <a:r>
              <a:rPr lang="de-DE" dirty="0" smtClean="0">
                <a:effectLst>
                  <a:outerShdw blurRad="38100" dist="38100" dir="2700000" algn="tl">
                    <a:srgbClr val="000000">
                      <a:alpha val="43137"/>
                    </a:srgbClr>
                  </a:outerShdw>
                </a:effectLst>
              </a:rPr>
              <a:t>: Ehemann besitzt </a:t>
            </a:r>
            <a:r>
              <a:rPr lang="de-DE" dirty="0" smtClean="0">
                <a:effectLst>
                  <a:outerShdw blurRad="38100" dist="38100" dir="2700000" algn="tl">
                    <a:srgbClr val="000000">
                      <a:alpha val="43137"/>
                    </a:srgbClr>
                  </a:outerShdw>
                </a:effectLst>
                <a:sym typeface="Wingdings" pitchFamily="2" charset="2"/>
              </a:rPr>
              <a:t>Zucht- und Tötungsgewalt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wenig bis keine Eigentumsrechte; begrenztes Erbrecht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Fehlender Schleier = Scheidungsgrund</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Kein Scheidungsrecht f. Frauen</a:t>
            </a:r>
          </a:p>
          <a:p>
            <a:pPr fontAlgn="auto">
              <a:spcBef>
                <a:spcPts val="0"/>
              </a:spcBef>
              <a:spcAft>
                <a:spcPts val="0"/>
              </a:spcAft>
              <a:buFont typeface="Wingdings 2"/>
              <a:buChar char=""/>
              <a:defRPr/>
            </a:pP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endParaRPr lang="de-DE" dirty="0">
              <a:effectLst>
                <a:outerShdw blurRad="38100" dist="38100" dir="2700000" algn="tl">
                  <a:srgbClr val="000000">
                    <a:alpha val="43137"/>
                  </a:srgbClr>
                </a:outerShdw>
              </a:effectLst>
            </a:endParaRPr>
          </a:p>
        </p:txBody>
      </p:sp>
      <p:pic>
        <p:nvPicPr>
          <p:cNvPr id="50179" name="Picture 2"/>
          <p:cNvPicPr>
            <a:picLocks noChangeAspect="1" noChangeArrowheads="1"/>
          </p:cNvPicPr>
          <p:nvPr/>
        </p:nvPicPr>
        <p:blipFill>
          <a:blip r:embed="rId2"/>
          <a:srcRect/>
          <a:stretch>
            <a:fillRect/>
          </a:stretch>
        </p:blipFill>
        <p:spPr bwMode="auto">
          <a:xfrm>
            <a:off x="395288" y="1700213"/>
            <a:ext cx="2952750" cy="2952750"/>
          </a:xfrm>
          <a:prstGeom prst="rect">
            <a:avLst/>
          </a:prstGeom>
          <a:noFill/>
          <a:ln w="9525">
            <a:noFill/>
            <a:miter lim="800000"/>
            <a:headEnd/>
            <a:tailEnd/>
          </a:ln>
        </p:spPr>
      </p:pic>
      <p:sp>
        <p:nvSpPr>
          <p:cNvPr id="50180" name="Textfeld 5"/>
          <p:cNvSpPr txBox="1">
            <a:spLocks noChangeArrowheads="1"/>
          </p:cNvSpPr>
          <p:nvPr/>
        </p:nvSpPr>
        <p:spPr bwMode="auto">
          <a:xfrm>
            <a:off x="2987675" y="1773238"/>
            <a:ext cx="330200" cy="246062"/>
          </a:xfrm>
          <a:prstGeom prst="rect">
            <a:avLst/>
          </a:prstGeom>
          <a:noFill/>
          <a:ln w="9525">
            <a:noFill/>
            <a:miter lim="800000"/>
            <a:headEnd/>
            <a:tailEnd/>
          </a:ln>
        </p:spPr>
        <p:txBody>
          <a:bodyPr wrap="none">
            <a:spAutoFit/>
          </a:bodyPr>
          <a:lstStyle/>
          <a:p>
            <a:r>
              <a:rPr lang="de-DE" sz="1000">
                <a:solidFill>
                  <a:schemeClr val="bg1"/>
                </a:solidFill>
                <a:latin typeface="Rockwell" pitchFamily="18" charset="0"/>
              </a:rPr>
              <a:t>FB</a:t>
            </a:r>
          </a:p>
        </p:txBody>
      </p:sp>
      <p:sp>
        <p:nvSpPr>
          <p:cNvPr id="50181" name="Textfeld 6"/>
          <p:cNvSpPr txBox="1">
            <a:spLocks noChangeArrowheads="1"/>
          </p:cNvSpPr>
          <p:nvPr/>
        </p:nvSpPr>
        <p:spPr bwMode="auto">
          <a:xfrm>
            <a:off x="323850" y="4652963"/>
            <a:ext cx="3094038" cy="369887"/>
          </a:xfrm>
          <a:prstGeom prst="rect">
            <a:avLst/>
          </a:prstGeom>
          <a:noFill/>
          <a:ln w="9525">
            <a:noFill/>
            <a:miter lim="800000"/>
            <a:headEnd/>
            <a:tailEnd/>
          </a:ln>
        </p:spPr>
        <p:txBody>
          <a:bodyPr wrap="none">
            <a:spAutoFit/>
          </a:bodyPr>
          <a:lstStyle/>
          <a:p>
            <a:r>
              <a:rPr lang="de-DE">
                <a:latin typeface="Rockwell" pitchFamily="18" charset="0"/>
              </a:rPr>
              <a:t>Kaisermutter Helena (4. Jh.)</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5. Die Frau</a:t>
            </a:r>
            <a:endParaRPr lang="de-DE" dirty="0">
              <a:solidFill>
                <a:srgbClr val="FFC000"/>
              </a:solidFill>
            </a:endParaRPr>
          </a:p>
        </p:txBody>
      </p:sp>
      <p:sp>
        <p:nvSpPr>
          <p:cNvPr id="4" name="Inhaltsplatzhalter 3"/>
          <p:cNvSpPr>
            <a:spLocks noGrp="1"/>
          </p:cNvSpPr>
          <p:nvPr>
            <p:ph sz="half" idx="2"/>
          </p:nvPr>
        </p:nvSpPr>
        <p:spPr>
          <a:xfrm>
            <a:off x="3492500" y="1646238"/>
            <a:ext cx="5400675" cy="52117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Seneca (</a:t>
            </a:r>
            <a:r>
              <a:rPr lang="de-DE" i="1" dirty="0" smtClean="0">
                <a:effectLst>
                  <a:outerShdw blurRad="38100" dist="38100" dir="2700000" algn="tl">
                    <a:srgbClr val="000000">
                      <a:alpha val="43137"/>
                    </a:srgbClr>
                  </a:outerShdw>
                </a:effectLst>
                <a:sym typeface="Wingdings" pitchFamily="2" charset="2"/>
              </a:rPr>
              <a:t>De Ira </a:t>
            </a:r>
            <a:r>
              <a:rPr lang="de-DE" dirty="0" smtClean="0">
                <a:effectLst>
                  <a:outerShdw blurRad="38100" dist="38100" dir="2700000" algn="tl">
                    <a:srgbClr val="000000">
                      <a:alpha val="43137"/>
                    </a:srgbClr>
                  </a:outerShdw>
                </a:effectLst>
                <a:sym typeface="Wingdings" pitchFamily="2" charset="2"/>
              </a:rPr>
              <a:t>I.190):  Zorn = typisch weiblich / kindisch</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Juvenal (Satiren 6.457):  Frauen sind zu allem fähig.</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Kein Wahlrecht bei der Verheiratung; Kinderbräute verbreitet; Mann oft 10 J. und mehr älter</a:t>
            </a:r>
          </a:p>
          <a:p>
            <a:pPr fontAlgn="auto">
              <a:spcBef>
                <a:spcPts val="0"/>
              </a:spcBef>
              <a:spcAft>
                <a:spcPts val="0"/>
              </a:spcAft>
              <a:buFont typeface="Wingdings 2"/>
              <a:buChar char=""/>
              <a:defRPr/>
            </a:pPr>
            <a:endParaRPr lang="de-DE" dirty="0" smtClean="0"/>
          </a:p>
          <a:p>
            <a:pPr fontAlgn="auto">
              <a:spcBef>
                <a:spcPts val="0"/>
              </a:spcBef>
              <a:spcAft>
                <a:spcPts val="0"/>
              </a:spcAft>
              <a:buFont typeface="Wingdings 2"/>
              <a:buChar char=""/>
              <a:defRPr/>
            </a:pPr>
            <a:endParaRPr lang="de-DE" dirty="0"/>
          </a:p>
        </p:txBody>
      </p:sp>
      <p:pic>
        <p:nvPicPr>
          <p:cNvPr id="51203" name="Picture 2"/>
          <p:cNvPicPr>
            <a:picLocks noChangeAspect="1" noChangeArrowheads="1"/>
          </p:cNvPicPr>
          <p:nvPr/>
        </p:nvPicPr>
        <p:blipFill>
          <a:blip r:embed="rId2"/>
          <a:srcRect/>
          <a:stretch>
            <a:fillRect/>
          </a:stretch>
        </p:blipFill>
        <p:spPr bwMode="auto">
          <a:xfrm>
            <a:off x="395288" y="1700213"/>
            <a:ext cx="2952750" cy="2952750"/>
          </a:xfrm>
          <a:prstGeom prst="rect">
            <a:avLst/>
          </a:prstGeom>
          <a:noFill/>
          <a:ln w="9525">
            <a:noFill/>
            <a:miter lim="800000"/>
            <a:headEnd/>
            <a:tailEnd/>
          </a:ln>
        </p:spPr>
      </p:pic>
      <p:sp>
        <p:nvSpPr>
          <p:cNvPr id="51204" name="Textfeld 5"/>
          <p:cNvSpPr txBox="1">
            <a:spLocks noChangeArrowheads="1"/>
          </p:cNvSpPr>
          <p:nvPr/>
        </p:nvSpPr>
        <p:spPr bwMode="auto">
          <a:xfrm>
            <a:off x="2987675" y="1773238"/>
            <a:ext cx="330200" cy="246062"/>
          </a:xfrm>
          <a:prstGeom prst="rect">
            <a:avLst/>
          </a:prstGeom>
          <a:noFill/>
          <a:ln w="9525">
            <a:noFill/>
            <a:miter lim="800000"/>
            <a:headEnd/>
            <a:tailEnd/>
          </a:ln>
        </p:spPr>
        <p:txBody>
          <a:bodyPr wrap="none">
            <a:spAutoFit/>
          </a:bodyPr>
          <a:lstStyle/>
          <a:p>
            <a:r>
              <a:rPr lang="de-DE" sz="1000">
                <a:solidFill>
                  <a:schemeClr val="bg1"/>
                </a:solidFill>
                <a:latin typeface="Rockwell" pitchFamily="18" charset="0"/>
              </a:rPr>
              <a:t>FB</a:t>
            </a:r>
          </a:p>
        </p:txBody>
      </p:sp>
      <p:sp>
        <p:nvSpPr>
          <p:cNvPr id="51205" name="Textfeld 6"/>
          <p:cNvSpPr txBox="1">
            <a:spLocks noChangeArrowheads="1"/>
          </p:cNvSpPr>
          <p:nvPr/>
        </p:nvSpPr>
        <p:spPr bwMode="auto">
          <a:xfrm>
            <a:off x="323850" y="4652963"/>
            <a:ext cx="3094038" cy="369887"/>
          </a:xfrm>
          <a:prstGeom prst="rect">
            <a:avLst/>
          </a:prstGeom>
          <a:noFill/>
          <a:ln w="9525">
            <a:noFill/>
            <a:miter lim="800000"/>
            <a:headEnd/>
            <a:tailEnd/>
          </a:ln>
        </p:spPr>
        <p:txBody>
          <a:bodyPr wrap="none">
            <a:spAutoFit/>
          </a:bodyPr>
          <a:lstStyle/>
          <a:p>
            <a:r>
              <a:rPr lang="de-DE">
                <a:latin typeface="Rockwell" pitchFamily="18" charset="0"/>
              </a:rPr>
              <a:t>Kaisermutter Helena (4. Jh.)</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5. Die Frau</a:t>
            </a:r>
            <a:endParaRPr lang="de-DE" dirty="0">
              <a:solidFill>
                <a:srgbClr val="FFC000"/>
              </a:solidFill>
            </a:endParaRPr>
          </a:p>
        </p:txBody>
      </p:sp>
      <p:sp>
        <p:nvSpPr>
          <p:cNvPr id="52226" name="Inhaltsplatzhalter 3"/>
          <p:cNvSpPr>
            <a:spLocks noGrp="1"/>
          </p:cNvSpPr>
          <p:nvPr>
            <p:ph sz="half" idx="2"/>
          </p:nvPr>
        </p:nvSpPr>
        <p:spPr>
          <a:xfrm>
            <a:off x="3348038" y="1646238"/>
            <a:ext cx="5795962" cy="5211762"/>
          </a:xfrm>
        </p:spPr>
        <p:txBody>
          <a:bodyPr/>
          <a:lstStyle/>
          <a:p>
            <a:r>
              <a:rPr lang="de-DE" sz="2700" smtClean="0"/>
              <a:t>Der Ehemann soll sich der Frau hingeben und sie lieben wie Christus, bis in den Tod (Eph 5,22-33)</a:t>
            </a:r>
          </a:p>
          <a:p>
            <a:r>
              <a:rPr lang="de-DE" sz="2700" smtClean="0"/>
              <a:t>Das Lob der tugendhaften Frau (Spr 31,10-31; Akrostichon; Krönung des Sprüchebuches)</a:t>
            </a:r>
          </a:p>
          <a:p>
            <a:r>
              <a:rPr lang="de-DE" sz="2700" smtClean="0"/>
              <a:t>Jesus und die Samariterin (Joh 4)</a:t>
            </a:r>
          </a:p>
          <a:p>
            <a:r>
              <a:rPr lang="de-DE" sz="2700" smtClean="0"/>
              <a:t>Die ersten Zeugen der Auferstehung: Frauen (Mat 28)</a:t>
            </a:r>
          </a:p>
          <a:p>
            <a:r>
              <a:rPr lang="de-DE" sz="2700" smtClean="0"/>
              <a:t>1Pet 3,7: </a:t>
            </a:r>
            <a:r>
              <a:rPr lang="de-DE" sz="2700" smtClean="0">
                <a:solidFill>
                  <a:srgbClr val="FFFF00"/>
                </a:solidFill>
              </a:rPr>
              <a:t>„… ihnen Ehre gebend …“</a:t>
            </a:r>
          </a:p>
          <a:p>
            <a:endParaRPr lang="de-DE" smtClean="0"/>
          </a:p>
          <a:p>
            <a:endParaRPr lang="de-DE" smtClean="0"/>
          </a:p>
        </p:txBody>
      </p:sp>
      <p:pic>
        <p:nvPicPr>
          <p:cNvPr id="52227" name="Picture 2"/>
          <p:cNvPicPr>
            <a:picLocks noChangeAspect="1" noChangeArrowheads="1"/>
          </p:cNvPicPr>
          <p:nvPr/>
        </p:nvPicPr>
        <p:blipFill>
          <a:blip r:embed="rId2"/>
          <a:srcRect/>
          <a:stretch>
            <a:fillRect/>
          </a:stretch>
        </p:blipFill>
        <p:spPr bwMode="auto">
          <a:xfrm>
            <a:off x="395288" y="1700213"/>
            <a:ext cx="2952750" cy="2952750"/>
          </a:xfrm>
          <a:prstGeom prst="rect">
            <a:avLst/>
          </a:prstGeom>
          <a:noFill/>
          <a:ln w="9525">
            <a:noFill/>
            <a:miter lim="800000"/>
            <a:headEnd/>
            <a:tailEnd/>
          </a:ln>
        </p:spPr>
      </p:pic>
      <p:sp>
        <p:nvSpPr>
          <p:cNvPr id="52228" name="Textfeld 5"/>
          <p:cNvSpPr txBox="1">
            <a:spLocks noChangeArrowheads="1"/>
          </p:cNvSpPr>
          <p:nvPr/>
        </p:nvSpPr>
        <p:spPr bwMode="auto">
          <a:xfrm>
            <a:off x="2987675" y="1773238"/>
            <a:ext cx="330200" cy="246062"/>
          </a:xfrm>
          <a:prstGeom prst="rect">
            <a:avLst/>
          </a:prstGeom>
          <a:noFill/>
          <a:ln w="9525">
            <a:noFill/>
            <a:miter lim="800000"/>
            <a:headEnd/>
            <a:tailEnd/>
          </a:ln>
        </p:spPr>
        <p:txBody>
          <a:bodyPr wrap="none">
            <a:spAutoFit/>
          </a:bodyPr>
          <a:lstStyle/>
          <a:p>
            <a:r>
              <a:rPr lang="de-DE" sz="1000">
                <a:solidFill>
                  <a:schemeClr val="bg1"/>
                </a:solidFill>
                <a:latin typeface="Rockwell" pitchFamily="18" charset="0"/>
              </a:rPr>
              <a:t>FB</a:t>
            </a:r>
          </a:p>
        </p:txBody>
      </p:sp>
      <p:sp>
        <p:nvSpPr>
          <p:cNvPr id="52229" name="Textfeld 6"/>
          <p:cNvSpPr txBox="1">
            <a:spLocks noChangeArrowheads="1"/>
          </p:cNvSpPr>
          <p:nvPr/>
        </p:nvSpPr>
        <p:spPr bwMode="auto">
          <a:xfrm>
            <a:off x="323850" y="4652963"/>
            <a:ext cx="3094038" cy="369887"/>
          </a:xfrm>
          <a:prstGeom prst="rect">
            <a:avLst/>
          </a:prstGeom>
          <a:noFill/>
          <a:ln w="9525">
            <a:noFill/>
            <a:miter lim="800000"/>
            <a:headEnd/>
            <a:tailEnd/>
          </a:ln>
        </p:spPr>
        <p:txBody>
          <a:bodyPr wrap="none">
            <a:spAutoFit/>
          </a:bodyPr>
          <a:lstStyle/>
          <a:p>
            <a:r>
              <a:rPr lang="de-DE">
                <a:latin typeface="Rockwell" pitchFamily="18" charset="0"/>
              </a:rPr>
              <a:t>Kaisermutter Helena (4. Jh.)</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de-DE" dirty="0" smtClean="0">
                <a:solidFill>
                  <a:srgbClr val="FFFF00"/>
                </a:solidFill>
              </a:rPr>
              <a:t>6. Nächstenliebe und Barmherzigkeit</a:t>
            </a:r>
            <a:endParaRPr lang="de-DE" dirty="0">
              <a:solidFill>
                <a:srgbClr val="FFFF00"/>
              </a:solidFill>
            </a:endParaRPr>
          </a:p>
        </p:txBody>
      </p:sp>
      <p:sp>
        <p:nvSpPr>
          <p:cNvPr id="4" name="Inhaltsplatzhalter 3"/>
          <p:cNvSpPr>
            <a:spLocks noGrp="1"/>
          </p:cNvSpPr>
          <p:nvPr>
            <p:ph sz="half" idx="2"/>
          </p:nvPr>
        </p:nvSpPr>
        <p:spPr>
          <a:xfrm>
            <a:off x="4648200" y="1646238"/>
            <a:ext cx="4038600" cy="4525962"/>
          </a:xfrm>
        </p:spPr>
        <p:txBody>
          <a:bodyPr>
            <a:normAutofit/>
          </a:bodyPr>
          <a:lstStyle/>
          <a:p>
            <a:pPr fontAlgn="auto">
              <a:spcBef>
                <a:spcPts val="0"/>
              </a:spcBef>
              <a:spcAft>
                <a:spcPts val="0"/>
              </a:spcAft>
              <a:buFont typeface="Wingdings 2"/>
              <a:buChar char=""/>
              <a:defRPr/>
            </a:pPr>
            <a:r>
              <a:rPr lang="de-DE" i="1" dirty="0" err="1" smtClean="0">
                <a:effectLst>
                  <a:outerShdw blurRad="38100" dist="38100" dir="2700000" algn="tl">
                    <a:srgbClr val="000000">
                      <a:alpha val="43137"/>
                    </a:srgbClr>
                  </a:outerShdw>
                </a:effectLst>
              </a:rPr>
              <a:t>Liberalitas</a:t>
            </a:r>
            <a:r>
              <a:rPr lang="de-DE" dirty="0" smtClean="0">
                <a:effectLst>
                  <a:outerShdw blurRad="38100" dist="38100" dir="2700000" algn="tl">
                    <a:srgbClr val="000000">
                      <a:alpha val="43137"/>
                    </a:srgbClr>
                  </a:outerShdw>
                </a:effectLst>
              </a:rPr>
              <a:t> = Freigebigkeit, die auf eine Gegenleistung wartet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Caritas = Liebe / Nächstenliebe (vgl. </a:t>
            </a:r>
            <a:r>
              <a:rPr lang="de-DE" i="1" dirty="0" err="1" smtClean="0">
                <a:effectLst>
                  <a:outerShdw blurRad="38100" dist="38100" dir="2700000" algn="tl">
                    <a:srgbClr val="000000">
                      <a:alpha val="43137"/>
                    </a:srgbClr>
                  </a:outerShdw>
                </a:effectLst>
              </a:rPr>
              <a:t>agape</a:t>
            </a:r>
            <a:r>
              <a:rPr lang="de-DE" dirty="0" smtClean="0">
                <a:effectLst>
                  <a:outerShdw blurRad="38100" dist="38100" dir="2700000" algn="tl">
                    <a:srgbClr val="000000">
                      <a:alpha val="43137"/>
                    </a:srgbClr>
                  </a:outerShdw>
                </a:effectLst>
              </a:rPr>
              <a: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1Joh 4,8: </a:t>
            </a:r>
            <a:r>
              <a:rPr lang="de-DE" dirty="0" smtClean="0">
                <a:solidFill>
                  <a:srgbClr val="FFFF00"/>
                </a:solidFill>
                <a:effectLst>
                  <a:outerShdw blurRad="38100" dist="38100" dir="2700000" algn="tl">
                    <a:srgbClr val="000000">
                      <a:alpha val="43137"/>
                    </a:srgbClr>
                  </a:outerShdw>
                </a:effectLst>
              </a:rPr>
              <a:t>„Deus </a:t>
            </a:r>
            <a:r>
              <a:rPr lang="de-DE" dirty="0" err="1" smtClean="0">
                <a:solidFill>
                  <a:srgbClr val="FFFF00"/>
                </a:solidFill>
                <a:effectLst>
                  <a:outerShdw blurRad="38100" dist="38100" dir="2700000" algn="tl">
                    <a:srgbClr val="000000">
                      <a:alpha val="43137"/>
                    </a:srgbClr>
                  </a:outerShdw>
                </a:effectLst>
              </a:rPr>
              <a:t>caritas</a:t>
            </a:r>
            <a:r>
              <a:rPr lang="de-DE" dirty="0" smtClean="0">
                <a:solidFill>
                  <a:srgbClr val="FFFF00"/>
                </a:solidFill>
                <a:effectLst>
                  <a:outerShdw blurRad="38100" dist="38100" dir="2700000" algn="tl">
                    <a:srgbClr val="000000">
                      <a:alpha val="43137"/>
                    </a:srgbClr>
                  </a:outerShdw>
                </a:effectLst>
              </a:rPr>
              <a:t> </a:t>
            </a:r>
            <a:r>
              <a:rPr lang="de-DE" dirty="0" err="1" smtClean="0">
                <a:solidFill>
                  <a:srgbClr val="FFFF00"/>
                </a:solidFill>
                <a:effectLst>
                  <a:outerShdw blurRad="38100" dist="38100" dir="2700000" algn="tl">
                    <a:srgbClr val="000000">
                      <a:alpha val="43137"/>
                    </a:srgbClr>
                  </a:outerShdw>
                </a:effectLst>
              </a:rPr>
              <a:t>est</a:t>
            </a:r>
            <a:r>
              <a:rPr lang="de-DE" dirty="0" smtClean="0">
                <a:solidFill>
                  <a:srgbClr val="FFFF00"/>
                </a:solidFill>
                <a:effectLst>
                  <a:outerShdw blurRad="38100" dist="38100" dir="2700000" algn="tl">
                    <a:srgbClr val="000000">
                      <a:alpha val="43137"/>
                    </a:srgbClr>
                  </a:outerShdw>
                </a:effectLst>
              </a:rPr>
              <a:t>.“</a:t>
            </a:r>
            <a:endParaRPr lang="de-DE" dirty="0">
              <a:solidFill>
                <a:srgbClr val="FFFF00"/>
              </a:solidFill>
              <a:effectLst>
                <a:outerShdw blurRad="38100" dist="38100" dir="2700000" algn="tl">
                  <a:srgbClr val="000000">
                    <a:alpha val="43137"/>
                  </a:srgbClr>
                </a:outerShdw>
              </a:effectLst>
            </a:endParaRPr>
          </a:p>
        </p:txBody>
      </p:sp>
      <p:pic>
        <p:nvPicPr>
          <p:cNvPr id="53251" name="Picture 5"/>
          <p:cNvPicPr>
            <a:picLocks noGrp="1" noChangeAspect="1" noChangeArrowheads="1"/>
          </p:cNvPicPr>
          <p:nvPr>
            <p:ph sz="quarter" idx="2"/>
          </p:nvPr>
        </p:nvPicPr>
        <p:blipFill>
          <a:blip r:embed="rId2"/>
          <a:srcRect/>
          <a:stretch>
            <a:fillRect/>
          </a:stretch>
        </p:blipFill>
        <p:spPr>
          <a:xfrm>
            <a:off x="611188" y="1628775"/>
            <a:ext cx="3530600" cy="2185988"/>
          </a:xfrm>
        </p:spPr>
      </p:pic>
      <p:sp>
        <p:nvSpPr>
          <p:cNvPr id="53252" name="Textfeld 5"/>
          <p:cNvSpPr txBox="1">
            <a:spLocks noChangeArrowheads="1"/>
          </p:cNvSpPr>
          <p:nvPr/>
        </p:nvSpPr>
        <p:spPr bwMode="auto">
          <a:xfrm>
            <a:off x="3779838" y="1916113"/>
            <a:ext cx="328612" cy="247650"/>
          </a:xfrm>
          <a:prstGeom prst="rect">
            <a:avLst/>
          </a:prstGeom>
          <a:noFill/>
          <a:ln w="9525">
            <a:noFill/>
            <a:miter lim="800000"/>
            <a:headEnd/>
            <a:tailEnd/>
          </a:ln>
        </p:spPr>
        <p:txBody>
          <a:bodyPr wrap="none">
            <a:spAutoFit/>
          </a:bodyPr>
          <a:lstStyle/>
          <a:p>
            <a:r>
              <a:rPr lang="de-DE" sz="1000">
                <a:latin typeface="Rockwell" pitchFamily="18" charset="0"/>
              </a:rPr>
              <a:t>RL</a:t>
            </a:r>
          </a:p>
        </p:txBody>
      </p:sp>
      <p:sp>
        <p:nvSpPr>
          <p:cNvPr id="53253" name="Textfeld 6"/>
          <p:cNvSpPr txBox="1">
            <a:spLocks noChangeArrowheads="1"/>
          </p:cNvSpPr>
          <p:nvPr/>
        </p:nvSpPr>
        <p:spPr bwMode="auto">
          <a:xfrm>
            <a:off x="611188" y="3789363"/>
            <a:ext cx="2670175" cy="368300"/>
          </a:xfrm>
          <a:prstGeom prst="rect">
            <a:avLst/>
          </a:prstGeom>
          <a:noFill/>
          <a:ln w="9525">
            <a:noFill/>
            <a:miter lim="800000"/>
            <a:headEnd/>
            <a:tailEnd/>
          </a:ln>
        </p:spPr>
        <p:txBody>
          <a:bodyPr wrap="none">
            <a:spAutoFit/>
          </a:bodyPr>
          <a:lstStyle/>
          <a:p>
            <a:r>
              <a:rPr lang="de-DE">
                <a:latin typeface="Rockwell" pitchFamily="18" charset="0"/>
              </a:rPr>
              <a:t>Der  Titusbogen in Rom</a:t>
            </a:r>
          </a:p>
        </p:txBody>
      </p:sp>
      <p:sp>
        <p:nvSpPr>
          <p:cNvPr id="8" name="Textfeld 7"/>
          <p:cNvSpPr txBox="1"/>
          <p:nvPr/>
        </p:nvSpPr>
        <p:spPr>
          <a:xfrm>
            <a:off x="395288" y="4797425"/>
            <a:ext cx="4006850" cy="584200"/>
          </a:xfrm>
          <a:prstGeom prst="rect">
            <a:avLst/>
          </a:prstGeom>
          <a:noFill/>
        </p:spPr>
        <p:txBody>
          <a:bodyPr wrap="none">
            <a:spAutoFit/>
          </a:bodyPr>
          <a:lstStyle/>
          <a:p>
            <a:pPr fontAlgn="auto">
              <a:spcBef>
                <a:spcPts val="0"/>
              </a:spcBef>
              <a:spcAft>
                <a:spcPts val="0"/>
              </a:spcAft>
              <a:defRPr/>
            </a:pPr>
            <a:r>
              <a:rPr lang="de-DE" sz="3200" dirty="0" err="1">
                <a:effectLst>
                  <a:outerShdw blurRad="38100" dist="38100" dir="2700000" algn="tl">
                    <a:srgbClr val="000000">
                      <a:alpha val="43137"/>
                    </a:srgbClr>
                  </a:outerShdw>
                </a:effectLst>
                <a:latin typeface="+mn-lt"/>
                <a:cs typeface="+mn-cs"/>
              </a:rPr>
              <a:t>Liberalitas</a:t>
            </a:r>
            <a:r>
              <a:rPr lang="de-DE" sz="3200" dirty="0">
                <a:effectLst>
                  <a:outerShdw blurRad="38100" dist="38100" dir="2700000" algn="tl">
                    <a:srgbClr val="000000">
                      <a:alpha val="43137"/>
                    </a:srgbClr>
                  </a:outerShdw>
                </a:effectLst>
                <a:latin typeface="+mn-lt"/>
                <a:cs typeface="+mn-cs"/>
              </a:rPr>
              <a:t> ≠ Caritas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de-DE" dirty="0" smtClean="0">
                <a:solidFill>
                  <a:srgbClr val="FFFF00"/>
                </a:solidFill>
              </a:rPr>
              <a:t>6. Nächstenliebe und Barmherzigkeit</a:t>
            </a:r>
            <a:endParaRPr lang="de-DE" dirty="0">
              <a:solidFill>
                <a:srgbClr val="FFFF00"/>
              </a:solidFill>
            </a:endParaRPr>
          </a:p>
        </p:txBody>
      </p:sp>
      <p:sp>
        <p:nvSpPr>
          <p:cNvPr id="4" name="Inhaltsplatzhalter 3"/>
          <p:cNvSpPr>
            <a:spLocks noGrp="1"/>
          </p:cNvSpPr>
          <p:nvPr>
            <p:ph sz="half" idx="2"/>
          </p:nvPr>
        </p:nvSpPr>
        <p:spPr>
          <a:xfrm>
            <a:off x="4284663" y="1646238"/>
            <a:ext cx="4402137" cy="4525962"/>
          </a:xfrm>
        </p:spPr>
        <p:txBody>
          <a:bodyPr>
            <a:normAutofit fontScale="92500" lnSpcReduction="1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Mat 25: </a:t>
            </a:r>
            <a:r>
              <a:rPr lang="de-DE" dirty="0" smtClean="0">
                <a:solidFill>
                  <a:srgbClr val="FFFF00"/>
                </a:solidFill>
                <a:effectLst>
                  <a:outerShdw blurRad="38100" dist="38100" dir="2700000" algn="tl">
                    <a:srgbClr val="000000">
                      <a:alpha val="43137"/>
                    </a:srgbClr>
                  </a:outerShdw>
                </a:effectLst>
              </a:rPr>
              <a:t>„</a:t>
            </a:r>
            <a:r>
              <a:rPr lang="de-DE" baseline="30000" dirty="0" smtClean="0">
                <a:solidFill>
                  <a:srgbClr val="FFFF00"/>
                </a:solidFill>
                <a:effectLst>
                  <a:outerShdw blurRad="38100" dist="38100" dir="2700000" algn="tl">
                    <a:srgbClr val="000000">
                      <a:alpha val="43137"/>
                    </a:srgbClr>
                  </a:outerShdw>
                </a:effectLst>
              </a:rPr>
              <a:t>35</a:t>
            </a:r>
            <a:r>
              <a:rPr lang="de-DE" dirty="0" smtClean="0">
                <a:solidFill>
                  <a:srgbClr val="FFFF00"/>
                </a:solidFill>
                <a:effectLst>
                  <a:outerShdw blurRad="38100" dist="38100" dir="2700000" algn="tl">
                    <a:srgbClr val="000000">
                      <a:alpha val="43137"/>
                    </a:srgbClr>
                  </a:outerShdw>
                </a:effectLst>
              </a:rPr>
              <a:t> denn mich hungerte, und ihr </a:t>
            </a:r>
            <a:r>
              <a:rPr lang="de-DE" dirty="0" err="1" smtClean="0">
                <a:solidFill>
                  <a:srgbClr val="FFFF00"/>
                </a:solidFill>
                <a:effectLst>
                  <a:outerShdw blurRad="38100" dist="38100" dir="2700000" algn="tl">
                    <a:srgbClr val="000000">
                      <a:alpha val="43137"/>
                    </a:srgbClr>
                  </a:outerShdw>
                </a:effectLst>
              </a:rPr>
              <a:t>gabet</a:t>
            </a:r>
            <a:r>
              <a:rPr lang="de-DE" dirty="0" smtClean="0">
                <a:solidFill>
                  <a:srgbClr val="FFFF00"/>
                </a:solidFill>
                <a:effectLst>
                  <a:outerShdw blurRad="38100" dist="38100" dir="2700000" algn="tl">
                    <a:srgbClr val="000000">
                      <a:alpha val="43137"/>
                    </a:srgbClr>
                  </a:outerShdw>
                </a:effectLst>
              </a:rPr>
              <a:t> mir zu essen; mich dürstete, und ihr tränktet mich; ich war Fremdling, und ihr </a:t>
            </a:r>
            <a:r>
              <a:rPr lang="de-DE" dirty="0" err="1" smtClean="0">
                <a:solidFill>
                  <a:srgbClr val="FFFF00"/>
                </a:solidFill>
                <a:effectLst>
                  <a:outerShdw blurRad="38100" dist="38100" dir="2700000" algn="tl">
                    <a:srgbClr val="000000">
                      <a:alpha val="43137"/>
                    </a:srgbClr>
                  </a:outerShdw>
                </a:effectLst>
              </a:rPr>
              <a:t>nahmet</a:t>
            </a:r>
            <a:r>
              <a:rPr lang="de-DE" dirty="0" smtClean="0">
                <a:solidFill>
                  <a:srgbClr val="FFFF00"/>
                </a:solidFill>
                <a:effectLst>
                  <a:outerShdw blurRad="38100" dist="38100" dir="2700000" algn="tl">
                    <a:srgbClr val="000000">
                      <a:alpha val="43137"/>
                    </a:srgbClr>
                  </a:outerShdw>
                </a:effectLst>
              </a:rPr>
              <a:t> mich auf; </a:t>
            </a:r>
            <a:r>
              <a:rPr lang="de-DE" baseline="30000" dirty="0" smtClean="0">
                <a:solidFill>
                  <a:srgbClr val="FFFF00"/>
                </a:solidFill>
                <a:effectLst>
                  <a:outerShdw blurRad="38100" dist="38100" dir="2700000" algn="tl">
                    <a:srgbClr val="000000">
                      <a:alpha val="43137"/>
                    </a:srgbClr>
                  </a:outerShdw>
                </a:effectLst>
              </a:rPr>
              <a:t> 36</a:t>
            </a:r>
            <a:r>
              <a:rPr lang="de-DE" dirty="0" smtClean="0">
                <a:solidFill>
                  <a:srgbClr val="FFFF00"/>
                </a:solidFill>
                <a:effectLst>
                  <a:outerShdw blurRad="38100" dist="38100" dir="2700000" algn="tl">
                    <a:srgbClr val="000000">
                      <a:alpha val="43137"/>
                    </a:srgbClr>
                  </a:outerShdw>
                </a:effectLst>
              </a:rPr>
              <a:t> nackt, und ihr bekleidetet mich; ich war krank, und ihr besuchtet mich; ich war im Gefängnis, und ihr </a:t>
            </a:r>
            <a:r>
              <a:rPr lang="de-DE" dirty="0" err="1" smtClean="0">
                <a:solidFill>
                  <a:srgbClr val="FFFF00"/>
                </a:solidFill>
                <a:effectLst>
                  <a:outerShdw blurRad="38100" dist="38100" dir="2700000" algn="tl">
                    <a:srgbClr val="000000">
                      <a:alpha val="43137"/>
                    </a:srgbClr>
                  </a:outerShdw>
                </a:effectLst>
              </a:rPr>
              <a:t>kamet</a:t>
            </a:r>
            <a:r>
              <a:rPr lang="de-DE" dirty="0" smtClean="0">
                <a:solidFill>
                  <a:srgbClr val="FFFF00"/>
                </a:solidFill>
                <a:effectLst>
                  <a:outerShdw blurRad="38100" dist="38100" dir="2700000" algn="tl">
                    <a:srgbClr val="000000">
                      <a:alpha val="43137"/>
                    </a:srgbClr>
                  </a:outerShdw>
                </a:effectLst>
              </a:rPr>
              <a:t> zu mir.„</a:t>
            </a:r>
            <a:endParaRPr lang="de-DE" dirty="0">
              <a:solidFill>
                <a:srgbClr val="FFFF00"/>
              </a:solidFill>
              <a:effectLst>
                <a:outerShdw blurRad="38100" dist="38100" dir="2700000" algn="tl">
                  <a:srgbClr val="000000">
                    <a:alpha val="43137"/>
                  </a:srgbClr>
                </a:outerShdw>
              </a:effectLst>
            </a:endParaRPr>
          </a:p>
        </p:txBody>
      </p:sp>
      <p:pic>
        <p:nvPicPr>
          <p:cNvPr id="54275" name="Picture 5"/>
          <p:cNvPicPr>
            <a:picLocks noGrp="1" noChangeAspect="1" noChangeArrowheads="1"/>
          </p:cNvPicPr>
          <p:nvPr>
            <p:ph sz="quarter" idx="2"/>
          </p:nvPr>
        </p:nvPicPr>
        <p:blipFill>
          <a:blip r:embed="rId2"/>
          <a:srcRect/>
          <a:stretch>
            <a:fillRect/>
          </a:stretch>
        </p:blipFill>
        <p:spPr>
          <a:xfrm>
            <a:off x="611188" y="1628775"/>
            <a:ext cx="3530600" cy="2185988"/>
          </a:xfrm>
        </p:spPr>
      </p:pic>
      <p:sp>
        <p:nvSpPr>
          <p:cNvPr id="54276" name="Textfeld 9"/>
          <p:cNvSpPr txBox="1">
            <a:spLocks noChangeArrowheads="1"/>
          </p:cNvSpPr>
          <p:nvPr/>
        </p:nvSpPr>
        <p:spPr bwMode="auto">
          <a:xfrm>
            <a:off x="611188" y="3789363"/>
            <a:ext cx="2670175" cy="368300"/>
          </a:xfrm>
          <a:prstGeom prst="rect">
            <a:avLst/>
          </a:prstGeom>
          <a:noFill/>
          <a:ln w="9525">
            <a:noFill/>
            <a:miter lim="800000"/>
            <a:headEnd/>
            <a:tailEnd/>
          </a:ln>
        </p:spPr>
        <p:txBody>
          <a:bodyPr wrap="none">
            <a:spAutoFit/>
          </a:bodyPr>
          <a:lstStyle/>
          <a:p>
            <a:r>
              <a:rPr lang="de-DE">
                <a:latin typeface="Rockwell" pitchFamily="18" charset="0"/>
              </a:rPr>
              <a:t>Der  Titusbogen in Rom</a:t>
            </a:r>
          </a:p>
        </p:txBody>
      </p:sp>
      <p:sp>
        <p:nvSpPr>
          <p:cNvPr id="54277" name="Textfeld 10"/>
          <p:cNvSpPr txBox="1">
            <a:spLocks noChangeArrowheads="1"/>
          </p:cNvSpPr>
          <p:nvPr/>
        </p:nvSpPr>
        <p:spPr bwMode="auto">
          <a:xfrm>
            <a:off x="3779838" y="1916113"/>
            <a:ext cx="328612" cy="247650"/>
          </a:xfrm>
          <a:prstGeom prst="rect">
            <a:avLst/>
          </a:prstGeom>
          <a:noFill/>
          <a:ln w="9525">
            <a:noFill/>
            <a:miter lim="800000"/>
            <a:headEnd/>
            <a:tailEnd/>
          </a:ln>
        </p:spPr>
        <p:txBody>
          <a:bodyPr wrap="none">
            <a:spAutoFit/>
          </a:bodyPr>
          <a:lstStyle/>
          <a:p>
            <a:r>
              <a:rPr lang="de-DE" sz="1000">
                <a:latin typeface="Rockwell" pitchFamily="18" charset="0"/>
              </a:rPr>
              <a:t>RL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de-DE" dirty="0" smtClean="0">
                <a:solidFill>
                  <a:srgbClr val="FFFF00"/>
                </a:solidFill>
              </a:rPr>
              <a:t>6. Nächstenliebe und Barmherzigkeit</a:t>
            </a:r>
            <a:endParaRPr lang="de-DE" dirty="0">
              <a:solidFill>
                <a:srgbClr val="FFFF00"/>
              </a:solidFill>
            </a:endParaRPr>
          </a:p>
        </p:txBody>
      </p:sp>
      <p:sp>
        <p:nvSpPr>
          <p:cNvPr id="4" name="Inhaltsplatzhalter 3"/>
          <p:cNvSpPr>
            <a:spLocks noGrp="1"/>
          </p:cNvSpPr>
          <p:nvPr>
            <p:ph sz="half" idx="2"/>
          </p:nvPr>
        </p:nvSpPr>
        <p:spPr>
          <a:xfrm>
            <a:off x="4284663" y="1646238"/>
            <a:ext cx="4608512" cy="4525962"/>
          </a:xfrm>
        </p:spPr>
        <p:txBody>
          <a:bodyPr>
            <a:normAutofit fontScale="92500" lnSpcReduction="2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Heb 13,16: </a:t>
            </a:r>
            <a:r>
              <a:rPr lang="de-DE" dirty="0" smtClean="0">
                <a:solidFill>
                  <a:srgbClr val="FFFF00"/>
                </a:solidFill>
                <a:effectLst>
                  <a:outerShdw blurRad="38100" dist="38100" dir="2700000" algn="tl">
                    <a:srgbClr val="000000">
                      <a:alpha val="43137"/>
                    </a:srgbClr>
                  </a:outerShdw>
                </a:effectLst>
              </a:rPr>
              <a:t>„Des Wohltuns aber und Mitteilens vergesset nicht, denn an solchen Opfern hat Gott Wohlgefallen.“</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Tertullian (200 n. Chr., </a:t>
            </a:r>
            <a:r>
              <a:rPr lang="de-DE" dirty="0" err="1" smtClean="0">
                <a:effectLst>
                  <a:outerShdw blurRad="38100" dist="38100" dir="2700000" algn="tl">
                    <a:srgbClr val="000000">
                      <a:alpha val="43137"/>
                    </a:srgbClr>
                  </a:outerShdw>
                </a:effectLst>
              </a:rPr>
              <a:t>Apologeticum</a:t>
            </a:r>
            <a:r>
              <a:rPr lang="de-DE" dirty="0" smtClean="0">
                <a:effectLst>
                  <a:outerShdw blurRad="38100" dist="38100" dir="2700000" algn="tl">
                    <a:srgbClr val="000000">
                      <a:alpha val="43137"/>
                    </a:srgbClr>
                  </a:outerShdw>
                </a:effectLst>
              </a:rPr>
              <a:t> 39.5-7): Kirche hatte Kasse für Witwen, Waisen, Kranke, Arme, Gefangene, bedürftige Alte, Freikauf von Sklaven, Begräbnis-</a:t>
            </a:r>
            <a:r>
              <a:rPr lang="de-DE" dirty="0" err="1" smtClean="0">
                <a:effectLst>
                  <a:outerShdw blurRad="38100" dist="38100" dir="2700000" algn="tl">
                    <a:srgbClr val="000000">
                      <a:alpha val="43137"/>
                    </a:srgbClr>
                  </a:outerShdw>
                </a:effectLst>
              </a:rPr>
              <a:t>finanzierung</a:t>
            </a:r>
            <a:endParaRPr lang="de-DE" dirty="0">
              <a:effectLst>
                <a:outerShdw blurRad="38100" dist="38100" dir="2700000" algn="tl">
                  <a:srgbClr val="000000">
                    <a:alpha val="43137"/>
                  </a:srgbClr>
                </a:outerShdw>
              </a:effectLst>
            </a:endParaRPr>
          </a:p>
        </p:txBody>
      </p:sp>
      <p:pic>
        <p:nvPicPr>
          <p:cNvPr id="55299" name="Picture 5"/>
          <p:cNvPicPr>
            <a:picLocks noGrp="1" noChangeAspect="1" noChangeArrowheads="1"/>
          </p:cNvPicPr>
          <p:nvPr>
            <p:ph sz="quarter" idx="2"/>
          </p:nvPr>
        </p:nvPicPr>
        <p:blipFill>
          <a:blip r:embed="rId2"/>
          <a:srcRect/>
          <a:stretch>
            <a:fillRect/>
          </a:stretch>
        </p:blipFill>
        <p:spPr>
          <a:xfrm>
            <a:off x="611188" y="1628775"/>
            <a:ext cx="3530600" cy="2185988"/>
          </a:xfrm>
        </p:spPr>
      </p:pic>
      <p:sp>
        <p:nvSpPr>
          <p:cNvPr id="55300" name="Textfeld 9"/>
          <p:cNvSpPr txBox="1">
            <a:spLocks noChangeArrowheads="1"/>
          </p:cNvSpPr>
          <p:nvPr/>
        </p:nvSpPr>
        <p:spPr bwMode="auto">
          <a:xfrm>
            <a:off x="611188" y="3789363"/>
            <a:ext cx="2670175" cy="368300"/>
          </a:xfrm>
          <a:prstGeom prst="rect">
            <a:avLst/>
          </a:prstGeom>
          <a:noFill/>
          <a:ln w="9525">
            <a:noFill/>
            <a:miter lim="800000"/>
            <a:headEnd/>
            <a:tailEnd/>
          </a:ln>
        </p:spPr>
        <p:txBody>
          <a:bodyPr wrap="none">
            <a:spAutoFit/>
          </a:bodyPr>
          <a:lstStyle/>
          <a:p>
            <a:r>
              <a:rPr lang="de-DE">
                <a:latin typeface="Rockwell" pitchFamily="18" charset="0"/>
              </a:rPr>
              <a:t>Der  Titusbogen in Rom</a:t>
            </a:r>
          </a:p>
        </p:txBody>
      </p:sp>
      <p:sp>
        <p:nvSpPr>
          <p:cNvPr id="55301" name="Textfeld 10"/>
          <p:cNvSpPr txBox="1">
            <a:spLocks noChangeArrowheads="1"/>
          </p:cNvSpPr>
          <p:nvPr/>
        </p:nvSpPr>
        <p:spPr bwMode="auto">
          <a:xfrm>
            <a:off x="3779838" y="1916113"/>
            <a:ext cx="328612" cy="247650"/>
          </a:xfrm>
          <a:prstGeom prst="rect">
            <a:avLst/>
          </a:prstGeom>
          <a:noFill/>
          <a:ln w="9525">
            <a:noFill/>
            <a:miter lim="800000"/>
            <a:headEnd/>
            <a:tailEnd/>
          </a:ln>
        </p:spPr>
        <p:txBody>
          <a:bodyPr wrap="none">
            <a:spAutoFit/>
          </a:bodyPr>
          <a:lstStyle/>
          <a:p>
            <a:r>
              <a:rPr lang="de-DE" sz="1000">
                <a:latin typeface="Rockwell" pitchFamily="18" charset="0"/>
              </a:rPr>
              <a:t>RL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de-DE" dirty="0" smtClean="0">
                <a:solidFill>
                  <a:srgbClr val="FFFF00"/>
                </a:solidFill>
              </a:rPr>
              <a:t>6. Nächstenliebe und Barmherzigkeit</a:t>
            </a:r>
            <a:endParaRPr lang="de-DE" dirty="0">
              <a:solidFill>
                <a:srgbClr val="FFFF00"/>
              </a:solidFill>
            </a:endParaRPr>
          </a:p>
        </p:txBody>
      </p:sp>
      <p:sp>
        <p:nvSpPr>
          <p:cNvPr id="4" name="Inhaltsplatzhalter 3"/>
          <p:cNvSpPr>
            <a:spLocks noGrp="1"/>
          </p:cNvSpPr>
          <p:nvPr>
            <p:ph sz="half" idx="2"/>
          </p:nvPr>
        </p:nvSpPr>
        <p:spPr>
          <a:xfrm>
            <a:off x="4211638" y="1646238"/>
            <a:ext cx="4475162" cy="4525962"/>
          </a:xfrm>
        </p:spPr>
        <p:txBody>
          <a:bodyPr>
            <a:normAutofit fontScale="92500" lnSpcReduction="1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Plautus, Röm. </a:t>
            </a:r>
            <a:r>
              <a:rPr lang="de-DE" dirty="0" err="1" smtClean="0">
                <a:effectLst>
                  <a:outerShdw blurRad="38100" dist="38100" dir="2700000" algn="tl">
                    <a:srgbClr val="000000">
                      <a:alpha val="43137"/>
                    </a:srgbClr>
                  </a:outerShdw>
                </a:effectLst>
              </a:rPr>
              <a:t>Kommö-diendichter</a:t>
            </a:r>
            <a:r>
              <a:rPr lang="de-DE" dirty="0" smtClean="0">
                <a:effectLst>
                  <a:outerShdw blurRad="38100" dist="38100" dir="2700000" algn="tl">
                    <a:srgbClr val="000000">
                      <a:alpha val="43137"/>
                    </a:srgbClr>
                  </a:outerShdw>
                </a:effectLst>
              </a:rPr>
              <a:t> (254-184 v. Chr., </a:t>
            </a:r>
            <a:r>
              <a:rPr lang="de-DE" i="1" dirty="0" err="1" smtClean="0">
                <a:effectLst>
                  <a:outerShdw blurRad="38100" dist="38100" dir="2700000" algn="tl">
                    <a:srgbClr val="000000">
                      <a:alpha val="43137"/>
                    </a:srgbClr>
                  </a:outerShdw>
                </a:effectLst>
              </a:rPr>
              <a:t>Trinummus</a:t>
            </a:r>
            <a:r>
              <a:rPr lang="de-DE" dirty="0" smtClean="0">
                <a:effectLst>
                  <a:outerShdw blurRad="38100" dist="38100" dir="2700000" algn="tl">
                    <a:srgbClr val="000000">
                      <a:alpha val="43137"/>
                    </a:srgbClr>
                  </a:outerShdw>
                </a:effectLst>
              </a:rPr>
              <a:t> 2.338-339): </a:t>
            </a:r>
          </a:p>
          <a:p>
            <a:pPr fontAlgn="auto">
              <a:spcBef>
                <a:spcPts val="0"/>
              </a:spcBef>
              <a:spcAft>
                <a:spcPts val="0"/>
              </a:spcAft>
              <a:buFont typeface="Wingdings 2"/>
              <a:buChar char=""/>
              <a:defRPr/>
            </a:pP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„Du erweist einem Bettler einen schlechten Dienst, wenn du ihm zu essen und zu trinken gibst. Du verlierst, was du hast, und verlängerst nur sein Elend.“</a:t>
            </a:r>
          </a:p>
        </p:txBody>
      </p:sp>
      <p:pic>
        <p:nvPicPr>
          <p:cNvPr id="56323" name="Picture 5"/>
          <p:cNvPicPr>
            <a:picLocks noGrp="1" noChangeAspect="1" noChangeArrowheads="1"/>
          </p:cNvPicPr>
          <p:nvPr>
            <p:ph sz="quarter" idx="2"/>
          </p:nvPr>
        </p:nvPicPr>
        <p:blipFill>
          <a:blip r:embed="rId2"/>
          <a:srcRect/>
          <a:stretch>
            <a:fillRect/>
          </a:stretch>
        </p:blipFill>
        <p:spPr>
          <a:xfrm>
            <a:off x="611188" y="1628775"/>
            <a:ext cx="3530600" cy="2185988"/>
          </a:xfrm>
        </p:spPr>
      </p:pic>
      <p:sp>
        <p:nvSpPr>
          <p:cNvPr id="56324" name="Textfeld 9"/>
          <p:cNvSpPr txBox="1">
            <a:spLocks noChangeArrowheads="1"/>
          </p:cNvSpPr>
          <p:nvPr/>
        </p:nvSpPr>
        <p:spPr bwMode="auto">
          <a:xfrm>
            <a:off x="611188" y="3789363"/>
            <a:ext cx="2670175" cy="368300"/>
          </a:xfrm>
          <a:prstGeom prst="rect">
            <a:avLst/>
          </a:prstGeom>
          <a:noFill/>
          <a:ln w="9525">
            <a:noFill/>
            <a:miter lim="800000"/>
            <a:headEnd/>
            <a:tailEnd/>
          </a:ln>
        </p:spPr>
        <p:txBody>
          <a:bodyPr wrap="none">
            <a:spAutoFit/>
          </a:bodyPr>
          <a:lstStyle/>
          <a:p>
            <a:r>
              <a:rPr lang="de-DE">
                <a:latin typeface="Rockwell" pitchFamily="18" charset="0"/>
              </a:rPr>
              <a:t>Der  Titusbogen in Rom</a:t>
            </a:r>
          </a:p>
        </p:txBody>
      </p:sp>
      <p:sp>
        <p:nvSpPr>
          <p:cNvPr id="56325" name="Textfeld 10"/>
          <p:cNvSpPr txBox="1">
            <a:spLocks noChangeArrowheads="1"/>
          </p:cNvSpPr>
          <p:nvPr/>
        </p:nvSpPr>
        <p:spPr bwMode="auto">
          <a:xfrm>
            <a:off x="3779838" y="1916113"/>
            <a:ext cx="328612" cy="247650"/>
          </a:xfrm>
          <a:prstGeom prst="rect">
            <a:avLst/>
          </a:prstGeom>
          <a:noFill/>
          <a:ln w="9525">
            <a:noFill/>
            <a:miter lim="800000"/>
            <a:headEnd/>
            <a:tailEnd/>
          </a:ln>
        </p:spPr>
        <p:txBody>
          <a:bodyPr wrap="none">
            <a:spAutoFit/>
          </a:bodyPr>
          <a:lstStyle/>
          <a:p>
            <a:r>
              <a:rPr lang="de-DE" sz="1000">
                <a:latin typeface="Rockwell" pitchFamily="18" charset="0"/>
              </a:rPr>
              <a:t>RL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de-DE" dirty="0" smtClean="0">
                <a:solidFill>
                  <a:srgbClr val="FFFF00"/>
                </a:solidFill>
              </a:rPr>
              <a:t>6. Nächstenliebe und Barmherzigkeit</a:t>
            </a:r>
            <a:endParaRPr lang="de-DE" dirty="0">
              <a:solidFill>
                <a:srgbClr val="FFFF00"/>
              </a:solidFill>
            </a:endParaRPr>
          </a:p>
        </p:txBody>
      </p:sp>
      <p:sp>
        <p:nvSpPr>
          <p:cNvPr id="4" name="Inhaltsplatzhalter 3"/>
          <p:cNvSpPr>
            <a:spLocks noGrp="1"/>
          </p:cNvSpPr>
          <p:nvPr>
            <p:ph sz="half" idx="2"/>
          </p:nvPr>
        </p:nvSpPr>
        <p:spPr>
          <a:xfrm>
            <a:off x="4284663" y="1646238"/>
            <a:ext cx="4679950" cy="4525962"/>
          </a:xfrm>
        </p:spPr>
        <p:txBody>
          <a:bodyPr>
            <a:normAutofit fontScale="85000" lnSpcReduction="2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In Kultur der Unbarmherzigkeit: </a:t>
            </a:r>
          </a:p>
          <a:p>
            <a:pPr fontAlgn="auto">
              <a:spcBef>
                <a:spcPts val="0"/>
              </a:spcBef>
              <a:spcAft>
                <a:spcPts val="0"/>
              </a:spcAft>
              <a:buFont typeface="Wingdings 2"/>
              <a:buChar char=""/>
              <a:defRPr/>
            </a:pP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Christen kümmerten sich um Schwache, Kranke, Elende, Sterbende, Seuchenopfer, 2./3. Jh. Vereinigungen für Notleidende </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4. Jh.:  Waisenhäuser, Häuser für Findelkinder,  Armenhäuser, Heime für Geisteskranke,  Krankenhäuser,  Altenheime (</a:t>
            </a:r>
            <a:r>
              <a:rPr lang="de-DE" dirty="0" err="1" smtClean="0">
                <a:effectLst>
                  <a:outerShdw blurRad="38100" dist="38100" dir="2700000" algn="tl">
                    <a:srgbClr val="000000">
                      <a:alpha val="43137"/>
                    </a:srgbClr>
                  </a:outerShdw>
                </a:effectLst>
              </a:rPr>
              <a:t>Justinian</a:t>
            </a:r>
            <a:r>
              <a:rPr lang="de-DE" dirty="0" smtClean="0">
                <a:effectLst>
                  <a:outerShdw blurRad="38100" dist="38100" dir="2700000" algn="tl">
                    <a:srgbClr val="000000">
                      <a:alpha val="43137"/>
                    </a:srgbClr>
                  </a:outerShdw>
                </a:effectLst>
              </a:rPr>
              <a:t> I.; 483-565),  Blindenheime (ab 630)</a:t>
            </a:r>
            <a:endParaRPr lang="de-DE" dirty="0">
              <a:effectLst>
                <a:outerShdw blurRad="38100" dist="38100" dir="2700000" algn="tl">
                  <a:srgbClr val="000000">
                    <a:alpha val="43137"/>
                  </a:srgbClr>
                </a:outerShdw>
              </a:effectLst>
            </a:endParaRPr>
          </a:p>
        </p:txBody>
      </p:sp>
      <p:pic>
        <p:nvPicPr>
          <p:cNvPr id="57347" name="Picture 5"/>
          <p:cNvPicPr>
            <a:picLocks noGrp="1" noChangeAspect="1" noChangeArrowheads="1"/>
          </p:cNvPicPr>
          <p:nvPr>
            <p:ph sz="quarter" idx="2"/>
          </p:nvPr>
        </p:nvPicPr>
        <p:blipFill>
          <a:blip r:embed="rId2"/>
          <a:srcRect/>
          <a:stretch>
            <a:fillRect/>
          </a:stretch>
        </p:blipFill>
        <p:spPr>
          <a:xfrm>
            <a:off x="611188" y="1628775"/>
            <a:ext cx="3530600" cy="2185988"/>
          </a:xfrm>
        </p:spPr>
      </p:pic>
      <p:sp>
        <p:nvSpPr>
          <p:cNvPr id="57348" name="Textfeld 9"/>
          <p:cNvSpPr txBox="1">
            <a:spLocks noChangeArrowheads="1"/>
          </p:cNvSpPr>
          <p:nvPr/>
        </p:nvSpPr>
        <p:spPr bwMode="auto">
          <a:xfrm>
            <a:off x="611188" y="3789363"/>
            <a:ext cx="2670175" cy="368300"/>
          </a:xfrm>
          <a:prstGeom prst="rect">
            <a:avLst/>
          </a:prstGeom>
          <a:noFill/>
          <a:ln w="9525">
            <a:noFill/>
            <a:miter lim="800000"/>
            <a:headEnd/>
            <a:tailEnd/>
          </a:ln>
        </p:spPr>
        <p:txBody>
          <a:bodyPr wrap="none">
            <a:spAutoFit/>
          </a:bodyPr>
          <a:lstStyle/>
          <a:p>
            <a:r>
              <a:rPr lang="de-DE">
                <a:latin typeface="Rockwell" pitchFamily="18" charset="0"/>
              </a:rPr>
              <a:t>Der  Titusbogen in Rom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Rot="1" noChangeArrowheads="1"/>
          </p:cNvSpPr>
          <p:nvPr>
            <p:ph type="title"/>
          </p:nvPr>
        </p:nvSpPr>
        <p:spPr/>
        <p:txBody>
          <a:bodyPr/>
          <a:lstStyle/>
          <a:p>
            <a:pPr marL="54864" indent="0" fontAlgn="auto">
              <a:spcAft>
                <a:spcPts val="0"/>
              </a:spcAft>
              <a:defRPr/>
            </a:pPr>
            <a:r>
              <a:rPr lang="de-DE" dirty="0" smtClean="0">
                <a:solidFill>
                  <a:srgbClr val="00FF00"/>
                </a:solidFill>
                <a:latin typeface="Arial" charset="0"/>
              </a:rPr>
              <a:t>Vor 2000 Jahren</a:t>
            </a:r>
          </a:p>
        </p:txBody>
      </p:sp>
      <p:sp>
        <p:nvSpPr>
          <p:cNvPr id="325635" name="Rectangle 3"/>
          <p:cNvSpPr>
            <a:spLocks noGrp="1" noChangeArrowheads="1"/>
          </p:cNvSpPr>
          <p:nvPr>
            <p:ph type="body" sz="half" idx="1"/>
          </p:nvPr>
        </p:nvSpPr>
        <p:spPr>
          <a:xfrm>
            <a:off x="179388" y="1700213"/>
            <a:ext cx="4321175" cy="4968875"/>
          </a:xfrm>
        </p:spPr>
        <p:txBody>
          <a:bodyPr>
            <a:normAutofit/>
          </a:bodyPr>
          <a:lstStyle/>
          <a:p>
            <a:pPr fontAlgn="auto">
              <a:spcBef>
                <a:spcPts val="0"/>
              </a:spcBef>
              <a:spcAft>
                <a:spcPts val="0"/>
              </a:spcAft>
              <a:buFont typeface="Wingdings 2"/>
              <a:buChar char=""/>
              <a:defRPr/>
            </a:pPr>
            <a:r>
              <a:rPr lang="de-DE" sz="2800" dirty="0" smtClean="0">
                <a:effectLst>
                  <a:outerShdw blurRad="38100" dist="38100" dir="2700000" algn="tl">
                    <a:srgbClr val="000000">
                      <a:alpha val="43137"/>
                    </a:srgbClr>
                  </a:outerShdw>
                </a:effectLst>
                <a:latin typeface="Arial" charset="0"/>
              </a:rPr>
              <a:t>Jesus Christus wurde am Knotenpunkt der drei Kontinente Europa, Asien und Afrika </a:t>
            </a:r>
            <a:r>
              <a:rPr lang="de-DE" sz="2800" dirty="0" err="1" smtClean="0">
                <a:effectLst>
                  <a:outerShdw blurRad="38100" dist="38100" dir="2700000" algn="tl">
                    <a:srgbClr val="000000">
                      <a:alpha val="43137"/>
                    </a:srgbClr>
                  </a:outerShdw>
                </a:effectLst>
                <a:latin typeface="Arial" charset="0"/>
              </a:rPr>
              <a:t>gebo-ren</a:t>
            </a:r>
            <a:r>
              <a:rPr lang="de-DE" sz="2800" dirty="0" smtClean="0">
                <a:effectLst>
                  <a:outerShdw blurRad="38100" dist="38100" dir="2700000" algn="tl">
                    <a:srgbClr val="000000">
                      <a:alpha val="43137"/>
                    </a:srgbClr>
                  </a:outerShdw>
                </a:effectLst>
                <a:latin typeface="Arial" charset="0"/>
              </a:rPr>
              <a:t>.</a:t>
            </a:r>
          </a:p>
          <a:p>
            <a:pPr fontAlgn="auto">
              <a:spcBef>
                <a:spcPts val="0"/>
              </a:spcBef>
              <a:spcAft>
                <a:spcPts val="0"/>
              </a:spcAft>
              <a:buFont typeface="Wingdings 2"/>
              <a:buChar char=""/>
              <a:defRPr/>
            </a:pPr>
            <a:r>
              <a:rPr lang="de-DE" sz="2800" dirty="0" smtClean="0">
                <a:effectLst>
                  <a:outerShdw blurRad="38100" dist="38100" dir="2700000" algn="tl">
                    <a:srgbClr val="000000">
                      <a:alpha val="43137"/>
                    </a:srgbClr>
                  </a:outerShdw>
                </a:effectLst>
                <a:latin typeface="Arial" charset="0"/>
              </a:rPr>
              <a:t>Er erfüllte durch sein Kommen vor 2000 Jahren über </a:t>
            </a:r>
            <a:r>
              <a:rPr lang="de-DE" sz="2800" dirty="0" smtClean="0">
                <a:solidFill>
                  <a:srgbClr val="FFC000"/>
                </a:solidFill>
                <a:effectLst>
                  <a:outerShdw blurRad="38100" dist="38100" dir="2700000" algn="tl">
                    <a:srgbClr val="000000">
                      <a:alpha val="43137"/>
                    </a:srgbClr>
                  </a:outerShdw>
                </a:effectLst>
                <a:latin typeface="Arial" charset="0"/>
              </a:rPr>
              <a:t>300 Prophezeiungen</a:t>
            </a:r>
            <a:r>
              <a:rPr lang="de-DE" sz="2800" dirty="0" smtClean="0">
                <a:effectLst>
                  <a:outerShdw blurRad="38100" dist="38100" dir="2700000" algn="tl">
                    <a:srgbClr val="000000">
                      <a:alpha val="43137"/>
                    </a:srgbClr>
                  </a:outerShdw>
                </a:effectLst>
                <a:latin typeface="Arial" charset="0"/>
              </a:rPr>
              <a:t> aus dem AT über den „kommenden Erlöser“.</a:t>
            </a:r>
            <a:endParaRPr lang="de-DE" sz="2800" dirty="0" smtClean="0">
              <a:latin typeface="Arial" charset="0"/>
            </a:endParaRPr>
          </a:p>
        </p:txBody>
      </p:sp>
      <p:pic>
        <p:nvPicPr>
          <p:cNvPr id="20483" name="Picture 2" descr="Image:Earth Eastern Hemisphere.jpg">
            <a:hlinkClick r:id="rId2"/>
          </p:cNvPr>
          <p:cNvPicPr>
            <a:picLocks noChangeAspect="1" noChangeArrowheads="1"/>
          </p:cNvPicPr>
          <p:nvPr/>
        </p:nvPicPr>
        <p:blipFill>
          <a:blip r:embed="rId3"/>
          <a:srcRect/>
          <a:stretch>
            <a:fillRect/>
          </a:stretch>
        </p:blipFill>
        <p:spPr bwMode="auto">
          <a:xfrm>
            <a:off x="4643438" y="1773238"/>
            <a:ext cx="4248150" cy="4248150"/>
          </a:xfrm>
          <a:prstGeom prst="rect">
            <a:avLst/>
          </a:prstGeom>
          <a:noFill/>
          <a:ln w="9525">
            <a:noFill/>
            <a:miter lim="800000"/>
            <a:headEnd/>
            <a:tailEnd/>
          </a:ln>
        </p:spPr>
      </p:pic>
      <p:sp>
        <p:nvSpPr>
          <p:cNvPr id="20484" name="Text Box 4"/>
          <p:cNvSpPr txBox="1">
            <a:spLocks noChangeArrowheads="1"/>
          </p:cNvSpPr>
          <p:nvPr/>
        </p:nvSpPr>
        <p:spPr bwMode="auto">
          <a:xfrm>
            <a:off x="8243888" y="1773238"/>
            <a:ext cx="544512" cy="246062"/>
          </a:xfrm>
          <a:prstGeom prst="rect">
            <a:avLst/>
          </a:prstGeom>
          <a:noFill/>
          <a:ln w="9525">
            <a:noFill/>
            <a:miter lim="800000"/>
            <a:headEnd/>
            <a:tailEnd/>
          </a:ln>
        </p:spPr>
        <p:txBody>
          <a:bodyPr>
            <a:spAutoFit/>
          </a:bodyPr>
          <a:lstStyle/>
          <a:p>
            <a:r>
              <a:rPr lang="de-CH" sz="1000">
                <a:latin typeface="Rockwell" pitchFamily="18" charset="0"/>
              </a:rPr>
              <a:t>NASA</a:t>
            </a:r>
            <a:endParaRPr lang="de-DE" sz="1000">
              <a:latin typeface="Rockwell"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7. Bildung</a:t>
            </a:r>
            <a:endParaRPr lang="de-DE" dirty="0">
              <a:solidFill>
                <a:srgbClr val="FF0000"/>
              </a:solidFill>
            </a:endParaRPr>
          </a:p>
        </p:txBody>
      </p:sp>
      <p:sp>
        <p:nvSpPr>
          <p:cNvPr id="4" name="Inhaltsplatzhalter 3"/>
          <p:cNvSpPr>
            <a:spLocks noGrp="1"/>
          </p:cNvSpPr>
          <p:nvPr>
            <p:ph sz="half" idx="2"/>
          </p:nvPr>
        </p:nvSpPr>
        <p:spPr>
          <a:xfrm>
            <a:off x="3635375" y="1646238"/>
            <a:ext cx="5184775" cy="4878387"/>
          </a:xfrm>
        </p:spPr>
        <p:txBody>
          <a:bodyPr>
            <a:normAutofit lnSpcReduction="1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Mat 28: </a:t>
            </a:r>
            <a:r>
              <a:rPr lang="de-DE" dirty="0" smtClean="0">
                <a:solidFill>
                  <a:srgbClr val="FFFF00"/>
                </a:solidFill>
                <a:effectLst>
                  <a:outerShdw blurRad="38100" dist="38100" dir="2700000" algn="tl">
                    <a:srgbClr val="000000">
                      <a:alpha val="43137"/>
                    </a:srgbClr>
                  </a:outerShdw>
                </a:effectLst>
              </a:rPr>
              <a:t>„</a:t>
            </a:r>
            <a:r>
              <a:rPr lang="de-DE" baseline="30000" dirty="0" smtClean="0">
                <a:solidFill>
                  <a:srgbClr val="FFFF00"/>
                </a:solidFill>
                <a:effectLst>
                  <a:outerShdw blurRad="38100" dist="38100" dir="2700000" algn="tl">
                    <a:srgbClr val="000000">
                      <a:alpha val="43137"/>
                    </a:srgbClr>
                  </a:outerShdw>
                </a:effectLst>
              </a:rPr>
              <a:t>19</a:t>
            </a:r>
            <a:r>
              <a:rPr lang="de-DE" dirty="0" smtClean="0">
                <a:solidFill>
                  <a:srgbClr val="FFFF00"/>
                </a:solidFill>
                <a:effectLst>
                  <a:outerShdw blurRad="38100" dist="38100" dir="2700000" algn="tl">
                    <a:srgbClr val="000000">
                      <a:alpha val="43137"/>
                    </a:srgbClr>
                  </a:outerShdw>
                </a:effectLst>
              </a:rPr>
              <a:t> Gehet nun hin und </a:t>
            </a:r>
            <a:r>
              <a:rPr lang="de-DE" dirty="0" smtClean="0">
                <a:solidFill>
                  <a:srgbClr val="9FFA26"/>
                </a:solidFill>
                <a:effectLst>
                  <a:outerShdw blurRad="38100" dist="38100" dir="2700000" algn="tl">
                    <a:srgbClr val="000000">
                      <a:alpha val="43137"/>
                    </a:srgbClr>
                  </a:outerShdw>
                </a:effectLst>
              </a:rPr>
              <a:t>machet alle Nationen zu Jüngern</a:t>
            </a:r>
            <a:r>
              <a:rPr lang="de-DE" dirty="0" smtClean="0">
                <a:solidFill>
                  <a:srgbClr val="FFFF00"/>
                </a:solidFill>
                <a:effectLst>
                  <a:outerShdw blurRad="38100" dist="38100" dir="2700000" algn="tl">
                    <a:srgbClr val="000000">
                      <a:alpha val="43137"/>
                    </a:srgbClr>
                  </a:outerShdw>
                </a:effectLst>
              </a:rPr>
              <a:t>, und taufet sie auf den Namen des Vaters und des Sohnes und des Heiligen Geistes, </a:t>
            </a:r>
            <a:r>
              <a:rPr lang="de-DE" baseline="30000" dirty="0" smtClean="0">
                <a:solidFill>
                  <a:srgbClr val="FFFF00"/>
                </a:solidFill>
                <a:effectLst>
                  <a:outerShdw blurRad="38100" dist="38100" dir="2700000" algn="tl">
                    <a:srgbClr val="000000">
                      <a:alpha val="43137"/>
                    </a:srgbClr>
                  </a:outerShdw>
                </a:effectLst>
              </a:rPr>
              <a:t>20</a:t>
            </a:r>
            <a:r>
              <a:rPr lang="de-DE" dirty="0" smtClean="0">
                <a:solidFill>
                  <a:srgbClr val="FFFF00"/>
                </a:solidFill>
                <a:effectLst>
                  <a:outerShdw blurRad="38100" dist="38100" dir="2700000" algn="tl">
                    <a:srgbClr val="000000">
                      <a:alpha val="43137"/>
                    </a:srgbClr>
                  </a:outerShdw>
                </a:effectLst>
              </a:rPr>
              <a:t> und </a:t>
            </a:r>
            <a:r>
              <a:rPr lang="de-DE" dirty="0" smtClean="0">
                <a:solidFill>
                  <a:srgbClr val="9FFA26"/>
                </a:solidFill>
                <a:effectLst>
                  <a:outerShdw blurRad="38100" dist="38100" dir="2700000" algn="tl">
                    <a:srgbClr val="000000">
                      <a:alpha val="43137"/>
                    </a:srgbClr>
                  </a:outerShdw>
                </a:effectLst>
              </a:rPr>
              <a:t>lehret sie</a:t>
            </a:r>
            <a:r>
              <a:rPr lang="de-DE" dirty="0" smtClean="0">
                <a:solidFill>
                  <a:srgbClr val="FFFF00"/>
                </a:solidFill>
                <a:effectLst>
                  <a:outerShdw blurRad="38100" dist="38100" dir="2700000" algn="tl">
                    <a:srgbClr val="000000">
                      <a:alpha val="43137"/>
                    </a:srgbClr>
                  </a:outerShdw>
                </a:effectLst>
              </a:rPr>
              <a:t>, alles zu bewahren, was ich euch geboten habe.“</a:t>
            </a:r>
          </a:p>
          <a:p>
            <a:pPr fontAlgn="auto">
              <a:spcBef>
                <a:spcPts val="0"/>
              </a:spcBef>
              <a:spcAft>
                <a:spcPts val="0"/>
              </a:spcAft>
              <a:buFont typeface="Wingdings 2"/>
              <a:buChar char=""/>
              <a:defRPr/>
            </a:pPr>
            <a:r>
              <a:rPr lang="de-DE" dirty="0" err="1" smtClean="0">
                <a:effectLst>
                  <a:outerShdw blurRad="38100" dist="38100" dir="2700000" algn="tl">
                    <a:srgbClr val="000000">
                      <a:alpha val="43137"/>
                    </a:srgbClr>
                  </a:outerShdw>
                </a:effectLst>
              </a:rPr>
              <a:t>Apg</a:t>
            </a:r>
            <a:r>
              <a:rPr lang="de-DE" dirty="0" smtClean="0">
                <a:effectLst>
                  <a:outerShdw blurRad="38100" dist="38100" dir="2700000" algn="tl">
                    <a:srgbClr val="000000">
                      <a:alpha val="43137"/>
                    </a:srgbClr>
                  </a:outerShdw>
                </a:effectLst>
              </a:rPr>
              <a:t> 2,42: </a:t>
            </a:r>
            <a:r>
              <a:rPr lang="de-DE" dirty="0" smtClean="0">
                <a:solidFill>
                  <a:srgbClr val="FFFF00"/>
                </a:solidFill>
                <a:effectLst>
                  <a:outerShdw blurRad="38100" dist="38100" dir="2700000" algn="tl">
                    <a:srgbClr val="000000">
                      <a:alpha val="43137"/>
                    </a:srgbClr>
                  </a:outerShdw>
                </a:effectLst>
              </a:rPr>
              <a:t>„Sie verharrten aber </a:t>
            </a:r>
            <a:r>
              <a:rPr lang="de-DE" dirty="0" smtClean="0">
                <a:solidFill>
                  <a:srgbClr val="9FFA26"/>
                </a:solidFill>
                <a:effectLst>
                  <a:outerShdw blurRad="38100" dist="38100" dir="2700000" algn="tl">
                    <a:srgbClr val="000000">
                      <a:alpha val="43137"/>
                    </a:srgbClr>
                  </a:outerShdw>
                </a:effectLst>
              </a:rPr>
              <a:t>in der Lehre der Apostel </a:t>
            </a:r>
            <a:r>
              <a:rPr lang="de-DE" dirty="0" smtClean="0">
                <a:solidFill>
                  <a:srgbClr val="FFFF00"/>
                </a:solidFill>
                <a:effectLst>
                  <a:outerShdw blurRad="38100" dist="38100" dir="2700000" algn="tl">
                    <a:srgbClr val="000000">
                      <a:alpha val="43137"/>
                    </a:srgbClr>
                  </a:outerShdw>
                </a:effectLst>
              </a:rPr>
              <a:t>…“</a:t>
            </a:r>
          </a:p>
          <a:p>
            <a:pPr fontAlgn="auto">
              <a:spcBef>
                <a:spcPts val="0"/>
              </a:spcBef>
              <a:spcAft>
                <a:spcPts val="0"/>
              </a:spcAft>
              <a:buFont typeface="Wingdings 2"/>
              <a:buChar char=""/>
              <a:defRPr/>
            </a:pPr>
            <a:endParaRPr lang="de-DE" dirty="0">
              <a:effectLst>
                <a:outerShdw blurRad="38100" dist="38100" dir="2700000" algn="tl">
                  <a:srgbClr val="000000">
                    <a:alpha val="43137"/>
                  </a:srgbClr>
                </a:outerShdw>
              </a:effectLst>
            </a:endParaRPr>
          </a:p>
        </p:txBody>
      </p:sp>
      <p:pic>
        <p:nvPicPr>
          <p:cNvPr id="58371" name="Picture 2" descr="C:\Users\Roger\Pictures\PictureProject\0010\DSCN8326.JPG"/>
          <p:cNvPicPr>
            <a:picLocks noChangeAspect="1" noChangeArrowheads="1"/>
          </p:cNvPicPr>
          <p:nvPr/>
        </p:nvPicPr>
        <p:blipFill>
          <a:blip r:embed="rId3"/>
          <a:srcRect/>
          <a:stretch>
            <a:fillRect/>
          </a:stretch>
        </p:blipFill>
        <p:spPr bwMode="auto">
          <a:xfrm>
            <a:off x="611188" y="1700213"/>
            <a:ext cx="2881312" cy="2160587"/>
          </a:xfrm>
          <a:prstGeom prst="rect">
            <a:avLst/>
          </a:prstGeom>
          <a:noFill/>
          <a:ln w="9525">
            <a:noFill/>
            <a:miter lim="800000"/>
            <a:headEnd/>
            <a:tailEnd/>
          </a:ln>
        </p:spPr>
      </p:pic>
      <p:sp>
        <p:nvSpPr>
          <p:cNvPr id="58372" name="Textfeld 5"/>
          <p:cNvSpPr txBox="1">
            <a:spLocks noChangeArrowheads="1"/>
          </p:cNvSpPr>
          <p:nvPr/>
        </p:nvSpPr>
        <p:spPr bwMode="auto">
          <a:xfrm flipH="1">
            <a:off x="3203575" y="1700213"/>
            <a:ext cx="863600" cy="246062"/>
          </a:xfrm>
          <a:prstGeom prst="rect">
            <a:avLst/>
          </a:prstGeom>
          <a:noFill/>
          <a:ln w="9525">
            <a:noFill/>
            <a:miter lim="800000"/>
            <a:headEnd/>
            <a:tailEnd/>
          </a:ln>
        </p:spPr>
        <p:txBody>
          <a:bodyPr>
            <a:spAutoFit/>
          </a:bodyPr>
          <a:lstStyle/>
          <a:p>
            <a:r>
              <a:rPr lang="de-DE" sz="1000">
                <a:latin typeface="Rockwell" pitchFamily="18" charset="0"/>
              </a:rPr>
              <a:t>RL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7. Bildung</a:t>
            </a:r>
            <a:endParaRPr lang="de-DE" dirty="0">
              <a:solidFill>
                <a:srgbClr val="FF0000"/>
              </a:solidFill>
            </a:endParaRPr>
          </a:p>
        </p:txBody>
      </p:sp>
      <p:sp>
        <p:nvSpPr>
          <p:cNvPr id="4" name="Inhaltsplatzhalter 3"/>
          <p:cNvSpPr>
            <a:spLocks noGrp="1"/>
          </p:cNvSpPr>
          <p:nvPr>
            <p:ph sz="half" idx="2"/>
          </p:nvPr>
        </p:nvSpPr>
        <p:spPr>
          <a:xfrm>
            <a:off x="3635375" y="1646238"/>
            <a:ext cx="5184775" cy="4878387"/>
          </a:xfrm>
        </p:spPr>
        <p:txBody>
          <a:bodyPr>
            <a:normAutofit lnSpcReduction="10000"/>
          </a:bodyPr>
          <a:lstStyle/>
          <a:p>
            <a:pPr fontAlgn="auto">
              <a:spcBef>
                <a:spcPts val="0"/>
              </a:spcBef>
              <a:spcAft>
                <a:spcPts val="0"/>
              </a:spcAft>
              <a:buFont typeface="Wingdings 2"/>
              <a:buChar char=""/>
              <a:defRPr/>
            </a:pPr>
            <a:r>
              <a:rPr lang="de-DE" dirty="0" err="1" smtClean="0">
                <a:effectLst>
                  <a:outerShdw blurRad="38100" dist="38100" dir="2700000" algn="tl">
                    <a:srgbClr val="000000">
                      <a:alpha val="43137"/>
                    </a:srgbClr>
                  </a:outerShdw>
                </a:effectLst>
              </a:rPr>
              <a:t>Katechetenschulen</a:t>
            </a:r>
            <a:r>
              <a:rPr lang="de-DE" dirty="0" smtClean="0">
                <a:effectLst>
                  <a:outerShdw blurRad="38100" dist="38100" dir="2700000" algn="tl">
                    <a:srgbClr val="000000">
                      <a:alpha val="43137"/>
                    </a:srgbClr>
                  </a:outerShdw>
                </a:effectLst>
              </a:rPr>
              <a:t> (ab 150)</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Dom- und Bischofsschulen (ab 4. Jh.)</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Bibliotheken in den Klöstern (Pflege der Bibelhandschriften, Literaturüberlieferung)</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Klosterschulen (5. Jh.)</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Erste Universität (Bologna; 1158)</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Öffentliche Schulen für alle (Martin Luther, 16. Jh.)</a:t>
            </a:r>
          </a:p>
          <a:p>
            <a:pPr fontAlgn="auto">
              <a:spcBef>
                <a:spcPts val="0"/>
              </a:spcBef>
              <a:spcAft>
                <a:spcPts val="0"/>
              </a:spcAft>
              <a:buFont typeface="Wingdings 2"/>
              <a:buChar char=""/>
              <a:defRPr/>
            </a:pPr>
            <a:endParaRPr lang="de-DE" dirty="0"/>
          </a:p>
        </p:txBody>
      </p:sp>
      <p:pic>
        <p:nvPicPr>
          <p:cNvPr id="60419" name="Picture 2" descr="C:\Users\Roger\Pictures\PictureProject\0010\DSCN8326.JPG"/>
          <p:cNvPicPr>
            <a:picLocks noChangeAspect="1" noChangeArrowheads="1"/>
          </p:cNvPicPr>
          <p:nvPr/>
        </p:nvPicPr>
        <p:blipFill>
          <a:blip r:embed="rId2"/>
          <a:srcRect/>
          <a:stretch>
            <a:fillRect/>
          </a:stretch>
        </p:blipFill>
        <p:spPr bwMode="auto">
          <a:xfrm>
            <a:off x="611188" y="1700213"/>
            <a:ext cx="2881312" cy="2160587"/>
          </a:xfrm>
          <a:prstGeom prst="rect">
            <a:avLst/>
          </a:prstGeom>
          <a:noFill/>
          <a:ln w="9525">
            <a:noFill/>
            <a:miter lim="800000"/>
            <a:headEnd/>
            <a:tailEnd/>
          </a:ln>
        </p:spPr>
      </p:pic>
      <p:sp>
        <p:nvSpPr>
          <p:cNvPr id="60420" name="Textfeld 5"/>
          <p:cNvSpPr txBox="1">
            <a:spLocks noChangeArrowheads="1"/>
          </p:cNvSpPr>
          <p:nvPr/>
        </p:nvSpPr>
        <p:spPr bwMode="auto">
          <a:xfrm flipH="1">
            <a:off x="3203575" y="1700213"/>
            <a:ext cx="863600" cy="246062"/>
          </a:xfrm>
          <a:prstGeom prst="rect">
            <a:avLst/>
          </a:prstGeom>
          <a:noFill/>
          <a:ln w="9525">
            <a:noFill/>
            <a:miter lim="800000"/>
            <a:headEnd/>
            <a:tailEnd/>
          </a:ln>
        </p:spPr>
        <p:txBody>
          <a:bodyPr>
            <a:spAutoFit/>
          </a:bodyPr>
          <a:lstStyle/>
          <a:p>
            <a:r>
              <a:rPr lang="de-DE" sz="1000">
                <a:latin typeface="Rockwell" pitchFamily="18" charset="0"/>
              </a:rPr>
              <a:t>RL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7. Bildung</a:t>
            </a:r>
            <a:endParaRPr lang="de-DE" dirty="0">
              <a:solidFill>
                <a:srgbClr val="FF0000"/>
              </a:solidFill>
            </a:endParaRPr>
          </a:p>
        </p:txBody>
      </p:sp>
      <p:sp>
        <p:nvSpPr>
          <p:cNvPr id="4" name="Inhaltsplatzhalter 3"/>
          <p:cNvSpPr>
            <a:spLocks noGrp="1"/>
          </p:cNvSpPr>
          <p:nvPr>
            <p:ph sz="half" idx="2"/>
          </p:nvPr>
        </p:nvSpPr>
        <p:spPr>
          <a:xfrm>
            <a:off x="3635375" y="1646238"/>
            <a:ext cx="5184775" cy="4878387"/>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Kindergärten (Friedrich </a:t>
            </a:r>
            <a:r>
              <a:rPr lang="de-DE" dirty="0" err="1" smtClean="0">
                <a:effectLst>
                  <a:outerShdw blurRad="38100" dist="38100" dir="2700000" algn="tl">
                    <a:srgbClr val="000000">
                      <a:alpha val="43137"/>
                    </a:srgbClr>
                  </a:outerShdw>
                </a:effectLst>
              </a:rPr>
              <a:t>Föbel</a:t>
            </a:r>
            <a:r>
              <a:rPr lang="de-DE" dirty="0" smtClean="0">
                <a:effectLst>
                  <a:outerShdw blurRad="38100" dist="38100" dir="2700000" algn="tl">
                    <a:srgbClr val="000000">
                      <a:alpha val="43137"/>
                    </a:srgbClr>
                  </a:outerShdw>
                </a:effectLst>
              </a:rPr>
              <a:t>, um 1840)</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Sonntagsschulen (Robert </a:t>
            </a:r>
            <a:r>
              <a:rPr lang="de-DE" dirty="0" err="1" smtClean="0">
                <a:effectLst>
                  <a:outerShdw blurRad="38100" dist="38100" dir="2700000" algn="tl">
                    <a:srgbClr val="000000">
                      <a:alpha val="43137"/>
                    </a:srgbClr>
                  </a:outerShdw>
                </a:effectLst>
              </a:rPr>
              <a:t>Raikes</a:t>
            </a:r>
            <a:r>
              <a:rPr lang="de-DE" dirty="0" smtClean="0">
                <a:effectLst>
                  <a:outerShdw blurRad="38100" dist="38100" dir="2700000" algn="tl">
                    <a:srgbClr val="000000">
                      <a:alpha val="43137"/>
                    </a:srgbClr>
                  </a:outerShdw>
                </a:effectLst>
              </a:rPr>
              <a:t>, 1780)</a:t>
            </a:r>
          </a:p>
          <a:p>
            <a:pPr fontAlgn="auto">
              <a:spcBef>
                <a:spcPts val="0"/>
              </a:spcBef>
              <a:spcAft>
                <a:spcPts val="0"/>
              </a:spcAft>
              <a:buFont typeface="Wingdings 2"/>
              <a:buChar char=""/>
              <a:defRPr/>
            </a:pPr>
            <a:r>
              <a:rPr lang="de-DE" dirty="0" err="1" smtClean="0">
                <a:effectLst>
                  <a:outerShdw blurRad="38100" dist="38100" dir="2700000" algn="tl">
                    <a:srgbClr val="000000">
                      <a:alpha val="43137"/>
                    </a:srgbClr>
                  </a:outerShdw>
                </a:effectLst>
              </a:rPr>
              <a:t>Gehörlosenunterricht</a:t>
            </a:r>
            <a:r>
              <a:rPr lang="de-DE" dirty="0" smtClean="0">
                <a:effectLst>
                  <a:outerShdw blurRad="38100" dist="38100" dir="2700000" algn="tl">
                    <a:srgbClr val="000000">
                      <a:alpha val="43137"/>
                    </a:srgbClr>
                  </a:outerShdw>
                </a:effectLst>
              </a:rPr>
              <a:t> (1775)</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Blindenunterricht (16. Jh.)</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Braille-Methode (Louis Braille, 1829)</a:t>
            </a:r>
          </a:p>
          <a:p>
            <a:pPr fontAlgn="auto">
              <a:spcBef>
                <a:spcPts val="0"/>
              </a:spcBef>
              <a:spcAft>
                <a:spcPts val="0"/>
              </a:spcAft>
              <a:buFont typeface="Wingdings 2"/>
              <a:buChar char=""/>
              <a:defRPr/>
            </a:pPr>
            <a:endParaRPr lang="de-DE" dirty="0" smtClean="0"/>
          </a:p>
          <a:p>
            <a:pPr fontAlgn="auto">
              <a:spcBef>
                <a:spcPts val="0"/>
              </a:spcBef>
              <a:spcAft>
                <a:spcPts val="0"/>
              </a:spcAft>
              <a:buFont typeface="Wingdings 2"/>
              <a:buChar char=""/>
              <a:defRPr/>
            </a:pPr>
            <a:endParaRPr lang="de-DE" dirty="0"/>
          </a:p>
        </p:txBody>
      </p:sp>
      <p:pic>
        <p:nvPicPr>
          <p:cNvPr id="61443" name="Picture 2" descr="C:\Users\Roger\Pictures\PictureProject\0010\DSCN8326.JPG"/>
          <p:cNvPicPr>
            <a:picLocks noChangeAspect="1" noChangeArrowheads="1"/>
          </p:cNvPicPr>
          <p:nvPr/>
        </p:nvPicPr>
        <p:blipFill>
          <a:blip r:embed="rId2"/>
          <a:srcRect/>
          <a:stretch>
            <a:fillRect/>
          </a:stretch>
        </p:blipFill>
        <p:spPr bwMode="auto">
          <a:xfrm>
            <a:off x="611188" y="1700213"/>
            <a:ext cx="2881312" cy="2160587"/>
          </a:xfrm>
          <a:prstGeom prst="rect">
            <a:avLst/>
          </a:prstGeom>
          <a:noFill/>
          <a:ln w="9525">
            <a:noFill/>
            <a:miter lim="800000"/>
            <a:headEnd/>
            <a:tailEnd/>
          </a:ln>
        </p:spPr>
      </p:pic>
      <p:sp>
        <p:nvSpPr>
          <p:cNvPr id="61444" name="Textfeld 5"/>
          <p:cNvSpPr txBox="1">
            <a:spLocks noChangeArrowheads="1"/>
          </p:cNvSpPr>
          <p:nvPr/>
        </p:nvSpPr>
        <p:spPr bwMode="auto">
          <a:xfrm flipH="1">
            <a:off x="3203575" y="1700213"/>
            <a:ext cx="863600" cy="246062"/>
          </a:xfrm>
          <a:prstGeom prst="rect">
            <a:avLst/>
          </a:prstGeom>
          <a:noFill/>
          <a:ln w="9525">
            <a:noFill/>
            <a:miter lim="800000"/>
            <a:headEnd/>
            <a:tailEnd/>
          </a:ln>
        </p:spPr>
        <p:txBody>
          <a:bodyPr>
            <a:spAutoFit/>
          </a:bodyPr>
          <a:lstStyle/>
          <a:p>
            <a:r>
              <a:rPr lang="de-DE" sz="1000">
                <a:latin typeface="Rockwell" pitchFamily="18" charset="0"/>
              </a:rPr>
              <a:t>RL</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8. Wissenschaft</a:t>
            </a:r>
            <a:endParaRPr lang="de-DE" dirty="0">
              <a:solidFill>
                <a:srgbClr val="FFFF00"/>
              </a:solidFill>
            </a:endParaRPr>
          </a:p>
        </p:txBody>
      </p:sp>
      <p:sp>
        <p:nvSpPr>
          <p:cNvPr id="4" name="Inhaltsplatzhalter 3"/>
          <p:cNvSpPr>
            <a:spLocks noGrp="1"/>
          </p:cNvSpPr>
          <p:nvPr>
            <p:ph sz="half" idx="2"/>
          </p:nvPr>
        </p:nvSpPr>
        <p:spPr>
          <a:xfrm>
            <a:off x="3348038" y="1646238"/>
            <a:ext cx="5338762" cy="45259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Ps 111,2: </a:t>
            </a:r>
            <a:r>
              <a:rPr lang="de-DE" dirty="0" smtClean="0">
                <a:solidFill>
                  <a:srgbClr val="FFFF00"/>
                </a:solidFill>
                <a:effectLst>
                  <a:outerShdw blurRad="38100" dist="38100" dir="2700000" algn="tl">
                    <a:srgbClr val="000000">
                      <a:alpha val="43137"/>
                    </a:srgbClr>
                  </a:outerShdw>
                </a:effectLst>
              </a:rPr>
              <a:t>„Gross sind die Taten des HERRN, sie werden </a:t>
            </a:r>
            <a:r>
              <a:rPr lang="de-DE" dirty="0" smtClean="0">
                <a:solidFill>
                  <a:srgbClr val="9FFA26"/>
                </a:solidFill>
                <a:effectLst>
                  <a:outerShdw blurRad="38100" dist="38100" dir="2700000" algn="tl">
                    <a:srgbClr val="000000">
                      <a:alpha val="43137"/>
                    </a:srgbClr>
                  </a:outerShdw>
                </a:effectLst>
              </a:rPr>
              <a:t>erforscht</a:t>
            </a:r>
            <a:r>
              <a:rPr lang="de-DE" dirty="0" smtClean="0">
                <a:solidFill>
                  <a:srgbClr val="FFFF00"/>
                </a:solidFill>
                <a:effectLst>
                  <a:outerShdw blurRad="38100" dist="38100" dir="2700000" algn="tl">
                    <a:srgbClr val="000000">
                      <a:alpha val="43137"/>
                    </a:srgbClr>
                  </a:outerShdw>
                </a:effectLst>
              </a:rPr>
              <a:t> von allen, die Freude an ihnen haben.“</a:t>
            </a:r>
          </a:p>
          <a:p>
            <a:pPr fontAlgn="auto">
              <a:spcBef>
                <a:spcPts val="0"/>
              </a:spcBef>
              <a:spcAft>
                <a:spcPts val="0"/>
              </a:spcAft>
              <a:buFont typeface="Wingdings 2"/>
              <a:buChar char=""/>
              <a:defRPr/>
            </a:pPr>
            <a:r>
              <a:rPr lang="de-DE" dirty="0" err="1" smtClean="0">
                <a:effectLst>
                  <a:outerShdw blurRad="38100" dist="38100" dir="2700000" algn="tl">
                    <a:srgbClr val="000000">
                      <a:alpha val="43137"/>
                    </a:srgbClr>
                  </a:outerShdw>
                </a:effectLst>
              </a:rPr>
              <a:t>Joh</a:t>
            </a:r>
            <a:r>
              <a:rPr lang="de-DE" dirty="0" smtClean="0">
                <a:effectLst>
                  <a:outerShdw blurRad="38100" dist="38100" dir="2700000" algn="tl">
                    <a:srgbClr val="000000">
                      <a:alpha val="43137"/>
                    </a:srgbClr>
                  </a:outerShdw>
                </a:effectLst>
              </a:rPr>
              <a:t> 1,1: </a:t>
            </a:r>
            <a:r>
              <a:rPr lang="de-DE" dirty="0" smtClean="0">
                <a:solidFill>
                  <a:srgbClr val="FFFF00"/>
                </a:solidFill>
                <a:effectLst>
                  <a:outerShdw blurRad="38100" dist="38100" dir="2700000" algn="tl">
                    <a:srgbClr val="000000">
                      <a:alpha val="43137"/>
                    </a:srgbClr>
                  </a:outerShdw>
                </a:effectLst>
              </a:rPr>
              <a:t>„Im Anfang war </a:t>
            </a:r>
            <a:r>
              <a:rPr lang="de-DE" dirty="0" smtClean="0">
                <a:solidFill>
                  <a:srgbClr val="9FFA26"/>
                </a:solidFill>
                <a:effectLst>
                  <a:outerShdw blurRad="38100" dist="38100" dir="2700000" algn="tl">
                    <a:srgbClr val="000000">
                      <a:alpha val="43137"/>
                    </a:srgbClr>
                  </a:outerShdw>
                </a:effectLst>
              </a:rPr>
              <a:t>der Logos </a:t>
            </a:r>
            <a:r>
              <a:rPr lang="de-DE" dirty="0" smtClean="0">
                <a:solidFill>
                  <a:srgbClr val="FFFF00"/>
                </a:solidFill>
                <a:effectLst>
                  <a:outerShdw blurRad="38100" dist="38100" dir="2700000" algn="tl">
                    <a:srgbClr val="000000">
                      <a:alpha val="43137"/>
                    </a:srgbClr>
                  </a:outerShdw>
                </a:effectLst>
              </a:rPr>
              <a:t>… 3 Alles wurde durch denselben …“ </a:t>
            </a:r>
          </a:p>
          <a:p>
            <a:pPr fontAlgn="auto">
              <a:spcBef>
                <a:spcPts val="0"/>
              </a:spcBef>
              <a:spcAft>
                <a:spcPts val="0"/>
              </a:spcAft>
              <a:buFont typeface="Wingdings 2"/>
              <a:buChar char=""/>
              <a:defRPr/>
            </a:pPr>
            <a:endParaRPr lang="de-DE" dirty="0"/>
          </a:p>
        </p:txBody>
      </p:sp>
      <p:pic>
        <p:nvPicPr>
          <p:cNvPr id="62467" name="Picture 6"/>
          <p:cNvPicPr>
            <a:picLocks noChangeAspect="1" noChangeArrowheads="1"/>
          </p:cNvPicPr>
          <p:nvPr/>
        </p:nvPicPr>
        <p:blipFill>
          <a:blip r:embed="rId2"/>
          <a:srcRect/>
          <a:stretch>
            <a:fillRect/>
          </a:stretch>
        </p:blipFill>
        <p:spPr bwMode="auto">
          <a:xfrm>
            <a:off x="395288" y="1700213"/>
            <a:ext cx="2928937" cy="4392612"/>
          </a:xfrm>
          <a:prstGeom prst="rect">
            <a:avLst/>
          </a:prstGeom>
          <a:noFill/>
          <a:ln w="9525">
            <a:noFill/>
            <a:miter lim="800000"/>
            <a:headEnd/>
            <a:tailEnd/>
          </a:ln>
        </p:spPr>
      </p:pic>
      <p:sp>
        <p:nvSpPr>
          <p:cNvPr id="62468" name="Textfeld 5"/>
          <p:cNvSpPr txBox="1">
            <a:spLocks noChangeArrowheads="1"/>
          </p:cNvSpPr>
          <p:nvPr/>
        </p:nvSpPr>
        <p:spPr bwMode="auto">
          <a:xfrm>
            <a:off x="2987675" y="1700213"/>
            <a:ext cx="330200" cy="246062"/>
          </a:xfrm>
          <a:prstGeom prst="rect">
            <a:avLst/>
          </a:prstGeom>
          <a:noFill/>
          <a:ln w="9525">
            <a:noFill/>
            <a:miter lim="800000"/>
            <a:headEnd/>
            <a:tailEnd/>
          </a:ln>
        </p:spPr>
        <p:txBody>
          <a:bodyPr wrap="none">
            <a:spAutoFit/>
          </a:bodyPr>
          <a:lstStyle/>
          <a:p>
            <a:r>
              <a:rPr lang="de-DE" sz="1000">
                <a:latin typeface="Rockwell" pitchFamily="18" charset="0"/>
              </a:rPr>
              <a:t>FB</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8. Wissenschaft</a:t>
            </a:r>
            <a:endParaRPr lang="de-DE" dirty="0">
              <a:solidFill>
                <a:srgbClr val="FFFF00"/>
              </a:solidFill>
            </a:endParaRPr>
          </a:p>
        </p:txBody>
      </p:sp>
      <p:sp>
        <p:nvSpPr>
          <p:cNvPr id="4" name="Inhaltsplatzhalter 3"/>
          <p:cNvSpPr>
            <a:spLocks noGrp="1"/>
          </p:cNvSpPr>
          <p:nvPr>
            <p:ph sz="half" idx="2"/>
          </p:nvPr>
        </p:nvSpPr>
        <p:spPr>
          <a:xfrm>
            <a:off x="3348038" y="1646238"/>
            <a:ext cx="5338762" cy="4525962"/>
          </a:xfrm>
        </p:spPr>
        <p:txBody>
          <a:bodyPr>
            <a:normAutofit fontScale="92500" lnSpcReduction="20000"/>
          </a:bodyPr>
          <a:lstStyle/>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Robert </a:t>
            </a:r>
            <a:r>
              <a:rPr lang="de-DE" dirty="0" err="1" smtClean="0">
                <a:solidFill>
                  <a:srgbClr val="00B0F0"/>
                </a:solidFill>
                <a:effectLst>
                  <a:outerShdw blurRad="38100" dist="38100" dir="2700000" algn="tl">
                    <a:srgbClr val="000000">
                      <a:alpha val="43137"/>
                    </a:srgbClr>
                  </a:outerShdw>
                </a:effectLst>
              </a:rPr>
              <a:t>Grosseteste</a:t>
            </a:r>
            <a:r>
              <a:rPr lang="de-DE" dirty="0" smtClean="0">
                <a:solidFill>
                  <a:srgbClr val="00B0F0"/>
                </a:solidFill>
                <a:effectLst>
                  <a:outerShdw blurRad="38100" dist="38100" dir="2700000" algn="tl">
                    <a:srgbClr val="000000">
                      <a:alpha val="43137"/>
                    </a:srgbClr>
                  </a:outerShdw>
                </a:effectLst>
              </a:rPr>
              <a:t> </a:t>
            </a:r>
            <a:r>
              <a:rPr lang="de-DE" dirty="0" smtClean="0">
                <a:effectLst>
                  <a:outerShdw blurRad="38100" dist="38100" dir="2700000" algn="tl">
                    <a:srgbClr val="000000">
                      <a:alpha val="43137"/>
                    </a:srgbClr>
                  </a:outerShdw>
                </a:effectLst>
              </a:rPr>
              <a:t>(Theologe und Forscher, ca. 1170-1253):  Vater der experimentellen Methode</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Roger Bacon</a:t>
            </a:r>
            <a:r>
              <a:rPr lang="de-DE" dirty="0" smtClean="0">
                <a:effectLst>
                  <a:outerShdw blurRad="38100" dist="38100" dir="2700000" algn="tl">
                    <a:srgbClr val="000000">
                      <a:alpha val="43137"/>
                    </a:srgbClr>
                  </a:outerShdw>
                </a:effectLst>
              </a:rPr>
              <a:t> (1214-1294):  Alle Dinge müssen durch die Erfahrung verifiziert werden.</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Befreiung von Platon und Aristoteles!</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 Aufschwung der Naturwissenschaft der Renaissance (Astronomie, Physik)</a:t>
            </a:r>
            <a:endParaRPr lang="de-DE" dirty="0">
              <a:effectLst>
                <a:outerShdw blurRad="38100" dist="38100" dir="2700000" algn="tl">
                  <a:srgbClr val="000000">
                    <a:alpha val="43137"/>
                  </a:srgbClr>
                </a:outerShdw>
              </a:effectLst>
            </a:endParaRPr>
          </a:p>
        </p:txBody>
      </p:sp>
      <p:pic>
        <p:nvPicPr>
          <p:cNvPr id="63491" name="Picture 6"/>
          <p:cNvPicPr>
            <a:picLocks noChangeAspect="1" noChangeArrowheads="1"/>
          </p:cNvPicPr>
          <p:nvPr/>
        </p:nvPicPr>
        <p:blipFill>
          <a:blip r:embed="rId2"/>
          <a:srcRect/>
          <a:stretch>
            <a:fillRect/>
          </a:stretch>
        </p:blipFill>
        <p:spPr bwMode="auto">
          <a:xfrm>
            <a:off x="395288" y="1700213"/>
            <a:ext cx="2928937" cy="4392612"/>
          </a:xfrm>
          <a:prstGeom prst="rect">
            <a:avLst/>
          </a:prstGeom>
          <a:noFill/>
          <a:ln w="9525">
            <a:noFill/>
            <a:miter lim="800000"/>
            <a:headEnd/>
            <a:tailEnd/>
          </a:ln>
        </p:spPr>
      </p:pic>
      <p:sp>
        <p:nvSpPr>
          <p:cNvPr id="63492" name="Textfeld 5"/>
          <p:cNvSpPr txBox="1">
            <a:spLocks noChangeArrowheads="1"/>
          </p:cNvSpPr>
          <p:nvPr/>
        </p:nvSpPr>
        <p:spPr bwMode="auto">
          <a:xfrm>
            <a:off x="2987675" y="1700213"/>
            <a:ext cx="330200" cy="246062"/>
          </a:xfrm>
          <a:prstGeom prst="rect">
            <a:avLst/>
          </a:prstGeom>
          <a:noFill/>
          <a:ln w="9525">
            <a:noFill/>
            <a:miter lim="800000"/>
            <a:headEnd/>
            <a:tailEnd/>
          </a:ln>
        </p:spPr>
        <p:txBody>
          <a:bodyPr wrap="none">
            <a:spAutoFit/>
          </a:bodyPr>
          <a:lstStyle/>
          <a:p>
            <a:r>
              <a:rPr lang="de-DE" sz="1000">
                <a:latin typeface="Rockwell" pitchFamily="18" charset="0"/>
              </a:rPr>
              <a:t>FB</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2"/>
          <p:cNvPicPr>
            <a:picLocks noChangeAspect="1" noChangeArrowheads="1"/>
          </p:cNvPicPr>
          <p:nvPr/>
        </p:nvPicPr>
        <p:blipFill>
          <a:blip r:embed="rId2"/>
          <a:srcRect/>
          <a:stretch>
            <a:fillRect/>
          </a:stretch>
        </p:blipFill>
        <p:spPr bwMode="auto">
          <a:xfrm>
            <a:off x="323850" y="1484313"/>
            <a:ext cx="2836863" cy="2808287"/>
          </a:xfrm>
          <a:prstGeom prst="rect">
            <a:avLst/>
          </a:prstGeom>
          <a:noFill/>
          <a:ln w="9525">
            <a:noFill/>
            <a:miter lim="800000"/>
            <a:headEnd/>
            <a:tailEnd/>
          </a:ln>
        </p:spPr>
      </p:pic>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8. Wissenschaft</a:t>
            </a:r>
            <a:endParaRPr lang="de-DE" dirty="0">
              <a:solidFill>
                <a:srgbClr val="FFFF00"/>
              </a:solidFill>
            </a:endParaRPr>
          </a:p>
        </p:txBody>
      </p:sp>
      <p:sp>
        <p:nvSpPr>
          <p:cNvPr id="4" name="Inhaltsplatzhalter 3"/>
          <p:cNvSpPr>
            <a:spLocks noGrp="1"/>
          </p:cNvSpPr>
          <p:nvPr>
            <p:ph sz="half" idx="2"/>
          </p:nvPr>
        </p:nvSpPr>
        <p:spPr>
          <a:xfrm>
            <a:off x="3348038" y="1646238"/>
            <a:ext cx="5338762" cy="4525962"/>
          </a:xfrm>
        </p:spPr>
        <p:txBody>
          <a:bodyPr>
            <a:normAutofit fontScale="92500"/>
          </a:bodyPr>
          <a:lstStyle/>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Niklaus Kopernikus </a:t>
            </a:r>
            <a:r>
              <a:rPr lang="de-DE" dirty="0" smtClean="0">
                <a:effectLst>
                  <a:outerShdw blurRad="38100" dist="38100" dir="2700000" algn="tl">
                    <a:srgbClr val="000000">
                      <a:alpha val="43137"/>
                    </a:srgbClr>
                  </a:outerShdw>
                </a:effectLst>
              </a:rPr>
              <a:t>(1473-1543; Theologe und Astronom): Sonne im Mittelpunkt</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Tycho Brahe </a:t>
            </a:r>
            <a:r>
              <a:rPr lang="de-DE" dirty="0" smtClean="0">
                <a:effectLst>
                  <a:outerShdw blurRad="38100" dist="38100" dir="2700000" algn="tl">
                    <a:srgbClr val="000000">
                      <a:alpha val="43137"/>
                    </a:srgbClr>
                  </a:outerShdw>
                </a:effectLst>
              </a:rPr>
              <a:t>(1546-1601): Supernova entdeckt</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Johannes Kepler </a:t>
            </a:r>
            <a:r>
              <a:rPr lang="de-DE" dirty="0" smtClean="0">
                <a:effectLst>
                  <a:outerShdw blurRad="38100" dist="38100" dir="2700000" algn="tl">
                    <a:srgbClr val="000000">
                      <a:alpha val="43137"/>
                    </a:srgbClr>
                  </a:outerShdw>
                </a:effectLst>
              </a:rPr>
              <a:t>(1571-1630):  Berechnung der Planeten-bahnen</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Galileo Galilei </a:t>
            </a:r>
            <a:r>
              <a:rPr lang="de-DE" dirty="0" smtClean="0">
                <a:effectLst>
                  <a:outerShdw blurRad="38100" dist="38100" dir="2700000" algn="tl">
                    <a:srgbClr val="000000">
                      <a:alpha val="43137"/>
                    </a:srgbClr>
                  </a:outerShdw>
                </a:effectLst>
              </a:rPr>
              <a:t>(1564-1642): erstes Teleskop, nicht 3000, sondern 30‘000 Sterne</a:t>
            </a:r>
          </a:p>
          <a:p>
            <a:pPr fontAlgn="auto">
              <a:spcBef>
                <a:spcPts val="0"/>
              </a:spcBef>
              <a:spcAft>
                <a:spcPts val="0"/>
              </a:spcAft>
              <a:buFont typeface="Wingdings 2"/>
              <a:buChar char=""/>
              <a:defRPr/>
            </a:pP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endParaRPr lang="de-DE" dirty="0" smtClean="0"/>
          </a:p>
        </p:txBody>
      </p:sp>
      <p:sp>
        <p:nvSpPr>
          <p:cNvPr id="64516" name="Textfeld 5"/>
          <p:cNvSpPr txBox="1">
            <a:spLocks noChangeArrowheads="1"/>
          </p:cNvSpPr>
          <p:nvPr/>
        </p:nvSpPr>
        <p:spPr bwMode="auto">
          <a:xfrm>
            <a:off x="2484438" y="1484313"/>
            <a:ext cx="523875" cy="246062"/>
          </a:xfrm>
          <a:prstGeom prst="rect">
            <a:avLst/>
          </a:prstGeom>
          <a:noFill/>
          <a:ln w="9525">
            <a:noFill/>
            <a:miter lim="800000"/>
            <a:headEnd/>
            <a:tailEnd/>
          </a:ln>
        </p:spPr>
        <p:txBody>
          <a:bodyPr wrap="none">
            <a:spAutoFit/>
          </a:bodyPr>
          <a:lstStyle/>
          <a:p>
            <a:r>
              <a:rPr lang="de-DE" sz="1000">
                <a:latin typeface="Rockwell" pitchFamily="18" charset="0"/>
              </a:rPr>
              <a:t>NASA</a:t>
            </a:r>
          </a:p>
        </p:txBody>
      </p:sp>
      <p:sp>
        <p:nvSpPr>
          <p:cNvPr id="64517" name="Textfeld 6"/>
          <p:cNvSpPr txBox="1">
            <a:spLocks noChangeArrowheads="1"/>
          </p:cNvSpPr>
          <p:nvPr/>
        </p:nvSpPr>
        <p:spPr bwMode="auto">
          <a:xfrm>
            <a:off x="323850" y="4292600"/>
            <a:ext cx="1874838" cy="369888"/>
          </a:xfrm>
          <a:prstGeom prst="rect">
            <a:avLst/>
          </a:prstGeom>
          <a:noFill/>
          <a:ln w="9525">
            <a:noFill/>
            <a:miter lim="800000"/>
            <a:headEnd/>
            <a:tailEnd/>
          </a:ln>
        </p:spPr>
        <p:txBody>
          <a:bodyPr wrap="none">
            <a:spAutoFit/>
          </a:bodyPr>
          <a:lstStyle/>
          <a:p>
            <a:r>
              <a:rPr lang="de-DE">
                <a:latin typeface="Rockwell" pitchFamily="18" charset="0"/>
              </a:rPr>
              <a:t>Supernova 1572</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2"/>
          <p:cNvPicPr>
            <a:picLocks noChangeAspect="1" noChangeArrowheads="1"/>
          </p:cNvPicPr>
          <p:nvPr/>
        </p:nvPicPr>
        <p:blipFill>
          <a:blip r:embed="rId2"/>
          <a:srcRect/>
          <a:stretch>
            <a:fillRect/>
          </a:stretch>
        </p:blipFill>
        <p:spPr bwMode="auto">
          <a:xfrm>
            <a:off x="323850" y="1484313"/>
            <a:ext cx="2836863" cy="2808287"/>
          </a:xfrm>
          <a:prstGeom prst="rect">
            <a:avLst/>
          </a:prstGeom>
          <a:noFill/>
          <a:ln w="9525">
            <a:noFill/>
            <a:miter lim="800000"/>
            <a:headEnd/>
            <a:tailEnd/>
          </a:ln>
        </p:spPr>
      </p:pic>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8. Wissenschaft</a:t>
            </a:r>
            <a:endParaRPr lang="de-DE" dirty="0">
              <a:solidFill>
                <a:srgbClr val="FFFF00"/>
              </a:solidFill>
            </a:endParaRPr>
          </a:p>
        </p:txBody>
      </p:sp>
      <p:sp>
        <p:nvSpPr>
          <p:cNvPr id="4" name="Inhaltsplatzhalter 3"/>
          <p:cNvSpPr>
            <a:spLocks noGrp="1"/>
          </p:cNvSpPr>
          <p:nvPr>
            <p:ph sz="half" idx="2"/>
          </p:nvPr>
        </p:nvSpPr>
        <p:spPr>
          <a:xfrm>
            <a:off x="3348038" y="1646238"/>
            <a:ext cx="5338762" cy="4525962"/>
          </a:xfrm>
        </p:spPr>
        <p:txBody>
          <a:bodyPr>
            <a:normAutofit fontScale="92500" lnSpcReduction="20000"/>
          </a:bodyPr>
          <a:lstStyle/>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Sir Isaac Newton </a:t>
            </a:r>
            <a:r>
              <a:rPr lang="de-DE" dirty="0" smtClean="0">
                <a:effectLst>
                  <a:outerShdw blurRad="38100" dist="38100" dir="2700000" algn="tl">
                    <a:srgbClr val="000000">
                      <a:alpha val="43137"/>
                    </a:srgbClr>
                  </a:outerShdw>
                </a:effectLst>
              </a:rPr>
              <a:t>(1642-1727): </a:t>
            </a:r>
          </a:p>
          <a:p>
            <a:pPr fontAlgn="auto">
              <a:spcBef>
                <a:spcPts val="0"/>
              </a:spcBef>
              <a:spcAft>
                <a:spcPts val="0"/>
              </a:spcAft>
              <a:buFont typeface="Wingdings 2"/>
              <a:buNone/>
              <a:defRPr/>
            </a:pPr>
            <a:r>
              <a:rPr lang="de-DE" dirty="0" smtClean="0">
                <a:effectLst>
                  <a:outerShdw blurRad="38100" dist="38100" dir="2700000" algn="tl">
                    <a:srgbClr val="000000">
                      <a:alpha val="43137"/>
                    </a:srgbClr>
                  </a:outerShdw>
                </a:effectLst>
              </a:rPr>
              <a:t>	Gravitationsgesetz, Grundlage für Klassische Mechanik</a:t>
            </a:r>
            <a:r>
              <a:rPr lang="de-DE" smtClean="0">
                <a:effectLst>
                  <a:outerShdw blurRad="38100" dist="38100" dir="2700000" algn="tl">
                    <a:srgbClr val="000000">
                      <a:alpha val="43137"/>
                    </a:srgbClr>
                  </a:outerShdw>
                </a:effectLst>
              </a:rPr>
              <a:t>, Infinitesimalrechnung </a:t>
            </a:r>
            <a:r>
              <a:rPr lang="de-DE" dirty="0" smtClean="0">
                <a:effectLst>
                  <a:outerShdw blurRad="38100" dist="38100" dir="2700000" algn="tl">
                    <a:srgbClr val="000000">
                      <a:alpha val="43137"/>
                    </a:srgbClr>
                  </a:outerShdw>
                </a:effectLst>
              </a:rPr>
              <a:t>(vgl. Leibniz),  Teilchentheorie des Lichtes.</a:t>
            </a:r>
          </a:p>
          <a:p>
            <a:pPr fontAlgn="auto">
              <a:spcBef>
                <a:spcPts val="0"/>
              </a:spcBef>
              <a:spcAft>
                <a:spcPts val="0"/>
              </a:spcAft>
              <a:buFont typeface="Wingdings 2"/>
              <a:buNone/>
              <a:defRPr/>
            </a:pPr>
            <a:r>
              <a:rPr lang="de-DE" dirty="0" smtClean="0">
                <a:effectLst>
                  <a:outerShdw blurRad="38100" dist="38100" dir="2700000" algn="tl">
                    <a:srgbClr val="000000">
                      <a:alpha val="43137"/>
                    </a:srgbClr>
                  </a:outerShdw>
                </a:effectLst>
              </a:rPr>
              <a:t>	Newton gilt als einer der </a:t>
            </a:r>
            <a:r>
              <a:rPr lang="de-DE" dirty="0" err="1" smtClean="0">
                <a:effectLst>
                  <a:outerShdw blurRad="38100" dist="38100" dir="2700000" algn="tl">
                    <a:srgbClr val="000000">
                      <a:alpha val="43137"/>
                    </a:srgbClr>
                  </a:outerShdw>
                </a:effectLst>
              </a:rPr>
              <a:t>grössten</a:t>
            </a:r>
            <a:r>
              <a:rPr lang="de-DE" dirty="0" smtClean="0">
                <a:effectLst>
                  <a:outerShdw blurRad="38100" dist="38100" dir="2700000" algn="tl">
                    <a:srgbClr val="000000">
                      <a:alpha val="43137"/>
                    </a:srgbClr>
                  </a:outerShdw>
                </a:effectLst>
              </a:rPr>
              <a:t> Wissenschaftler aller Zeiten. Er schrieb auch theologische Werke, z.B. einen Kommentar über das Buch Daniel</a:t>
            </a:r>
          </a:p>
          <a:p>
            <a:pPr fontAlgn="auto">
              <a:spcBef>
                <a:spcPts val="0"/>
              </a:spcBef>
              <a:spcAft>
                <a:spcPts val="0"/>
              </a:spcAft>
              <a:buFont typeface="Wingdings 2"/>
              <a:buNone/>
              <a:defRPr/>
            </a:pPr>
            <a:r>
              <a:rPr lang="de-DE" dirty="0" smtClean="0">
                <a:effectLst>
                  <a:outerShdw blurRad="38100" dist="38100" dir="2700000" algn="tl">
                    <a:srgbClr val="000000">
                      <a:alpha val="43137"/>
                    </a:srgbClr>
                  </a:outerShdw>
                </a:effectLst>
              </a:rPr>
              <a:t> </a:t>
            </a:r>
            <a:endParaRPr lang="de-DE" dirty="0" smtClean="0"/>
          </a:p>
        </p:txBody>
      </p:sp>
      <p:sp>
        <p:nvSpPr>
          <p:cNvPr id="65540" name="Textfeld 5"/>
          <p:cNvSpPr txBox="1">
            <a:spLocks noChangeArrowheads="1"/>
          </p:cNvSpPr>
          <p:nvPr/>
        </p:nvSpPr>
        <p:spPr bwMode="auto">
          <a:xfrm>
            <a:off x="2484438" y="1484313"/>
            <a:ext cx="523875" cy="246062"/>
          </a:xfrm>
          <a:prstGeom prst="rect">
            <a:avLst/>
          </a:prstGeom>
          <a:noFill/>
          <a:ln w="9525">
            <a:noFill/>
            <a:miter lim="800000"/>
            <a:headEnd/>
            <a:tailEnd/>
          </a:ln>
        </p:spPr>
        <p:txBody>
          <a:bodyPr wrap="none">
            <a:spAutoFit/>
          </a:bodyPr>
          <a:lstStyle/>
          <a:p>
            <a:r>
              <a:rPr lang="de-DE" sz="1000">
                <a:latin typeface="Rockwell" pitchFamily="18" charset="0"/>
              </a:rPr>
              <a:t>NASA</a:t>
            </a:r>
          </a:p>
        </p:txBody>
      </p:sp>
      <p:sp>
        <p:nvSpPr>
          <p:cNvPr id="65541" name="Textfeld 6"/>
          <p:cNvSpPr txBox="1">
            <a:spLocks noChangeArrowheads="1"/>
          </p:cNvSpPr>
          <p:nvPr/>
        </p:nvSpPr>
        <p:spPr bwMode="auto">
          <a:xfrm>
            <a:off x="323850" y="4292600"/>
            <a:ext cx="1874838" cy="369888"/>
          </a:xfrm>
          <a:prstGeom prst="rect">
            <a:avLst/>
          </a:prstGeom>
          <a:noFill/>
          <a:ln w="9525">
            <a:noFill/>
            <a:miter lim="800000"/>
            <a:headEnd/>
            <a:tailEnd/>
          </a:ln>
        </p:spPr>
        <p:txBody>
          <a:bodyPr wrap="none">
            <a:spAutoFit/>
          </a:bodyPr>
          <a:lstStyle/>
          <a:p>
            <a:r>
              <a:rPr lang="de-DE">
                <a:latin typeface="Rockwell" pitchFamily="18" charset="0"/>
              </a:rPr>
              <a:t>Supernova 1572</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8. Wissenschaft</a:t>
            </a:r>
            <a:endParaRPr lang="de-DE" dirty="0">
              <a:solidFill>
                <a:srgbClr val="FFFF00"/>
              </a:solidFill>
            </a:endParaRPr>
          </a:p>
        </p:txBody>
      </p:sp>
      <p:sp>
        <p:nvSpPr>
          <p:cNvPr id="5" name="Inhaltsplatzhalter 3"/>
          <p:cNvSpPr>
            <a:spLocks noGrp="1"/>
          </p:cNvSpPr>
          <p:nvPr>
            <p:ph sz="half" idx="2"/>
          </p:nvPr>
        </p:nvSpPr>
        <p:spPr>
          <a:xfrm>
            <a:off x="3348038" y="1646238"/>
            <a:ext cx="5338762" cy="4525962"/>
          </a:xfrm>
        </p:spPr>
        <p:txBody>
          <a:bodyPr>
            <a:normAutofit/>
          </a:bodyPr>
          <a:lstStyle/>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Gottfried Wilhelm Leibniz </a:t>
            </a:r>
            <a:r>
              <a:rPr lang="de-DE" dirty="0" smtClean="0">
                <a:effectLst>
                  <a:outerShdw blurRad="38100" dist="38100" dir="2700000" algn="tl">
                    <a:srgbClr val="000000">
                      <a:alpha val="43137"/>
                    </a:srgbClr>
                  </a:outerShdw>
                </a:effectLst>
              </a:rPr>
              <a:t>(1646-1716):  Vater der Differentialrechnung </a:t>
            </a:r>
            <a:r>
              <a:rPr lang="de-DE" dirty="0" smtClean="0">
                <a:effectLst>
                  <a:outerShdw blurRad="38100" dist="38100" dir="2700000" algn="tl">
                    <a:srgbClr val="000000">
                      <a:alpha val="43137"/>
                    </a:srgbClr>
                  </a:outerShdw>
                </a:effectLst>
                <a:sym typeface="Wingdings" pitchFamily="2" charset="2"/>
              </a:rPr>
              <a:t> höhere Mathematik; Bibel = Gottes Wort</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sym typeface="Wingdings" pitchFamily="2" charset="2"/>
              </a:rPr>
              <a:t>Blaise Pascal </a:t>
            </a:r>
            <a:r>
              <a:rPr lang="de-DE" dirty="0" smtClean="0">
                <a:effectLst>
                  <a:outerShdw blurRad="38100" dist="38100" dir="2700000" algn="tl">
                    <a:srgbClr val="000000">
                      <a:alpha val="43137"/>
                    </a:srgbClr>
                  </a:outerShdw>
                </a:effectLst>
                <a:sym typeface="Wingdings" pitchFamily="2" charset="2"/>
              </a:rPr>
              <a:t>(1623-1662): </a:t>
            </a:r>
            <a:r>
              <a:rPr lang="de-DE" dirty="0" err="1" smtClean="0">
                <a:effectLst>
                  <a:outerShdw blurRad="38100" dist="38100" dir="2700000" algn="tl">
                    <a:srgbClr val="000000">
                      <a:alpha val="43137"/>
                    </a:srgbClr>
                  </a:outerShdw>
                </a:effectLst>
                <a:sym typeface="Wingdings" pitchFamily="2" charset="2"/>
              </a:rPr>
              <a:t>Pascalsches</a:t>
            </a:r>
            <a:r>
              <a:rPr lang="de-DE" dirty="0" smtClean="0">
                <a:effectLst>
                  <a:outerShdw blurRad="38100" dist="38100" dir="2700000" algn="tl">
                    <a:srgbClr val="000000">
                      <a:alpha val="43137"/>
                    </a:srgbClr>
                  </a:outerShdw>
                </a:effectLst>
                <a:sym typeface="Wingdings" pitchFamily="2" charset="2"/>
              </a:rPr>
              <a:t> Gesetz (Druck); </a:t>
            </a:r>
            <a:r>
              <a:rPr lang="de-DE" dirty="0" err="1" smtClean="0">
                <a:effectLst>
                  <a:outerShdw blurRad="38100" dist="38100" dir="2700000" algn="tl">
                    <a:srgbClr val="000000">
                      <a:alpha val="43137"/>
                    </a:srgbClr>
                  </a:outerShdw>
                </a:effectLst>
                <a:sym typeface="Wingdings" pitchFamily="2" charset="2"/>
              </a:rPr>
              <a:t>Pascalsches</a:t>
            </a:r>
            <a:r>
              <a:rPr lang="de-DE" dirty="0" smtClean="0">
                <a:effectLst>
                  <a:outerShdw blurRad="38100" dist="38100" dir="2700000" algn="tl">
                    <a:srgbClr val="000000">
                      <a:alpha val="43137"/>
                    </a:srgbClr>
                  </a:outerShdw>
                </a:effectLst>
                <a:sym typeface="Wingdings" pitchFamily="2" charset="2"/>
              </a:rPr>
              <a:t> Dreieck; Erfinder einer Rechenmaschine; Autor der „</a:t>
            </a:r>
            <a:r>
              <a:rPr lang="de-DE" dirty="0" err="1" smtClean="0">
                <a:effectLst>
                  <a:outerShdw blurRad="38100" dist="38100" dir="2700000" algn="tl">
                    <a:srgbClr val="000000">
                      <a:alpha val="43137"/>
                    </a:srgbClr>
                  </a:outerShdw>
                </a:effectLst>
                <a:sym typeface="Wingdings" pitchFamily="2" charset="2"/>
              </a:rPr>
              <a:t>Pensées</a:t>
            </a:r>
            <a:r>
              <a:rPr lang="de-DE" dirty="0" smtClean="0">
                <a:effectLst>
                  <a:outerShdw blurRad="38100" dist="38100" dir="2700000" algn="tl">
                    <a:srgbClr val="000000">
                      <a:alpha val="43137"/>
                    </a:srgbClr>
                  </a:outerShdw>
                </a:effectLst>
                <a:sym typeface="Wingdings" pitchFamily="2" charset="2"/>
              </a:rPr>
              <a:t>“</a:t>
            </a:r>
            <a:endParaRPr lang="de-DE" dirty="0" smtClean="0">
              <a:effectLst>
                <a:outerShdw blurRad="38100" dist="38100" dir="2700000" algn="tl">
                  <a:srgbClr val="000000">
                    <a:alpha val="43137"/>
                  </a:srgbClr>
                </a:outerShdw>
              </a:effectLst>
            </a:endParaRPr>
          </a:p>
        </p:txBody>
      </p:sp>
      <p:pic>
        <p:nvPicPr>
          <p:cNvPr id="66563" name="Grafik 6" descr="PascalTriangleAnimated2.gif"/>
          <p:cNvPicPr>
            <a:picLocks noChangeAspect="1"/>
          </p:cNvPicPr>
          <p:nvPr/>
        </p:nvPicPr>
        <p:blipFill>
          <a:blip r:embed="rId2"/>
          <a:srcRect/>
          <a:stretch>
            <a:fillRect/>
          </a:stretch>
        </p:blipFill>
        <p:spPr bwMode="auto">
          <a:xfrm>
            <a:off x="468313" y="3789363"/>
            <a:ext cx="2476500" cy="2286000"/>
          </a:xfrm>
          <a:prstGeom prst="rect">
            <a:avLst/>
          </a:prstGeom>
          <a:noFill/>
          <a:ln w="9525">
            <a:noFill/>
            <a:miter lim="800000"/>
            <a:headEnd/>
            <a:tailEnd/>
          </a:ln>
        </p:spPr>
      </p:pic>
      <p:sp>
        <p:nvSpPr>
          <p:cNvPr id="66564" name="Textfeld 7"/>
          <p:cNvSpPr txBox="1">
            <a:spLocks noChangeArrowheads="1"/>
          </p:cNvSpPr>
          <p:nvPr/>
        </p:nvSpPr>
        <p:spPr bwMode="auto">
          <a:xfrm>
            <a:off x="323850" y="3357563"/>
            <a:ext cx="1744663" cy="246062"/>
          </a:xfrm>
          <a:prstGeom prst="rect">
            <a:avLst/>
          </a:prstGeom>
          <a:noFill/>
          <a:ln w="9525">
            <a:noFill/>
            <a:miter lim="800000"/>
            <a:headEnd/>
            <a:tailEnd/>
          </a:ln>
        </p:spPr>
        <p:txBody>
          <a:bodyPr wrap="none">
            <a:spAutoFit/>
          </a:bodyPr>
          <a:lstStyle/>
          <a:p>
            <a:r>
              <a:rPr lang="de-DE" sz="1000">
                <a:latin typeface="Rockwell" pitchFamily="18" charset="0"/>
              </a:rPr>
              <a:t>Hersfolde GNU 1.2 or later</a:t>
            </a:r>
          </a:p>
        </p:txBody>
      </p:sp>
      <p:sp>
        <p:nvSpPr>
          <p:cNvPr id="66565" name="Textfeld 8"/>
          <p:cNvSpPr txBox="1">
            <a:spLocks noChangeArrowheads="1"/>
          </p:cNvSpPr>
          <p:nvPr/>
        </p:nvSpPr>
        <p:spPr bwMode="auto">
          <a:xfrm>
            <a:off x="468313" y="6165850"/>
            <a:ext cx="1770062" cy="368300"/>
          </a:xfrm>
          <a:prstGeom prst="rect">
            <a:avLst/>
          </a:prstGeom>
          <a:noFill/>
          <a:ln w="9525">
            <a:noFill/>
            <a:miter lim="800000"/>
            <a:headEnd/>
            <a:tailEnd/>
          </a:ln>
        </p:spPr>
        <p:txBody>
          <a:bodyPr wrap="none">
            <a:spAutoFit/>
          </a:bodyPr>
          <a:lstStyle/>
          <a:p>
            <a:r>
              <a:rPr lang="de-DE">
                <a:latin typeface="Rockwell" pitchFamily="18" charset="0"/>
              </a:rPr>
              <a:t>Pascal-Dreieck</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8. Wissenschaft</a:t>
            </a:r>
            <a:endParaRPr lang="de-DE" dirty="0">
              <a:solidFill>
                <a:srgbClr val="FFFF00"/>
              </a:solidFill>
            </a:endParaRPr>
          </a:p>
        </p:txBody>
      </p:sp>
      <p:sp>
        <p:nvSpPr>
          <p:cNvPr id="5" name="Inhaltsplatzhalter 3"/>
          <p:cNvSpPr>
            <a:spLocks noGrp="1"/>
          </p:cNvSpPr>
          <p:nvPr>
            <p:ph sz="half" idx="2"/>
          </p:nvPr>
        </p:nvSpPr>
        <p:spPr>
          <a:xfrm>
            <a:off x="3348038" y="1646238"/>
            <a:ext cx="5338762" cy="4525962"/>
          </a:xfrm>
        </p:spPr>
        <p:txBody>
          <a:bodyPr>
            <a:normAutofit fontScale="92500" lnSpcReduction="20000"/>
          </a:bodyPr>
          <a:lstStyle/>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Alessandro Volta </a:t>
            </a:r>
            <a:r>
              <a:rPr lang="de-DE" dirty="0" smtClean="0">
                <a:effectLst>
                  <a:outerShdw blurRad="38100" dist="38100" dir="2700000" algn="tl">
                    <a:srgbClr val="000000">
                      <a:alpha val="43137"/>
                    </a:srgbClr>
                  </a:outerShdw>
                </a:effectLst>
              </a:rPr>
              <a:t>(1745-1827): Entdecker des elektrischen Stromes</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Georg Simon Ohm </a:t>
            </a:r>
            <a:r>
              <a:rPr lang="de-DE" dirty="0" smtClean="0">
                <a:effectLst>
                  <a:outerShdw blurRad="38100" dist="38100" dir="2700000" algn="tl">
                    <a:srgbClr val="000000">
                      <a:alpha val="43137"/>
                    </a:srgbClr>
                  </a:outerShdw>
                </a:effectLst>
              </a:rPr>
              <a:t>(1789-1854):  Ohmsches Gesetz (Spannung/Strom); Ohm-</a:t>
            </a:r>
            <a:r>
              <a:rPr lang="de-DE" dirty="0" err="1" smtClean="0">
                <a:effectLst>
                  <a:outerShdw blurRad="38100" dist="38100" dir="2700000" algn="tl">
                    <a:srgbClr val="000000">
                      <a:alpha val="43137"/>
                    </a:srgbClr>
                  </a:outerShdw>
                </a:effectLst>
              </a:rPr>
              <a:t>meter</a:t>
            </a: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André Marie </a:t>
            </a:r>
            <a:r>
              <a:rPr lang="de-DE" dirty="0" err="1" smtClean="0">
                <a:solidFill>
                  <a:srgbClr val="00B0F0"/>
                </a:solidFill>
                <a:effectLst>
                  <a:outerShdw blurRad="38100" dist="38100" dir="2700000" algn="tl">
                    <a:srgbClr val="000000">
                      <a:alpha val="43137"/>
                    </a:srgbClr>
                  </a:outerShdw>
                </a:effectLst>
              </a:rPr>
              <a:t>Ampère</a:t>
            </a:r>
            <a:r>
              <a:rPr lang="de-DE" dirty="0" smtClean="0">
                <a:solidFill>
                  <a:srgbClr val="00B0F0"/>
                </a:solidFill>
                <a:effectLst>
                  <a:outerShdw blurRad="38100" dist="38100" dir="2700000" algn="tl">
                    <a:srgbClr val="000000">
                      <a:alpha val="43137"/>
                    </a:srgbClr>
                  </a:outerShdw>
                </a:effectLst>
              </a:rPr>
              <a:t> </a:t>
            </a:r>
            <a:r>
              <a:rPr lang="de-DE" dirty="0" smtClean="0">
                <a:effectLst>
                  <a:outerShdw blurRad="38100" dist="38100" dir="2700000" algn="tl">
                    <a:srgbClr val="000000">
                      <a:alpha val="43137"/>
                    </a:srgbClr>
                  </a:outerShdw>
                </a:effectLst>
              </a:rPr>
              <a:t>(1775-1836):  </a:t>
            </a:r>
            <a:r>
              <a:rPr lang="de-DE" dirty="0" err="1" smtClean="0">
                <a:effectLst>
                  <a:outerShdw blurRad="38100" dist="38100" dir="2700000" algn="tl">
                    <a:srgbClr val="000000">
                      <a:alpha val="43137"/>
                    </a:srgbClr>
                  </a:outerShdw>
                </a:effectLst>
              </a:rPr>
              <a:t>fliessende</a:t>
            </a:r>
            <a:r>
              <a:rPr lang="de-DE" dirty="0" smtClean="0">
                <a:effectLst>
                  <a:outerShdw blurRad="38100" dist="38100" dir="2700000" algn="tl">
                    <a:srgbClr val="000000">
                      <a:alpha val="43137"/>
                    </a:srgbClr>
                  </a:outerShdw>
                </a:effectLst>
              </a:rPr>
              <a:t> Elektrizität und Magnetismus</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Michael Faraday </a:t>
            </a:r>
            <a:r>
              <a:rPr lang="de-DE" dirty="0" smtClean="0">
                <a:effectLst>
                  <a:outerShdw blurRad="38100" dist="38100" dir="2700000" algn="tl">
                    <a:srgbClr val="000000">
                      <a:alpha val="43137"/>
                    </a:srgbClr>
                  </a:outerShdw>
                </a:effectLst>
              </a:rPr>
              <a:t>(1791-1867): Er legte die Grundlage zur Elektroindustrie; Entdecker versch. Kohlenwasserstoffverb. </a:t>
            </a:r>
          </a:p>
        </p:txBody>
      </p:sp>
      <p:pic>
        <p:nvPicPr>
          <p:cNvPr id="67587" name="Grafik 9" descr="Faraday_cage.gif"/>
          <p:cNvPicPr>
            <a:picLocks noChangeAspect="1"/>
          </p:cNvPicPr>
          <p:nvPr/>
        </p:nvPicPr>
        <p:blipFill>
          <a:blip r:embed="rId2"/>
          <a:srcRect/>
          <a:stretch>
            <a:fillRect/>
          </a:stretch>
        </p:blipFill>
        <p:spPr bwMode="auto">
          <a:xfrm rot="5400000">
            <a:off x="-579437" y="2674938"/>
            <a:ext cx="4762500" cy="2381250"/>
          </a:xfrm>
          <a:prstGeom prst="rect">
            <a:avLst/>
          </a:prstGeom>
          <a:noFill/>
          <a:ln w="9525">
            <a:noFill/>
            <a:miter lim="800000"/>
            <a:headEnd/>
            <a:tailEnd/>
          </a:ln>
        </p:spPr>
      </p:pic>
      <p:sp>
        <p:nvSpPr>
          <p:cNvPr id="67588" name="Textfeld 10"/>
          <p:cNvSpPr txBox="1">
            <a:spLocks noChangeArrowheads="1"/>
          </p:cNvSpPr>
          <p:nvPr/>
        </p:nvSpPr>
        <p:spPr bwMode="auto">
          <a:xfrm>
            <a:off x="611188" y="6237288"/>
            <a:ext cx="2211387" cy="369887"/>
          </a:xfrm>
          <a:prstGeom prst="rect">
            <a:avLst/>
          </a:prstGeom>
          <a:noFill/>
          <a:ln w="9525">
            <a:noFill/>
            <a:miter lim="800000"/>
            <a:headEnd/>
            <a:tailEnd/>
          </a:ln>
        </p:spPr>
        <p:txBody>
          <a:bodyPr wrap="none">
            <a:spAutoFit/>
          </a:bodyPr>
          <a:lstStyle/>
          <a:p>
            <a:r>
              <a:rPr lang="de-DE">
                <a:latin typeface="Rockwell" pitchFamily="18" charset="0"/>
              </a:rPr>
              <a:t>Faradayscher Käfig</a:t>
            </a:r>
          </a:p>
        </p:txBody>
      </p:sp>
      <p:sp>
        <p:nvSpPr>
          <p:cNvPr id="67589" name="Textfeld 11"/>
          <p:cNvSpPr txBox="1">
            <a:spLocks noChangeArrowheads="1"/>
          </p:cNvSpPr>
          <p:nvPr/>
        </p:nvSpPr>
        <p:spPr bwMode="auto">
          <a:xfrm>
            <a:off x="611188" y="1484313"/>
            <a:ext cx="330200" cy="246062"/>
          </a:xfrm>
          <a:prstGeom prst="rect">
            <a:avLst/>
          </a:prstGeom>
          <a:noFill/>
          <a:ln w="9525">
            <a:noFill/>
            <a:miter lim="800000"/>
            <a:headEnd/>
            <a:tailEnd/>
          </a:ln>
        </p:spPr>
        <p:txBody>
          <a:bodyPr wrap="none">
            <a:spAutoFit/>
          </a:bodyPr>
          <a:lstStyle/>
          <a:p>
            <a:r>
              <a:rPr lang="de-DE" sz="1000">
                <a:solidFill>
                  <a:schemeClr val="bg1"/>
                </a:solidFill>
                <a:latin typeface="Rockwell" pitchFamily="18" charset="0"/>
              </a:rPr>
              <a:t>FB</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8. Wissenschaft</a:t>
            </a:r>
            <a:endParaRPr lang="de-DE" dirty="0">
              <a:solidFill>
                <a:schemeClr val="tx2">
                  <a:tint val="100000"/>
                  <a:shade val="90000"/>
                  <a:satMod val="250000"/>
                  <a:alpha val="100000"/>
                </a:schemeClr>
              </a:solidFill>
            </a:endParaRPr>
          </a:p>
        </p:txBody>
      </p:sp>
      <p:sp>
        <p:nvSpPr>
          <p:cNvPr id="5" name="Inhaltsplatzhalter 3"/>
          <p:cNvSpPr>
            <a:spLocks noGrp="1"/>
          </p:cNvSpPr>
          <p:nvPr>
            <p:ph sz="half" idx="2"/>
          </p:nvPr>
        </p:nvSpPr>
        <p:spPr>
          <a:xfrm>
            <a:off x="3203575" y="1646238"/>
            <a:ext cx="5483225" cy="4525962"/>
          </a:xfrm>
        </p:spPr>
        <p:txBody>
          <a:bodyPr>
            <a:normAutofit/>
          </a:bodyPr>
          <a:lstStyle/>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Robert Boyle </a:t>
            </a:r>
            <a:r>
              <a:rPr lang="de-DE" dirty="0" smtClean="0">
                <a:effectLst>
                  <a:outerShdw blurRad="38100" dist="38100" dir="2700000" algn="tl">
                    <a:srgbClr val="000000">
                      <a:alpha val="43137"/>
                    </a:srgbClr>
                  </a:outerShdw>
                </a:effectLst>
              </a:rPr>
              <a:t>(1627-1691): Vater der modernen Chemie; Verfasser </a:t>
            </a:r>
            <a:r>
              <a:rPr lang="de-DE" dirty="0" err="1" smtClean="0">
                <a:effectLst>
                  <a:outerShdw blurRad="38100" dist="38100" dir="2700000" algn="tl">
                    <a:srgbClr val="000000">
                      <a:alpha val="43137"/>
                    </a:srgbClr>
                  </a:outerShdw>
                </a:effectLst>
              </a:rPr>
              <a:t>theol</a:t>
            </a:r>
            <a:r>
              <a:rPr lang="de-DE" dirty="0" smtClean="0">
                <a:effectLst>
                  <a:outerShdw blurRad="38100" dist="38100" dir="2700000" algn="tl">
                    <a:srgbClr val="000000">
                      <a:alpha val="43137"/>
                    </a:srgbClr>
                  </a:outerShdw>
                </a:effectLst>
              </a:rPr>
              <a:t>. Artikel; spendete Geld für Bibelübersetzungen</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Antoine Lavoisier </a:t>
            </a:r>
            <a:r>
              <a:rPr lang="de-DE" dirty="0" smtClean="0">
                <a:effectLst>
                  <a:outerShdw blurRad="38100" dist="38100" dir="2700000" algn="tl">
                    <a:srgbClr val="000000">
                      <a:alpha val="43137"/>
                    </a:srgbClr>
                  </a:outerShdw>
                </a:effectLst>
              </a:rPr>
              <a:t>(1743-1794): 1. Thermodynamischer Satz</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John Dalton </a:t>
            </a:r>
            <a:r>
              <a:rPr lang="de-DE" dirty="0" smtClean="0">
                <a:effectLst>
                  <a:outerShdw blurRad="38100" dist="38100" dir="2700000" algn="tl">
                    <a:srgbClr val="000000">
                      <a:alpha val="43137"/>
                    </a:srgbClr>
                  </a:outerShdw>
                </a:effectLst>
              </a:rPr>
              <a:t>(1766-1844):  Vater der chem. Atomtheorie</a:t>
            </a:r>
          </a:p>
        </p:txBody>
      </p:sp>
      <p:pic>
        <p:nvPicPr>
          <p:cNvPr id="68611" name="Picture 7"/>
          <p:cNvPicPr>
            <a:picLocks noChangeAspect="1" noChangeArrowheads="1"/>
          </p:cNvPicPr>
          <p:nvPr/>
        </p:nvPicPr>
        <p:blipFill>
          <a:blip r:embed="rId2"/>
          <a:srcRect/>
          <a:stretch>
            <a:fillRect/>
          </a:stretch>
        </p:blipFill>
        <p:spPr bwMode="auto">
          <a:xfrm>
            <a:off x="900113" y="1700213"/>
            <a:ext cx="2154237" cy="4437062"/>
          </a:xfrm>
          <a:prstGeom prst="rect">
            <a:avLst/>
          </a:prstGeom>
          <a:noFill/>
          <a:ln w="9525">
            <a:noFill/>
            <a:miter lim="800000"/>
            <a:headEnd/>
            <a:tailEnd/>
          </a:ln>
        </p:spPr>
      </p:pic>
      <p:sp>
        <p:nvSpPr>
          <p:cNvPr id="68612" name="Textfeld 11"/>
          <p:cNvSpPr txBox="1">
            <a:spLocks noChangeArrowheads="1"/>
          </p:cNvSpPr>
          <p:nvPr/>
        </p:nvSpPr>
        <p:spPr bwMode="auto">
          <a:xfrm>
            <a:off x="900113" y="6092825"/>
            <a:ext cx="2244725" cy="369888"/>
          </a:xfrm>
          <a:prstGeom prst="rect">
            <a:avLst/>
          </a:prstGeom>
          <a:noFill/>
          <a:ln w="9525">
            <a:noFill/>
            <a:miter lim="800000"/>
            <a:headEnd/>
            <a:tailEnd/>
          </a:ln>
        </p:spPr>
        <p:txBody>
          <a:bodyPr wrap="none">
            <a:spAutoFit/>
          </a:bodyPr>
          <a:lstStyle/>
          <a:p>
            <a:r>
              <a:rPr lang="de-DE">
                <a:latin typeface="Rockwell" pitchFamily="18" charset="0"/>
              </a:rPr>
              <a:t>Kohlenwasserstoffe</a:t>
            </a:r>
          </a:p>
        </p:txBody>
      </p:sp>
      <p:sp>
        <p:nvSpPr>
          <p:cNvPr id="68613" name="Textfeld 12"/>
          <p:cNvSpPr txBox="1">
            <a:spLocks noChangeArrowheads="1"/>
          </p:cNvSpPr>
          <p:nvPr/>
        </p:nvSpPr>
        <p:spPr bwMode="auto">
          <a:xfrm>
            <a:off x="539750" y="1700213"/>
            <a:ext cx="330200" cy="246062"/>
          </a:xfrm>
          <a:prstGeom prst="rect">
            <a:avLst/>
          </a:prstGeom>
          <a:noFill/>
          <a:ln w="9525">
            <a:noFill/>
            <a:miter lim="800000"/>
            <a:headEnd/>
            <a:tailEnd/>
          </a:ln>
        </p:spPr>
        <p:txBody>
          <a:bodyPr wrap="none">
            <a:spAutoFit/>
          </a:bodyPr>
          <a:lstStyle/>
          <a:p>
            <a:r>
              <a:rPr lang="de-DE" sz="1000">
                <a:solidFill>
                  <a:schemeClr val="bg1"/>
                </a:solidFill>
                <a:latin typeface="Rockwell" pitchFamily="18" charset="0"/>
              </a:rPr>
              <a:t>FB</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53536"/>
            <a:ext cx="8229600" cy="1143000"/>
          </a:xfrm>
        </p:spPr>
        <p:txBody>
          <a:bodyPr/>
          <a:lstStyle/>
          <a:p>
            <a:pPr marL="54864" indent="0" fontAlgn="auto">
              <a:spcAft>
                <a:spcPts val="0"/>
              </a:spcAft>
              <a:defRPr/>
            </a:pPr>
            <a:r>
              <a:rPr lang="de-CH" dirty="0">
                <a:solidFill>
                  <a:srgbClr val="FFC000"/>
                </a:solidFill>
                <a:effectLst>
                  <a:outerShdw blurRad="38100" dist="38100" dir="2700000" algn="tl">
                    <a:srgbClr val="000000"/>
                  </a:outerShdw>
                </a:effectLst>
              </a:rPr>
              <a:t>Europa im AT</a:t>
            </a:r>
            <a:endParaRPr lang="de-DE" dirty="0">
              <a:solidFill>
                <a:srgbClr val="FFC000"/>
              </a:solidFill>
              <a:effectLst>
                <a:outerShdw blurRad="38100" dist="38100" dir="2700000" algn="tl">
                  <a:srgbClr val="000000"/>
                </a:outerShdw>
              </a:effectLst>
            </a:endParaRPr>
          </a:p>
        </p:txBody>
      </p:sp>
      <p:pic>
        <p:nvPicPr>
          <p:cNvPr id="21506" name="Picture 4" descr="10073298"/>
          <p:cNvPicPr>
            <a:picLocks noGrp="1" noChangeAspect="1" noChangeArrowheads="1"/>
          </p:cNvPicPr>
          <p:nvPr>
            <p:ph sz="half" idx="1"/>
          </p:nvPr>
        </p:nvPicPr>
        <p:blipFill>
          <a:blip r:embed="rId2"/>
          <a:srcRect/>
          <a:stretch>
            <a:fillRect/>
          </a:stretch>
        </p:blipFill>
        <p:spPr>
          <a:xfrm>
            <a:off x="250825" y="1628775"/>
            <a:ext cx="4248150" cy="3101975"/>
          </a:xfrm>
        </p:spPr>
      </p:pic>
      <p:sp>
        <p:nvSpPr>
          <p:cNvPr id="94211" name="Rectangle 3"/>
          <p:cNvSpPr>
            <a:spLocks noGrp="1" noChangeArrowheads="1"/>
          </p:cNvSpPr>
          <p:nvPr>
            <p:ph sz="half" idx="2"/>
          </p:nvPr>
        </p:nvSpPr>
        <p:spPr>
          <a:xfrm>
            <a:off x="4356100" y="1600200"/>
            <a:ext cx="4537075" cy="4997450"/>
          </a:xfrm>
        </p:spPr>
        <p:txBody>
          <a:bodyPr>
            <a:normAutofit/>
          </a:bodyPr>
          <a:lstStyle/>
          <a:p>
            <a:pPr fontAlgn="auto">
              <a:spcBef>
                <a:spcPts val="0"/>
              </a:spcBef>
              <a:spcAft>
                <a:spcPts val="0"/>
              </a:spcAft>
              <a:buFontTx/>
              <a:buNone/>
              <a:defRPr/>
            </a:pPr>
            <a:r>
              <a:rPr lang="en-US" sz="2400" b="1" dirty="0">
                <a:solidFill>
                  <a:schemeClr val="bg1"/>
                </a:solidFill>
                <a:effectLst>
                  <a:outerShdw blurRad="38100" dist="38100" dir="2700000" algn="tl">
                    <a:srgbClr val="000000"/>
                  </a:outerShdw>
                </a:effectLst>
              </a:rPr>
              <a:t>	</a:t>
            </a:r>
            <a:r>
              <a:rPr lang="de-DE" sz="2400" b="1" dirty="0" err="1" smtClean="0">
                <a:effectLst>
                  <a:outerShdw blurRad="38100" dist="38100" dir="2700000" algn="tl">
                    <a:srgbClr val="000000"/>
                  </a:outerShdw>
                </a:effectLst>
              </a:rPr>
              <a:t>Jes</a:t>
            </a:r>
            <a:r>
              <a:rPr lang="de-DE" sz="2400" b="1" dirty="0" smtClean="0">
                <a:effectLst>
                  <a:outerShdw blurRad="38100" dist="38100" dir="2700000" algn="tl">
                    <a:srgbClr val="000000"/>
                  </a:outerShdw>
                </a:effectLst>
              </a:rPr>
              <a:t> 49</a:t>
            </a:r>
            <a:r>
              <a:rPr lang="de-DE" sz="2400" b="1" dirty="0" smtClean="0">
                <a:effectLst>
                  <a:outerShdw blurRad="38100" dist="38100" dir="2700000" algn="tl">
                    <a:srgbClr val="000000">
                      <a:alpha val="43137"/>
                    </a:srgbClr>
                  </a:outerShdw>
                </a:effectLst>
              </a:rPr>
              <a:t>:</a:t>
            </a:r>
            <a:r>
              <a:rPr lang="de-DE" sz="2400" b="1" dirty="0" smtClean="0">
                <a:effectLst>
                  <a:outerShdw blurRad="38100" dist="38100" dir="2700000" algn="tl">
                    <a:srgbClr val="000000"/>
                  </a:outerShdw>
                </a:effectLst>
              </a:rPr>
              <a:t> </a:t>
            </a:r>
            <a:r>
              <a:rPr lang="de-DE" sz="2400" dirty="0" smtClean="0">
                <a:effectLst>
                  <a:outerShdw blurRad="38100" dist="38100" dir="2700000" algn="tl">
                    <a:srgbClr val="000000"/>
                  </a:outerShdw>
                </a:effectLst>
              </a:rPr>
              <a:t> </a:t>
            </a:r>
            <a:r>
              <a:rPr lang="de-DE" sz="2400" baseline="30000" dirty="0" smtClean="0">
                <a:solidFill>
                  <a:srgbClr val="FFFF00"/>
                </a:solidFill>
                <a:effectLst>
                  <a:outerShdw blurRad="38100" dist="38100" dir="2700000" algn="tl">
                    <a:srgbClr val="000000"/>
                  </a:outerShdw>
                </a:effectLst>
              </a:rPr>
              <a:t>1 </a:t>
            </a:r>
            <a:r>
              <a:rPr lang="de-DE" sz="2400" dirty="0" smtClean="0">
                <a:solidFill>
                  <a:srgbClr val="FFFF00"/>
                </a:solidFill>
                <a:effectLst>
                  <a:outerShdw blurRad="38100" dist="38100" dir="2700000" algn="tl">
                    <a:srgbClr val="000000"/>
                  </a:outerShdw>
                </a:effectLst>
              </a:rPr>
              <a:t>Hört auf mich, </a:t>
            </a:r>
            <a:r>
              <a:rPr lang="de-DE" sz="2400" dirty="0" smtClean="0">
                <a:solidFill>
                  <a:srgbClr val="99FF33"/>
                </a:solidFill>
                <a:effectLst>
                  <a:outerShdw blurRad="38100" dist="38100" dir="2700000" algn="tl">
                    <a:srgbClr val="000000"/>
                  </a:outerShdw>
                </a:effectLst>
              </a:rPr>
              <a:t>ihr </a:t>
            </a:r>
            <a:r>
              <a:rPr lang="de-DE" sz="2400" dirty="0" err="1" smtClean="0">
                <a:solidFill>
                  <a:srgbClr val="99FF33"/>
                </a:solidFill>
                <a:effectLst>
                  <a:outerShdw blurRad="38100" dist="38100" dir="2700000" algn="tl">
                    <a:srgbClr val="000000"/>
                  </a:outerShdw>
                </a:effectLst>
              </a:rPr>
              <a:t>Ijim</a:t>
            </a:r>
            <a:r>
              <a:rPr lang="de-DE" sz="2400" dirty="0" smtClean="0">
                <a:solidFill>
                  <a:srgbClr val="FFFF00"/>
                </a:solidFill>
                <a:effectLst>
                  <a:outerShdw blurRad="38100" dist="38100" dir="2700000" algn="tl">
                    <a:srgbClr val="000000"/>
                  </a:outerShdw>
                </a:effectLst>
              </a:rPr>
              <a:t>, und merkt auf, ihr Völkerschaften in der Ferne! </a:t>
            </a:r>
          </a:p>
          <a:p>
            <a:pPr fontAlgn="auto">
              <a:spcBef>
                <a:spcPts val="0"/>
              </a:spcBef>
              <a:spcAft>
                <a:spcPts val="0"/>
              </a:spcAft>
              <a:buFontTx/>
              <a:buNone/>
              <a:defRPr/>
            </a:pPr>
            <a:r>
              <a:rPr lang="de-DE" sz="2400" b="1" dirty="0" smtClean="0">
                <a:solidFill>
                  <a:schemeClr val="bg1"/>
                </a:solidFill>
                <a:effectLst>
                  <a:outerShdw blurRad="38100" dist="38100" dir="2700000" algn="tl">
                    <a:srgbClr val="000000"/>
                  </a:outerShdw>
                </a:effectLst>
              </a:rPr>
              <a:t>	</a:t>
            </a:r>
            <a:r>
              <a:rPr lang="de-DE" sz="2400" b="1" dirty="0" smtClean="0">
                <a:solidFill>
                  <a:srgbClr val="FFFF00"/>
                </a:solidFill>
                <a:effectLst>
                  <a:outerShdw blurRad="38100" dist="38100" dir="2700000" algn="tl">
                    <a:srgbClr val="000000"/>
                  </a:outerShdw>
                </a:effectLst>
              </a:rPr>
              <a:t>... </a:t>
            </a:r>
            <a:r>
              <a:rPr lang="de-DE" sz="2400" baseline="30000" dirty="0" smtClean="0">
                <a:solidFill>
                  <a:srgbClr val="FFFF00"/>
                </a:solidFill>
                <a:effectLst>
                  <a:outerShdw blurRad="38100" dist="38100" dir="2700000" algn="tl">
                    <a:srgbClr val="000000"/>
                  </a:outerShdw>
                </a:effectLst>
              </a:rPr>
              <a:t>6</a:t>
            </a:r>
            <a:r>
              <a:rPr lang="de-DE" sz="2400" dirty="0" smtClean="0">
                <a:solidFill>
                  <a:srgbClr val="FFFF00"/>
                </a:solidFill>
                <a:effectLst>
                  <a:outerShdw blurRad="38100" dist="38100" dir="2700000" algn="tl">
                    <a:srgbClr val="000000"/>
                  </a:outerShdw>
                </a:effectLst>
              </a:rPr>
              <a:t> ja, er spricht: Es ist zu gering, </a:t>
            </a:r>
            <a:r>
              <a:rPr lang="de-DE" sz="2400" dirty="0" err="1" smtClean="0">
                <a:solidFill>
                  <a:srgbClr val="FFFF00"/>
                </a:solidFill>
                <a:effectLst>
                  <a:outerShdw blurRad="38100" dist="38100" dir="2700000" algn="tl">
                    <a:srgbClr val="000000"/>
                  </a:outerShdw>
                </a:effectLst>
              </a:rPr>
              <a:t>daß</a:t>
            </a:r>
            <a:r>
              <a:rPr lang="de-DE" sz="2400" dirty="0" smtClean="0">
                <a:solidFill>
                  <a:srgbClr val="FFFF00"/>
                </a:solidFill>
                <a:effectLst>
                  <a:outerShdw blurRad="38100" dist="38100" dir="2700000" algn="tl">
                    <a:srgbClr val="000000"/>
                  </a:outerShdw>
                </a:effectLst>
              </a:rPr>
              <a:t> du mein Knecht seist, um die Stämme Jakobs aufzurichten und die </a:t>
            </a:r>
            <a:r>
              <a:rPr lang="de-DE" sz="2400" dirty="0" err="1" smtClean="0">
                <a:solidFill>
                  <a:srgbClr val="FFFF00"/>
                </a:solidFill>
                <a:effectLst>
                  <a:outerShdw blurRad="38100" dist="38100" dir="2700000" algn="tl">
                    <a:srgbClr val="000000"/>
                  </a:outerShdw>
                </a:effectLst>
              </a:rPr>
              <a:t>Be</a:t>
            </a:r>
            <a:r>
              <a:rPr lang="de-DE" sz="2400" dirty="0" smtClean="0">
                <a:solidFill>
                  <a:srgbClr val="FFFF00"/>
                </a:solidFill>
                <a:effectLst>
                  <a:outerShdw blurRad="38100" dist="38100" dir="2700000" algn="tl">
                    <a:srgbClr val="000000"/>
                  </a:outerShdw>
                </a:effectLst>
              </a:rPr>
              <a:t>-wahrten von Israel zurück-zubringen; ich habe dich auch zum </a:t>
            </a:r>
            <a:r>
              <a:rPr lang="de-DE" sz="2400" dirty="0" smtClean="0">
                <a:solidFill>
                  <a:srgbClr val="99FF33"/>
                </a:solidFill>
                <a:effectLst>
                  <a:outerShdw blurRad="38100" dist="38100" dir="2700000" algn="tl">
                    <a:srgbClr val="000000"/>
                  </a:outerShdw>
                </a:effectLst>
              </a:rPr>
              <a:t>Licht der Nationen</a:t>
            </a:r>
            <a:r>
              <a:rPr lang="de-DE" sz="2400" dirty="0" smtClean="0">
                <a:solidFill>
                  <a:srgbClr val="FFFF00"/>
                </a:solidFill>
                <a:effectLst>
                  <a:outerShdw blurRad="38100" dist="38100" dir="2700000" algn="tl">
                    <a:srgbClr val="000000"/>
                  </a:outerShdw>
                </a:effectLst>
              </a:rPr>
              <a:t> gesetzt, um mein Heil zu sein </a:t>
            </a:r>
            <a:r>
              <a:rPr lang="de-DE" sz="2400" dirty="0" smtClean="0">
                <a:solidFill>
                  <a:srgbClr val="99FF33"/>
                </a:solidFill>
                <a:effectLst>
                  <a:outerShdw blurRad="38100" dist="38100" dir="2700000" algn="tl">
                    <a:srgbClr val="000000"/>
                  </a:outerShdw>
                </a:effectLst>
              </a:rPr>
              <a:t>bis an das Ende der Erde</a:t>
            </a:r>
            <a:r>
              <a:rPr lang="de-DE" sz="2400" dirty="0" smtClean="0">
                <a:solidFill>
                  <a:srgbClr val="FFFF00"/>
                </a:solidFill>
                <a:effectLst>
                  <a:outerShdw blurRad="38100" dist="38100" dir="2700000" algn="tl">
                    <a:srgbClr val="000000"/>
                  </a:outerShdw>
                </a:effectLst>
              </a:rPr>
              <a:t>. </a:t>
            </a:r>
            <a:endParaRPr lang="de-DE" sz="2400" dirty="0">
              <a:solidFill>
                <a:srgbClr val="FFFF00"/>
              </a:solidFill>
              <a:effectLst>
                <a:outerShdw blurRad="38100" dist="38100" dir="2700000" algn="tl">
                  <a:srgbClr val="000000"/>
                </a:outerShdw>
              </a:effectLst>
            </a:endParaRPr>
          </a:p>
        </p:txBody>
      </p:sp>
      <p:sp>
        <p:nvSpPr>
          <p:cNvPr id="21508" name="Text Box 4"/>
          <p:cNvSpPr txBox="1">
            <a:spLocks noChangeArrowheads="1"/>
          </p:cNvSpPr>
          <p:nvPr/>
        </p:nvSpPr>
        <p:spPr bwMode="auto">
          <a:xfrm>
            <a:off x="3924300" y="1628775"/>
            <a:ext cx="544513" cy="246063"/>
          </a:xfrm>
          <a:prstGeom prst="rect">
            <a:avLst/>
          </a:prstGeom>
          <a:noFill/>
          <a:ln w="9525">
            <a:noFill/>
            <a:miter lim="800000"/>
            <a:headEnd/>
            <a:tailEnd/>
          </a:ln>
        </p:spPr>
        <p:txBody>
          <a:bodyPr>
            <a:spAutoFit/>
          </a:bodyPr>
          <a:lstStyle/>
          <a:p>
            <a:r>
              <a:rPr lang="de-CH" sz="1000">
                <a:latin typeface="Rockwell" pitchFamily="18" charset="0"/>
              </a:rPr>
              <a:t>NASA</a:t>
            </a:r>
            <a:endParaRPr lang="de-DE" sz="1000">
              <a:latin typeface="Rockwell"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8. Wissenschaft</a:t>
            </a:r>
            <a:endParaRPr lang="de-DE" dirty="0">
              <a:solidFill>
                <a:schemeClr val="tx2">
                  <a:tint val="100000"/>
                  <a:shade val="90000"/>
                  <a:satMod val="250000"/>
                  <a:alpha val="100000"/>
                </a:schemeClr>
              </a:solidFill>
            </a:endParaRPr>
          </a:p>
        </p:txBody>
      </p:sp>
      <p:sp>
        <p:nvSpPr>
          <p:cNvPr id="5" name="Inhaltsplatzhalter 3"/>
          <p:cNvSpPr>
            <a:spLocks noGrp="1"/>
          </p:cNvSpPr>
          <p:nvPr>
            <p:ph sz="half" idx="2"/>
          </p:nvPr>
        </p:nvSpPr>
        <p:spPr>
          <a:xfrm>
            <a:off x="3203575" y="1646238"/>
            <a:ext cx="5483225" cy="4525962"/>
          </a:xfrm>
        </p:spPr>
        <p:txBody>
          <a:bodyPr>
            <a:normAutofit/>
          </a:bodyPr>
          <a:lstStyle/>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Joseph Priestley </a:t>
            </a:r>
            <a:r>
              <a:rPr lang="de-DE" dirty="0" smtClean="0">
                <a:effectLst>
                  <a:outerShdw blurRad="38100" dist="38100" dir="2700000" algn="tl">
                    <a:srgbClr val="000000">
                      <a:alpha val="43137"/>
                    </a:srgbClr>
                  </a:outerShdw>
                </a:effectLst>
              </a:rPr>
              <a:t>(1733-1804): </a:t>
            </a:r>
          </a:p>
          <a:p>
            <a:pPr fontAlgn="auto">
              <a:spcBef>
                <a:spcPts val="0"/>
              </a:spcBef>
              <a:spcAft>
                <a:spcPts val="0"/>
              </a:spcAft>
              <a:buFont typeface="Wingdings 2"/>
              <a:buNone/>
              <a:defRPr/>
            </a:pPr>
            <a:r>
              <a:rPr lang="de-DE" dirty="0" smtClean="0">
                <a:effectLst>
                  <a:outerShdw blurRad="38100" dist="38100" dir="2700000" algn="tl">
                    <a:srgbClr val="000000">
                      <a:alpha val="43137"/>
                    </a:srgbClr>
                  </a:outerShdw>
                </a:effectLst>
              </a:rPr>
              <a:t>	Entdecker: Sauerstoff, Lach-gas, Salzsäure, Schwefeldioxid</a:t>
            </a:r>
          </a:p>
          <a:p>
            <a:pPr fontAlgn="auto">
              <a:spcBef>
                <a:spcPts val="0"/>
              </a:spcBef>
              <a:spcAft>
                <a:spcPts val="0"/>
              </a:spcAft>
              <a:buFont typeface="Wingdings 2"/>
              <a:buChar char=""/>
              <a:defRPr/>
            </a:pPr>
            <a:r>
              <a:rPr lang="de-DE" dirty="0" smtClean="0">
                <a:solidFill>
                  <a:srgbClr val="00B0F0"/>
                </a:solidFill>
                <a:effectLst>
                  <a:outerShdw blurRad="38100" dist="38100" dir="2700000" algn="tl">
                    <a:srgbClr val="000000">
                      <a:alpha val="43137"/>
                    </a:srgbClr>
                  </a:outerShdw>
                </a:effectLst>
              </a:rPr>
              <a:t>George Washington Carver </a:t>
            </a:r>
            <a:r>
              <a:rPr lang="de-DE" dirty="0" smtClean="0">
                <a:effectLst>
                  <a:outerShdw blurRad="38100" dist="38100" dir="2700000" algn="tl">
                    <a:srgbClr val="000000">
                      <a:alpha val="43137"/>
                    </a:srgbClr>
                  </a:outerShdw>
                </a:effectLst>
              </a:rPr>
              <a:t>(ca. 1860-1943): &gt; 300 Produkte aus Erdnüssen; &gt; 100 Produkte aus </a:t>
            </a:r>
            <a:r>
              <a:rPr lang="de-DE" dirty="0" err="1" smtClean="0">
                <a:effectLst>
                  <a:outerShdw blurRad="38100" dist="38100" dir="2700000" algn="tl">
                    <a:srgbClr val="000000">
                      <a:alpha val="43137"/>
                    </a:srgbClr>
                  </a:outerShdw>
                </a:effectLst>
              </a:rPr>
              <a:t>Süsskartoffeln</a:t>
            </a:r>
            <a:r>
              <a:rPr lang="de-DE" dirty="0" smtClean="0">
                <a:effectLst>
                  <a:outerShdw blurRad="38100" dist="38100" dir="2700000" algn="tl">
                    <a:srgbClr val="000000">
                      <a:alpha val="43137"/>
                    </a:srgbClr>
                  </a:outerShdw>
                </a:effectLst>
              </a:rPr>
              <a:t>; Diversifizierung der Landwirtschaft in den USA</a:t>
            </a:r>
          </a:p>
        </p:txBody>
      </p:sp>
      <p:pic>
        <p:nvPicPr>
          <p:cNvPr id="69635" name="Picture 7"/>
          <p:cNvPicPr>
            <a:picLocks noChangeAspect="1" noChangeArrowheads="1"/>
          </p:cNvPicPr>
          <p:nvPr/>
        </p:nvPicPr>
        <p:blipFill>
          <a:blip r:embed="rId2"/>
          <a:srcRect/>
          <a:stretch>
            <a:fillRect/>
          </a:stretch>
        </p:blipFill>
        <p:spPr bwMode="auto">
          <a:xfrm>
            <a:off x="900113" y="1700213"/>
            <a:ext cx="2154237" cy="4437062"/>
          </a:xfrm>
          <a:prstGeom prst="rect">
            <a:avLst/>
          </a:prstGeom>
          <a:noFill/>
          <a:ln w="9525">
            <a:noFill/>
            <a:miter lim="800000"/>
            <a:headEnd/>
            <a:tailEnd/>
          </a:ln>
        </p:spPr>
      </p:pic>
      <p:sp>
        <p:nvSpPr>
          <p:cNvPr id="69636" name="Textfeld 11"/>
          <p:cNvSpPr txBox="1">
            <a:spLocks noChangeArrowheads="1"/>
          </p:cNvSpPr>
          <p:nvPr/>
        </p:nvSpPr>
        <p:spPr bwMode="auto">
          <a:xfrm>
            <a:off x="900113" y="6092825"/>
            <a:ext cx="2244725" cy="369888"/>
          </a:xfrm>
          <a:prstGeom prst="rect">
            <a:avLst/>
          </a:prstGeom>
          <a:noFill/>
          <a:ln w="9525">
            <a:noFill/>
            <a:miter lim="800000"/>
            <a:headEnd/>
            <a:tailEnd/>
          </a:ln>
        </p:spPr>
        <p:txBody>
          <a:bodyPr wrap="none">
            <a:spAutoFit/>
          </a:bodyPr>
          <a:lstStyle/>
          <a:p>
            <a:r>
              <a:rPr lang="de-DE">
                <a:latin typeface="Rockwell" pitchFamily="18" charset="0"/>
              </a:rPr>
              <a:t>Kohlenwasserstoffe</a:t>
            </a:r>
          </a:p>
        </p:txBody>
      </p:sp>
      <p:sp>
        <p:nvSpPr>
          <p:cNvPr id="69637" name="Textfeld 12"/>
          <p:cNvSpPr txBox="1">
            <a:spLocks noChangeArrowheads="1"/>
          </p:cNvSpPr>
          <p:nvPr/>
        </p:nvSpPr>
        <p:spPr bwMode="auto">
          <a:xfrm>
            <a:off x="539750" y="1700213"/>
            <a:ext cx="330200" cy="246062"/>
          </a:xfrm>
          <a:prstGeom prst="rect">
            <a:avLst/>
          </a:prstGeom>
          <a:noFill/>
          <a:ln w="9525">
            <a:noFill/>
            <a:miter lim="800000"/>
            <a:headEnd/>
            <a:tailEnd/>
          </a:ln>
        </p:spPr>
        <p:txBody>
          <a:bodyPr wrap="none">
            <a:spAutoFit/>
          </a:bodyPr>
          <a:lstStyle/>
          <a:p>
            <a:r>
              <a:rPr lang="de-DE" sz="1000">
                <a:solidFill>
                  <a:schemeClr val="bg1"/>
                </a:solidFill>
                <a:latin typeface="Rockwell" pitchFamily="18" charset="0"/>
              </a:rPr>
              <a:t>FB</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Picture 2"/>
          <p:cNvPicPr>
            <a:picLocks noChangeAspect="1" noChangeArrowheads="1"/>
          </p:cNvPicPr>
          <p:nvPr/>
        </p:nvPicPr>
        <p:blipFill>
          <a:blip r:embed="rId2"/>
          <a:srcRect/>
          <a:stretch>
            <a:fillRect/>
          </a:stretch>
        </p:blipFill>
        <p:spPr bwMode="auto">
          <a:xfrm>
            <a:off x="539750" y="1700213"/>
            <a:ext cx="3332163" cy="2233612"/>
          </a:xfrm>
          <a:prstGeom prst="rect">
            <a:avLst/>
          </a:prstGeom>
          <a:noFill/>
          <a:ln w="9525">
            <a:noFill/>
            <a:miter lim="800000"/>
            <a:headEnd/>
            <a:tailEnd/>
          </a:ln>
        </p:spPr>
      </p:pic>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FF00"/>
                </a:solidFill>
              </a:rPr>
              <a:t>8. Wissenschaft</a:t>
            </a:r>
            <a:endParaRPr lang="de-DE" dirty="0">
              <a:solidFill>
                <a:schemeClr val="tx2">
                  <a:tint val="100000"/>
                  <a:shade val="90000"/>
                  <a:satMod val="250000"/>
                  <a:alpha val="100000"/>
                </a:schemeClr>
              </a:solidFill>
            </a:endParaRPr>
          </a:p>
        </p:txBody>
      </p:sp>
      <p:sp>
        <p:nvSpPr>
          <p:cNvPr id="5" name="Inhaltsplatzhalter 3"/>
          <p:cNvSpPr>
            <a:spLocks noGrp="1"/>
          </p:cNvSpPr>
          <p:nvPr>
            <p:ph sz="half" idx="2"/>
          </p:nvPr>
        </p:nvSpPr>
        <p:spPr>
          <a:xfrm>
            <a:off x="3924300" y="1646238"/>
            <a:ext cx="5040313" cy="5022850"/>
          </a:xfrm>
        </p:spPr>
        <p:txBody>
          <a:bodyPr>
            <a:normAutofit fontScale="85000" lnSpcReduction="10000"/>
          </a:bodyPr>
          <a:lstStyle/>
          <a:p>
            <a:pPr fontAlgn="auto">
              <a:spcBef>
                <a:spcPts val="0"/>
              </a:spcBef>
              <a:spcAft>
                <a:spcPts val="0"/>
              </a:spcAft>
              <a:buFont typeface="Wingdings 2"/>
              <a:buChar char=""/>
              <a:defRPr/>
            </a:pPr>
            <a:r>
              <a:rPr lang="de-DE" dirty="0" smtClean="0">
                <a:solidFill>
                  <a:srgbClr val="00B0F0"/>
                </a:solidFill>
              </a:rPr>
              <a:t>Ambroise </a:t>
            </a:r>
            <a:r>
              <a:rPr lang="de-DE" dirty="0" err="1" smtClean="0">
                <a:solidFill>
                  <a:srgbClr val="00B0F0"/>
                </a:solidFill>
              </a:rPr>
              <a:t>Paré</a:t>
            </a:r>
            <a:r>
              <a:rPr lang="de-DE" dirty="0" smtClean="0">
                <a:solidFill>
                  <a:srgbClr val="00B0F0"/>
                </a:solidFill>
              </a:rPr>
              <a:t> </a:t>
            </a:r>
            <a:r>
              <a:rPr lang="de-DE" dirty="0" smtClean="0"/>
              <a:t>(1510-1590):  Vater der modernen Chirurgie</a:t>
            </a:r>
          </a:p>
          <a:p>
            <a:pPr fontAlgn="auto">
              <a:spcBef>
                <a:spcPts val="0"/>
              </a:spcBef>
              <a:spcAft>
                <a:spcPts val="0"/>
              </a:spcAft>
              <a:buFont typeface="Wingdings 2"/>
              <a:buChar char=""/>
              <a:defRPr/>
            </a:pPr>
            <a:r>
              <a:rPr lang="de-DE" dirty="0" smtClean="0"/>
              <a:t>William Harvey (1578-1567): Entdecker des Blutkreislaufs</a:t>
            </a:r>
          </a:p>
          <a:p>
            <a:pPr fontAlgn="auto">
              <a:spcBef>
                <a:spcPts val="0"/>
              </a:spcBef>
              <a:spcAft>
                <a:spcPts val="0"/>
              </a:spcAft>
              <a:buFont typeface="Wingdings 2"/>
              <a:buChar char=""/>
              <a:defRPr/>
            </a:pPr>
            <a:r>
              <a:rPr lang="de-DE" dirty="0" smtClean="0">
                <a:solidFill>
                  <a:srgbClr val="00B0F0"/>
                </a:solidFill>
              </a:rPr>
              <a:t>Louis Pasteur </a:t>
            </a:r>
            <a:r>
              <a:rPr lang="de-DE" dirty="0" smtClean="0"/>
              <a:t>(1822-1895): Entdeckung der Bakterien; Impfstoff gegen Tollwut; Widerlegung der Abiogenese (Leben kommt nur aus Leben)</a:t>
            </a:r>
          </a:p>
          <a:p>
            <a:pPr fontAlgn="auto">
              <a:spcBef>
                <a:spcPts val="0"/>
              </a:spcBef>
              <a:spcAft>
                <a:spcPts val="0"/>
              </a:spcAft>
              <a:buFont typeface="Wingdings 2"/>
              <a:buChar char=""/>
              <a:defRPr/>
            </a:pPr>
            <a:r>
              <a:rPr lang="de-DE" dirty="0" smtClean="0">
                <a:solidFill>
                  <a:srgbClr val="00B0F0"/>
                </a:solidFill>
              </a:rPr>
              <a:t>James Simpson </a:t>
            </a:r>
            <a:r>
              <a:rPr lang="de-DE" dirty="0" smtClean="0"/>
              <a:t>(1811-1870):  Vater der modernen </a:t>
            </a:r>
            <a:r>
              <a:rPr lang="de-DE" dirty="0" err="1" smtClean="0"/>
              <a:t>Anesthäsie</a:t>
            </a:r>
            <a:r>
              <a:rPr lang="de-DE" dirty="0" smtClean="0"/>
              <a:t> (Chloroform; 1Mo 2,21)</a:t>
            </a:r>
          </a:p>
          <a:p>
            <a:pPr fontAlgn="auto">
              <a:spcBef>
                <a:spcPts val="0"/>
              </a:spcBef>
              <a:spcAft>
                <a:spcPts val="0"/>
              </a:spcAft>
              <a:buFont typeface="Wingdings 2"/>
              <a:buChar char=""/>
              <a:defRPr/>
            </a:pPr>
            <a:r>
              <a:rPr lang="de-DE" dirty="0" smtClean="0">
                <a:solidFill>
                  <a:srgbClr val="00B0F0"/>
                </a:solidFill>
              </a:rPr>
              <a:t>Joseph Lister </a:t>
            </a:r>
            <a:r>
              <a:rPr lang="de-DE" dirty="0" smtClean="0"/>
              <a:t>(1827-1912): Begründer der Antisepsis</a:t>
            </a:r>
          </a:p>
        </p:txBody>
      </p:sp>
      <p:sp>
        <p:nvSpPr>
          <p:cNvPr id="70660" name="Textfeld 7"/>
          <p:cNvSpPr txBox="1">
            <a:spLocks noChangeArrowheads="1"/>
          </p:cNvSpPr>
          <p:nvPr/>
        </p:nvSpPr>
        <p:spPr bwMode="auto">
          <a:xfrm>
            <a:off x="539750" y="1700213"/>
            <a:ext cx="338138" cy="246062"/>
          </a:xfrm>
          <a:prstGeom prst="rect">
            <a:avLst/>
          </a:prstGeom>
          <a:noFill/>
          <a:ln w="9525">
            <a:noFill/>
            <a:miter lim="800000"/>
            <a:headEnd/>
            <a:tailEnd/>
          </a:ln>
        </p:spPr>
        <p:txBody>
          <a:bodyPr wrap="none">
            <a:spAutoFit/>
          </a:bodyPr>
          <a:lstStyle/>
          <a:p>
            <a:r>
              <a:rPr lang="de-DE" sz="1000">
                <a:latin typeface="Rockwell" pitchFamily="18" charset="0"/>
              </a:rPr>
              <a:t>US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4" name="Text Box 6"/>
          <p:cNvSpPr txBox="1">
            <a:spLocks noChangeArrowheads="1"/>
          </p:cNvSpPr>
          <p:nvPr/>
        </p:nvSpPr>
        <p:spPr bwMode="auto">
          <a:xfrm>
            <a:off x="3995738" y="1773238"/>
            <a:ext cx="4679950" cy="4030662"/>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de-DE" sz="3200" dirty="0">
                <a:solidFill>
                  <a:srgbClr val="FFC000"/>
                </a:solidFill>
                <a:effectLst>
                  <a:outerShdw blurRad="38100" dist="38100" dir="2700000" algn="tl">
                    <a:srgbClr val="000000"/>
                  </a:outerShdw>
                </a:effectLst>
                <a:cs typeface="+mn-cs"/>
              </a:rPr>
              <a:t>„Der erste Trunk </a:t>
            </a:r>
          </a:p>
          <a:p>
            <a:pPr algn="ctr" fontAlgn="auto">
              <a:spcBef>
                <a:spcPts val="0"/>
              </a:spcBef>
              <a:spcAft>
                <a:spcPts val="0"/>
              </a:spcAft>
              <a:defRPr/>
            </a:pPr>
            <a:r>
              <a:rPr lang="de-DE" sz="3200" dirty="0">
                <a:solidFill>
                  <a:srgbClr val="FFC000"/>
                </a:solidFill>
                <a:effectLst>
                  <a:outerShdw blurRad="38100" dist="38100" dir="2700000" algn="tl">
                    <a:srgbClr val="000000"/>
                  </a:outerShdw>
                </a:effectLst>
                <a:cs typeface="+mn-cs"/>
              </a:rPr>
              <a:t>aus dem Becher </a:t>
            </a:r>
          </a:p>
          <a:p>
            <a:pPr algn="ctr" fontAlgn="auto">
              <a:spcBef>
                <a:spcPts val="0"/>
              </a:spcBef>
              <a:spcAft>
                <a:spcPts val="0"/>
              </a:spcAft>
              <a:defRPr/>
            </a:pPr>
            <a:r>
              <a:rPr lang="de-DE" sz="3200" dirty="0">
                <a:solidFill>
                  <a:srgbClr val="FFC000"/>
                </a:solidFill>
                <a:effectLst>
                  <a:outerShdw blurRad="38100" dist="38100" dir="2700000" algn="tl">
                    <a:srgbClr val="000000"/>
                  </a:outerShdw>
                </a:effectLst>
                <a:cs typeface="+mn-cs"/>
              </a:rPr>
              <a:t>der Naturwissenschaft </a:t>
            </a:r>
          </a:p>
          <a:p>
            <a:pPr algn="ctr" fontAlgn="auto">
              <a:spcBef>
                <a:spcPts val="0"/>
              </a:spcBef>
              <a:spcAft>
                <a:spcPts val="0"/>
              </a:spcAft>
              <a:defRPr/>
            </a:pPr>
            <a:r>
              <a:rPr lang="de-DE" sz="3200" dirty="0">
                <a:solidFill>
                  <a:srgbClr val="FFC000"/>
                </a:solidFill>
                <a:effectLst>
                  <a:outerShdw blurRad="38100" dist="38100" dir="2700000" algn="tl">
                    <a:srgbClr val="000000"/>
                  </a:outerShdw>
                </a:effectLst>
                <a:cs typeface="+mn-cs"/>
              </a:rPr>
              <a:t>macht atheistisch.</a:t>
            </a:r>
          </a:p>
          <a:p>
            <a:pPr algn="ctr" fontAlgn="auto">
              <a:spcBef>
                <a:spcPts val="0"/>
              </a:spcBef>
              <a:spcAft>
                <a:spcPts val="0"/>
              </a:spcAft>
              <a:defRPr/>
            </a:pPr>
            <a:r>
              <a:rPr lang="de-DE" sz="3200" dirty="0">
                <a:solidFill>
                  <a:srgbClr val="00FF00"/>
                </a:solidFill>
                <a:effectLst>
                  <a:outerShdw blurRad="38100" dist="38100" dir="2700000" algn="tl">
                    <a:srgbClr val="000000"/>
                  </a:outerShdw>
                </a:effectLst>
                <a:cs typeface="+mn-cs"/>
              </a:rPr>
              <a:t>Aber </a:t>
            </a:r>
          </a:p>
          <a:p>
            <a:pPr algn="ctr" fontAlgn="auto">
              <a:spcBef>
                <a:spcPts val="0"/>
              </a:spcBef>
              <a:spcAft>
                <a:spcPts val="0"/>
              </a:spcAft>
              <a:defRPr/>
            </a:pPr>
            <a:r>
              <a:rPr lang="de-DE" sz="3200" dirty="0">
                <a:solidFill>
                  <a:srgbClr val="00FF00"/>
                </a:solidFill>
                <a:effectLst>
                  <a:outerShdw blurRad="38100" dist="38100" dir="2700000" algn="tl">
                    <a:srgbClr val="000000"/>
                  </a:outerShdw>
                </a:effectLst>
                <a:cs typeface="+mn-cs"/>
              </a:rPr>
              <a:t>auf dem Grunde </a:t>
            </a:r>
          </a:p>
          <a:p>
            <a:pPr algn="ctr" fontAlgn="auto">
              <a:spcBef>
                <a:spcPts val="0"/>
              </a:spcBef>
              <a:spcAft>
                <a:spcPts val="0"/>
              </a:spcAft>
              <a:defRPr/>
            </a:pPr>
            <a:r>
              <a:rPr lang="de-DE" sz="3200" dirty="0">
                <a:solidFill>
                  <a:srgbClr val="00FF00"/>
                </a:solidFill>
                <a:effectLst>
                  <a:outerShdw blurRad="38100" dist="38100" dir="2700000" algn="tl">
                    <a:srgbClr val="000000"/>
                  </a:outerShdw>
                </a:effectLst>
                <a:cs typeface="+mn-cs"/>
              </a:rPr>
              <a:t>des Bechers</a:t>
            </a:r>
          </a:p>
          <a:p>
            <a:pPr algn="ctr" fontAlgn="auto">
              <a:spcBef>
                <a:spcPts val="0"/>
              </a:spcBef>
              <a:spcAft>
                <a:spcPts val="0"/>
              </a:spcAft>
              <a:defRPr/>
            </a:pPr>
            <a:r>
              <a:rPr lang="de-DE" sz="3200" dirty="0">
                <a:solidFill>
                  <a:srgbClr val="00FF00"/>
                </a:solidFill>
                <a:effectLst>
                  <a:outerShdw blurRad="38100" dist="38100" dir="2700000" algn="tl">
                    <a:srgbClr val="000000"/>
                  </a:outerShdw>
                </a:effectLst>
                <a:cs typeface="+mn-cs"/>
              </a:rPr>
              <a:t>wartet Gott.“</a:t>
            </a:r>
          </a:p>
        </p:txBody>
      </p:sp>
      <p:sp>
        <p:nvSpPr>
          <p:cNvPr id="41987" name="Text Box 7"/>
          <p:cNvSpPr txBox="1">
            <a:spLocks noChangeArrowheads="1"/>
          </p:cNvSpPr>
          <p:nvPr/>
        </p:nvSpPr>
        <p:spPr bwMode="auto">
          <a:xfrm>
            <a:off x="539750" y="4437063"/>
            <a:ext cx="3217863" cy="1616075"/>
          </a:xfrm>
          <a:prstGeom prst="rect">
            <a:avLst/>
          </a:prstGeom>
          <a:noFill/>
          <a:ln w="9525">
            <a:noFill/>
            <a:miter lim="800000"/>
            <a:headEnd/>
            <a:tailEnd/>
          </a:ln>
        </p:spPr>
        <p:txBody>
          <a:bodyPr wrap="none" lIns="91424" tIns="45712" rIns="91424" bIns="45712">
            <a:spAutoFit/>
          </a:bodyPr>
          <a:lstStyle/>
          <a:p>
            <a:pPr algn="ctr" fontAlgn="auto">
              <a:spcBef>
                <a:spcPts val="0"/>
              </a:spcBef>
              <a:spcAft>
                <a:spcPts val="0"/>
              </a:spcAft>
              <a:defRPr/>
            </a:pPr>
            <a:r>
              <a:rPr lang="de-DE" sz="2000" dirty="0">
                <a:solidFill>
                  <a:srgbClr val="00B0F0"/>
                </a:solidFill>
                <a:effectLst>
                  <a:outerShdw blurRad="38100" dist="38100" dir="2700000" algn="tl">
                    <a:srgbClr val="000000">
                      <a:alpha val="43137"/>
                    </a:srgbClr>
                  </a:outerShdw>
                </a:effectLst>
                <a:latin typeface="Arial" pitchFamily="34" charset="0"/>
                <a:cs typeface="+mn-cs"/>
              </a:rPr>
              <a:t>Werner Heisenberg</a:t>
            </a:r>
          </a:p>
          <a:p>
            <a:pPr algn="ctr" fontAlgn="auto">
              <a:spcBef>
                <a:spcPts val="0"/>
              </a:spcBef>
              <a:spcAft>
                <a:spcPts val="0"/>
              </a:spcAft>
              <a:defRPr/>
            </a:pPr>
            <a:r>
              <a:rPr lang="de-DE" sz="2000" dirty="0">
                <a:effectLst>
                  <a:outerShdw blurRad="38100" dist="38100" dir="2700000" algn="tl">
                    <a:srgbClr val="000000">
                      <a:alpha val="43137"/>
                    </a:srgbClr>
                  </a:outerShdw>
                </a:effectLst>
                <a:latin typeface="Arial" pitchFamily="34" charset="0"/>
                <a:cs typeface="+mn-cs"/>
              </a:rPr>
              <a:t> (1901-1976)</a:t>
            </a:r>
          </a:p>
          <a:p>
            <a:pPr algn="ctr" fontAlgn="auto">
              <a:spcBef>
                <a:spcPts val="0"/>
              </a:spcBef>
              <a:spcAft>
                <a:spcPts val="0"/>
              </a:spcAft>
              <a:defRPr/>
            </a:pPr>
            <a:r>
              <a:rPr lang="de-DE" sz="2000" dirty="0">
                <a:effectLst>
                  <a:outerShdw blurRad="38100" dist="38100" dir="2700000" algn="tl">
                    <a:srgbClr val="000000">
                      <a:alpha val="43137"/>
                    </a:srgbClr>
                  </a:outerShdw>
                </a:effectLst>
                <a:latin typeface="Arial" pitchFamily="34" charset="0"/>
                <a:cs typeface="+mn-cs"/>
              </a:rPr>
              <a:t>Physiker und Mitbegründer</a:t>
            </a:r>
          </a:p>
          <a:p>
            <a:pPr algn="ctr" fontAlgn="auto">
              <a:spcBef>
                <a:spcPts val="0"/>
              </a:spcBef>
              <a:spcAft>
                <a:spcPts val="0"/>
              </a:spcAft>
              <a:defRPr/>
            </a:pPr>
            <a:r>
              <a:rPr lang="de-DE" sz="2000" dirty="0">
                <a:effectLst>
                  <a:outerShdw blurRad="38100" dist="38100" dir="2700000" algn="tl">
                    <a:srgbClr val="000000">
                      <a:alpha val="43137"/>
                    </a:srgbClr>
                  </a:outerShdw>
                </a:effectLst>
                <a:latin typeface="Arial" pitchFamily="34" charset="0"/>
                <a:cs typeface="+mn-cs"/>
              </a:rPr>
              <a:t>der Quantenphysik, </a:t>
            </a:r>
          </a:p>
          <a:p>
            <a:pPr algn="ctr" fontAlgn="auto">
              <a:spcBef>
                <a:spcPts val="0"/>
              </a:spcBef>
              <a:spcAft>
                <a:spcPts val="0"/>
              </a:spcAft>
              <a:defRPr/>
            </a:pPr>
            <a:r>
              <a:rPr lang="de-DE" sz="2000" dirty="0">
                <a:effectLst>
                  <a:outerShdw blurRad="38100" dist="38100" dir="2700000" algn="tl">
                    <a:srgbClr val="000000">
                      <a:alpha val="43137"/>
                    </a:srgbClr>
                  </a:outerShdw>
                </a:effectLst>
                <a:latin typeface="Arial" pitchFamily="34" charset="0"/>
                <a:cs typeface="+mn-cs"/>
              </a:rPr>
              <a:t>Nobelpreisträger</a:t>
            </a:r>
          </a:p>
        </p:txBody>
      </p:sp>
      <p:pic>
        <p:nvPicPr>
          <p:cNvPr id="71683" name="Picture 2"/>
          <p:cNvPicPr>
            <a:picLocks noChangeAspect="1" noChangeArrowheads="1"/>
          </p:cNvPicPr>
          <p:nvPr/>
        </p:nvPicPr>
        <p:blipFill>
          <a:blip r:embed="rId2"/>
          <a:srcRect/>
          <a:stretch>
            <a:fillRect/>
          </a:stretch>
        </p:blipFill>
        <p:spPr bwMode="auto">
          <a:xfrm>
            <a:off x="468313" y="1700213"/>
            <a:ext cx="3376612" cy="2533650"/>
          </a:xfrm>
          <a:prstGeom prst="rect">
            <a:avLst/>
          </a:prstGeom>
          <a:noFill/>
          <a:ln w="9525">
            <a:noFill/>
            <a:miter lim="800000"/>
            <a:headEnd/>
            <a:tailEnd/>
          </a:ln>
        </p:spPr>
      </p:pic>
      <p:sp>
        <p:nvSpPr>
          <p:cNvPr id="6" name="Titel 5"/>
          <p:cNvSpPr>
            <a:spLocks noGrp="1"/>
          </p:cNvSpPr>
          <p:nvPr>
            <p:ph type="title"/>
          </p:nvPr>
        </p:nvSpPr>
        <p:spPr/>
        <p:txBody>
          <a:bodyPr/>
          <a:lstStyle/>
          <a:p>
            <a:pPr marL="54864" indent="0" fontAlgn="auto">
              <a:spcAft>
                <a:spcPts val="0"/>
              </a:spcAft>
              <a:defRPr/>
            </a:pPr>
            <a:r>
              <a:rPr lang="de-DE" dirty="0" smtClean="0">
                <a:solidFill>
                  <a:srgbClr val="FFFF00"/>
                </a:solidFill>
              </a:rPr>
              <a:t>8. Wissenschaft</a:t>
            </a:r>
            <a:endParaRPr lang="de-DE" dirty="0">
              <a:solidFill>
                <a:schemeClr val="tx2">
                  <a:tint val="100000"/>
                  <a:shade val="90000"/>
                  <a:satMod val="250000"/>
                  <a:alpha val="100000"/>
                </a:schemeClr>
              </a:solidFill>
            </a:endParaRPr>
          </a:p>
        </p:txBody>
      </p:sp>
      <p:sp>
        <p:nvSpPr>
          <p:cNvPr id="71685" name="Textfeld 6"/>
          <p:cNvSpPr txBox="1">
            <a:spLocks noChangeArrowheads="1"/>
          </p:cNvSpPr>
          <p:nvPr/>
        </p:nvSpPr>
        <p:spPr bwMode="auto">
          <a:xfrm>
            <a:off x="395288" y="1484313"/>
            <a:ext cx="2019300" cy="246062"/>
          </a:xfrm>
          <a:prstGeom prst="rect">
            <a:avLst/>
          </a:prstGeom>
          <a:noFill/>
          <a:ln w="9525">
            <a:noFill/>
            <a:miter lim="800000"/>
            <a:headEnd/>
            <a:tailEnd/>
          </a:ln>
        </p:spPr>
        <p:txBody>
          <a:bodyPr wrap="none">
            <a:spAutoFit/>
          </a:bodyPr>
          <a:lstStyle/>
          <a:p>
            <a:r>
              <a:rPr lang="de-DE" sz="1000">
                <a:latin typeface="Rockwell" pitchFamily="18" charset="0"/>
              </a:rPr>
              <a:t>Gerhard Hund GNU 1.2 or later</a:t>
            </a:r>
          </a:p>
        </p:txBody>
      </p:sp>
      <p:sp>
        <p:nvSpPr>
          <p:cNvPr id="71686" name="Line 11"/>
          <p:cNvSpPr>
            <a:spLocks noChangeShapeType="1"/>
          </p:cNvSpPr>
          <p:nvPr/>
        </p:nvSpPr>
        <p:spPr bwMode="auto">
          <a:xfrm flipH="1">
            <a:off x="2411413" y="908050"/>
            <a:ext cx="504825" cy="936625"/>
          </a:xfrm>
          <a:prstGeom prst="line">
            <a:avLst/>
          </a:prstGeom>
          <a:noFill/>
          <a:ln w="57150">
            <a:solidFill>
              <a:srgbClr val="FF0000"/>
            </a:solidFill>
            <a:round/>
            <a:headEnd/>
            <a:tailEnd type="triangle" w="med" len="med"/>
          </a:ln>
        </p:spPr>
        <p:txBody>
          <a:bodyPr/>
          <a:lstStyle/>
          <a:p>
            <a:endParaRPr lang="de-DE"/>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9. Arbeitsethik</a:t>
            </a:r>
            <a:endParaRPr lang="de-DE" dirty="0">
              <a:solidFill>
                <a:srgbClr val="FFC000"/>
              </a:solidFill>
            </a:endParaRPr>
          </a:p>
        </p:txBody>
      </p:sp>
      <p:sp>
        <p:nvSpPr>
          <p:cNvPr id="3" name="Inhaltsplatzhalter 2"/>
          <p:cNvSpPr>
            <a:spLocks noGrp="1"/>
          </p:cNvSpPr>
          <p:nvPr>
            <p:ph idx="1"/>
          </p:nvPr>
        </p:nvSpPr>
        <p:spPr>
          <a:xfrm>
            <a:off x="3924300" y="1646238"/>
            <a:ext cx="4762500" cy="4525962"/>
          </a:xfrm>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Römisches Reich: </a:t>
            </a:r>
          </a:p>
          <a:p>
            <a:pPr fontAlgn="auto">
              <a:spcBef>
                <a:spcPts val="0"/>
              </a:spcBef>
              <a:spcAft>
                <a:spcPts val="0"/>
              </a:spcAft>
              <a:buFont typeface="Wingdings 2"/>
              <a:buChar char=""/>
              <a:defRPr/>
            </a:pP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geistige Arbeit = edel</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Körperliche Arbeit = Sache der Sklaven und der unteren Schichten</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Freie arbeiten nicht körperlich.</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Arbeit erniedrigt.</a:t>
            </a:r>
            <a:endParaRPr lang="de-DE" dirty="0">
              <a:effectLst>
                <a:outerShdw blurRad="38100" dist="38100" dir="2700000" algn="tl">
                  <a:srgbClr val="000000">
                    <a:alpha val="43137"/>
                  </a:srgbClr>
                </a:outerShdw>
              </a:effectLst>
            </a:endParaRPr>
          </a:p>
        </p:txBody>
      </p:sp>
      <p:pic>
        <p:nvPicPr>
          <p:cNvPr id="72707" name="Picture 2"/>
          <p:cNvPicPr>
            <a:picLocks noChangeAspect="1" noChangeArrowheads="1"/>
          </p:cNvPicPr>
          <p:nvPr/>
        </p:nvPicPr>
        <p:blipFill>
          <a:blip r:embed="rId2"/>
          <a:srcRect/>
          <a:stretch>
            <a:fillRect/>
          </a:stretch>
        </p:blipFill>
        <p:spPr bwMode="auto">
          <a:xfrm>
            <a:off x="971550" y="1628775"/>
            <a:ext cx="2584450" cy="4684713"/>
          </a:xfrm>
          <a:prstGeom prst="rect">
            <a:avLst/>
          </a:prstGeom>
          <a:noFill/>
          <a:ln w="9525">
            <a:noFill/>
            <a:miter lim="800000"/>
            <a:headEnd/>
            <a:tailEnd/>
          </a:ln>
        </p:spPr>
      </p:pic>
      <p:sp>
        <p:nvSpPr>
          <p:cNvPr id="72708" name="Textfeld 4"/>
          <p:cNvSpPr txBox="1">
            <a:spLocks noChangeArrowheads="1"/>
          </p:cNvSpPr>
          <p:nvPr/>
        </p:nvSpPr>
        <p:spPr bwMode="auto">
          <a:xfrm>
            <a:off x="539750" y="1700213"/>
            <a:ext cx="330200" cy="246062"/>
          </a:xfrm>
          <a:prstGeom prst="rect">
            <a:avLst/>
          </a:prstGeom>
          <a:noFill/>
          <a:ln w="9525">
            <a:noFill/>
            <a:miter lim="800000"/>
            <a:headEnd/>
            <a:tailEnd/>
          </a:ln>
        </p:spPr>
        <p:txBody>
          <a:bodyPr wrap="none">
            <a:spAutoFit/>
          </a:bodyPr>
          <a:lstStyle/>
          <a:p>
            <a:r>
              <a:rPr lang="de-DE" sz="1000">
                <a:latin typeface="Rockwell" pitchFamily="18" charset="0"/>
              </a:rPr>
              <a:t>FB</a:t>
            </a:r>
          </a:p>
        </p:txBody>
      </p:sp>
      <p:sp>
        <p:nvSpPr>
          <p:cNvPr id="72709" name="Textfeld 5"/>
          <p:cNvSpPr txBox="1">
            <a:spLocks noChangeArrowheads="1"/>
          </p:cNvSpPr>
          <p:nvPr/>
        </p:nvSpPr>
        <p:spPr bwMode="auto">
          <a:xfrm>
            <a:off x="971550" y="6308725"/>
            <a:ext cx="1565275" cy="369888"/>
          </a:xfrm>
          <a:prstGeom prst="rect">
            <a:avLst/>
          </a:prstGeom>
          <a:noFill/>
          <a:ln w="9525">
            <a:noFill/>
            <a:miter lim="800000"/>
            <a:headEnd/>
            <a:tailEnd/>
          </a:ln>
        </p:spPr>
        <p:txBody>
          <a:bodyPr wrap="none">
            <a:spAutoFit/>
          </a:bodyPr>
          <a:lstStyle/>
          <a:p>
            <a:r>
              <a:rPr lang="de-DE">
                <a:latin typeface="Rockwell" pitchFamily="18" charset="0"/>
              </a:rPr>
              <a:t>Julius Caesar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9. Arbeitsethik</a:t>
            </a:r>
            <a:endParaRPr lang="de-DE" dirty="0">
              <a:solidFill>
                <a:srgbClr val="FFC000"/>
              </a:solidFill>
            </a:endParaRPr>
          </a:p>
        </p:txBody>
      </p:sp>
      <p:sp>
        <p:nvSpPr>
          <p:cNvPr id="3" name="Inhaltsplatzhalter 2"/>
          <p:cNvSpPr>
            <a:spLocks noGrp="1"/>
          </p:cNvSpPr>
          <p:nvPr>
            <p:ph idx="1"/>
          </p:nvPr>
        </p:nvSpPr>
        <p:spPr>
          <a:xfrm>
            <a:off x="3924300" y="1646238"/>
            <a:ext cx="4762500" cy="4525962"/>
          </a:xfrm>
        </p:spPr>
        <p:txBody>
          <a:bodyPr>
            <a:normAutofit fontScale="92500" lnSpcReduction="2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2Thess 3,10: </a:t>
            </a:r>
            <a:r>
              <a:rPr lang="de-DE" dirty="0" smtClean="0">
                <a:solidFill>
                  <a:srgbClr val="FFFF00"/>
                </a:solidFill>
                <a:effectLst>
                  <a:outerShdw blurRad="38100" dist="38100" dir="2700000" algn="tl">
                    <a:srgbClr val="000000">
                      <a:alpha val="43137"/>
                    </a:srgbClr>
                  </a:outerShdw>
                </a:effectLst>
              </a:rPr>
              <a:t>„Wer nicht arbeiten will, soll auch nicht essen.“</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Luk 10,4:  </a:t>
            </a:r>
            <a:r>
              <a:rPr lang="de-DE" dirty="0" smtClean="0">
                <a:solidFill>
                  <a:srgbClr val="FFFF00"/>
                </a:solidFill>
                <a:effectLst>
                  <a:outerShdw blurRad="38100" dist="38100" dir="2700000" algn="tl">
                    <a:srgbClr val="000000">
                      <a:alpha val="43137"/>
                    </a:srgbClr>
                  </a:outerShdw>
                </a:effectLst>
              </a:rPr>
              <a:t>„Der Arbeiter ist seines Lohnes Wert.“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Paulus: Zeltmacher (</a:t>
            </a:r>
            <a:r>
              <a:rPr lang="de-DE" dirty="0" err="1" smtClean="0">
                <a:effectLst>
                  <a:outerShdw blurRad="38100" dist="38100" dir="2700000" algn="tl">
                    <a:srgbClr val="000000">
                      <a:alpha val="43137"/>
                    </a:srgbClr>
                  </a:outerShdw>
                </a:effectLst>
              </a:rPr>
              <a:t>Apg</a:t>
            </a:r>
            <a:r>
              <a:rPr lang="de-DE" dirty="0" smtClean="0">
                <a:effectLst>
                  <a:outerShdw blurRad="38100" dist="38100" dir="2700000" algn="tl">
                    <a:srgbClr val="000000">
                      <a:alpha val="43137"/>
                    </a:srgbClr>
                  </a:outerShdw>
                </a:effectLst>
              </a:rPr>
              <a:t> 18,3)</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1Mo 2,15: Acker </a:t>
            </a:r>
            <a:r>
              <a:rPr lang="de-DE" dirty="0" smtClean="0">
                <a:solidFill>
                  <a:srgbClr val="FFFF00"/>
                </a:solidFill>
                <a:effectLst>
                  <a:outerShdw blurRad="38100" dist="38100" dir="2700000" algn="tl">
                    <a:srgbClr val="000000">
                      <a:alpha val="43137"/>
                    </a:srgbClr>
                  </a:outerShdw>
                </a:effectLst>
              </a:rPr>
              <a:t>„bebauen und bewahren“ </a:t>
            </a:r>
            <a:r>
              <a:rPr lang="de-DE" dirty="0" smtClean="0">
                <a:effectLst>
                  <a:outerShdw blurRad="38100" dist="38100" dir="2700000" algn="tl">
                    <a:srgbClr val="000000">
                      <a:alpha val="43137"/>
                    </a:srgbClr>
                  </a:outerShdw>
                </a:effectLst>
                <a:sym typeface="Wingdings" pitchFamily="2" charset="2"/>
              </a:rPr>
              <a:t> körperliche Arbeit im Paradies</a:t>
            </a: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endParaRPr lang="de-DE" dirty="0" smtClean="0"/>
          </a:p>
        </p:txBody>
      </p:sp>
      <p:pic>
        <p:nvPicPr>
          <p:cNvPr id="73731" name="Picture 2"/>
          <p:cNvPicPr>
            <a:picLocks noChangeAspect="1" noChangeArrowheads="1"/>
          </p:cNvPicPr>
          <p:nvPr/>
        </p:nvPicPr>
        <p:blipFill>
          <a:blip r:embed="rId2"/>
          <a:srcRect/>
          <a:stretch>
            <a:fillRect/>
          </a:stretch>
        </p:blipFill>
        <p:spPr bwMode="auto">
          <a:xfrm>
            <a:off x="971550" y="1628775"/>
            <a:ext cx="2584450" cy="4684713"/>
          </a:xfrm>
          <a:prstGeom prst="rect">
            <a:avLst/>
          </a:prstGeom>
          <a:noFill/>
          <a:ln w="9525">
            <a:noFill/>
            <a:miter lim="800000"/>
            <a:headEnd/>
            <a:tailEnd/>
          </a:ln>
        </p:spPr>
      </p:pic>
      <p:sp>
        <p:nvSpPr>
          <p:cNvPr id="73732" name="Textfeld 4"/>
          <p:cNvSpPr txBox="1">
            <a:spLocks noChangeArrowheads="1"/>
          </p:cNvSpPr>
          <p:nvPr/>
        </p:nvSpPr>
        <p:spPr bwMode="auto">
          <a:xfrm>
            <a:off x="539750" y="1700213"/>
            <a:ext cx="330200" cy="246062"/>
          </a:xfrm>
          <a:prstGeom prst="rect">
            <a:avLst/>
          </a:prstGeom>
          <a:noFill/>
          <a:ln w="9525">
            <a:noFill/>
            <a:miter lim="800000"/>
            <a:headEnd/>
            <a:tailEnd/>
          </a:ln>
        </p:spPr>
        <p:txBody>
          <a:bodyPr wrap="none">
            <a:spAutoFit/>
          </a:bodyPr>
          <a:lstStyle/>
          <a:p>
            <a:r>
              <a:rPr lang="de-DE" sz="1000">
                <a:solidFill>
                  <a:schemeClr val="bg1"/>
                </a:solidFill>
                <a:latin typeface="Rockwell" pitchFamily="18" charset="0"/>
              </a:rPr>
              <a:t>FB</a:t>
            </a:r>
          </a:p>
        </p:txBody>
      </p:sp>
      <p:sp>
        <p:nvSpPr>
          <p:cNvPr id="73733" name="Textfeld 5"/>
          <p:cNvSpPr txBox="1">
            <a:spLocks noChangeArrowheads="1"/>
          </p:cNvSpPr>
          <p:nvPr/>
        </p:nvSpPr>
        <p:spPr bwMode="auto">
          <a:xfrm>
            <a:off x="971550" y="6308725"/>
            <a:ext cx="1565275" cy="369888"/>
          </a:xfrm>
          <a:prstGeom prst="rect">
            <a:avLst/>
          </a:prstGeom>
          <a:noFill/>
          <a:ln w="9525">
            <a:noFill/>
            <a:miter lim="800000"/>
            <a:headEnd/>
            <a:tailEnd/>
          </a:ln>
        </p:spPr>
        <p:txBody>
          <a:bodyPr wrap="none">
            <a:spAutoFit/>
          </a:bodyPr>
          <a:lstStyle/>
          <a:p>
            <a:r>
              <a:rPr lang="de-DE">
                <a:latin typeface="Rockwell" pitchFamily="18" charset="0"/>
              </a:rPr>
              <a:t>Julius Caesar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9. Arbeitsethik</a:t>
            </a:r>
            <a:endParaRPr lang="de-DE" dirty="0">
              <a:solidFill>
                <a:srgbClr val="FFC000"/>
              </a:solidFill>
            </a:endParaRPr>
          </a:p>
        </p:txBody>
      </p:sp>
      <p:sp>
        <p:nvSpPr>
          <p:cNvPr id="3" name="Inhaltsplatzhalter 2"/>
          <p:cNvSpPr>
            <a:spLocks noGrp="1"/>
          </p:cNvSpPr>
          <p:nvPr>
            <p:ph idx="1"/>
          </p:nvPr>
        </p:nvSpPr>
        <p:spPr>
          <a:xfrm>
            <a:off x="3708400" y="1646238"/>
            <a:ext cx="5184775" cy="5211762"/>
          </a:xfrm>
        </p:spPr>
        <p:txBody>
          <a:bodyPr>
            <a:normAutofit fontScale="77500" lnSpcReduction="20000"/>
          </a:bodyPr>
          <a:lstStyle/>
          <a:p>
            <a:pPr fontAlgn="auto">
              <a:spcBef>
                <a:spcPts val="0"/>
              </a:spcBef>
              <a:spcAft>
                <a:spcPts val="0"/>
              </a:spcAft>
              <a:buFont typeface="Wingdings 2"/>
              <a:buChar char=""/>
              <a:defRPr/>
            </a:pPr>
            <a:r>
              <a:rPr lang="en-US" dirty="0" smtClean="0">
                <a:effectLst>
                  <a:outerShdw blurRad="38100" dist="38100" dir="2700000" algn="tl">
                    <a:srgbClr val="000000">
                      <a:alpha val="43137"/>
                    </a:srgbClr>
                  </a:outerShdw>
                </a:effectLst>
              </a:rPr>
              <a:t>Eph 6: </a:t>
            </a:r>
            <a:r>
              <a:rPr lang="de-DE" baseline="30000" dirty="0" smtClean="0">
                <a:solidFill>
                  <a:srgbClr val="FFFF00"/>
                </a:solidFill>
                <a:effectLst>
                  <a:outerShdw blurRad="38100" dist="38100" dir="2700000" algn="tl">
                    <a:srgbClr val="000000">
                      <a:alpha val="43137"/>
                    </a:srgbClr>
                  </a:outerShdw>
                </a:effectLst>
              </a:rPr>
              <a:t>5</a:t>
            </a:r>
            <a:r>
              <a:rPr lang="de-DE" dirty="0" smtClean="0">
                <a:solidFill>
                  <a:srgbClr val="FFFF00"/>
                </a:solidFill>
                <a:effectLst>
                  <a:outerShdw blurRad="38100" dist="38100" dir="2700000" algn="tl">
                    <a:srgbClr val="000000">
                      <a:alpha val="43137"/>
                    </a:srgbClr>
                  </a:outerShdw>
                </a:effectLst>
              </a:rPr>
              <a:t> Ihr Sklaven, gehorcht euren Herren nach dem Fleisch mit Furcht und Zittern, in Einfalt eures Herzens, als dem Christus; </a:t>
            </a:r>
            <a:r>
              <a:rPr lang="de-DE" baseline="30000" dirty="0" smtClean="0">
                <a:solidFill>
                  <a:srgbClr val="FFFF00"/>
                </a:solidFill>
                <a:effectLst>
                  <a:outerShdw blurRad="38100" dist="38100" dir="2700000" algn="tl">
                    <a:srgbClr val="000000">
                      <a:alpha val="43137"/>
                    </a:srgbClr>
                  </a:outerShdw>
                </a:effectLst>
              </a:rPr>
              <a:t>6</a:t>
            </a:r>
            <a:r>
              <a:rPr lang="de-DE" dirty="0" smtClean="0">
                <a:solidFill>
                  <a:srgbClr val="FFFF00"/>
                </a:solidFill>
                <a:effectLst>
                  <a:outerShdw blurRad="38100" dist="38100" dir="2700000" algn="tl">
                    <a:srgbClr val="000000">
                      <a:alpha val="43137"/>
                    </a:srgbClr>
                  </a:outerShdw>
                </a:effectLst>
              </a:rPr>
              <a:t> nicht mit Augen-</a:t>
            </a:r>
            <a:r>
              <a:rPr lang="de-DE" dirty="0" err="1" smtClean="0">
                <a:solidFill>
                  <a:srgbClr val="FFFF00"/>
                </a:solidFill>
                <a:effectLst>
                  <a:outerShdw blurRad="38100" dist="38100" dir="2700000" algn="tl">
                    <a:srgbClr val="000000">
                      <a:alpha val="43137"/>
                    </a:srgbClr>
                  </a:outerShdw>
                </a:effectLst>
              </a:rPr>
              <a:t>dienerei</a:t>
            </a:r>
            <a:r>
              <a:rPr lang="de-DE" dirty="0" smtClean="0">
                <a:solidFill>
                  <a:srgbClr val="FFFF00"/>
                </a:solidFill>
                <a:effectLst>
                  <a:outerShdw blurRad="38100" dist="38100" dir="2700000" algn="tl">
                    <a:srgbClr val="000000">
                      <a:alpha val="43137"/>
                    </a:srgbClr>
                  </a:outerShdw>
                </a:effectLst>
              </a:rPr>
              <a:t>, als Menschen-gefällige, sondern als Sklaven Christi, indem ihr den Willen Gottes von Herzen tut, </a:t>
            </a:r>
            <a:r>
              <a:rPr lang="de-DE" baseline="30000" dirty="0" smtClean="0">
                <a:solidFill>
                  <a:srgbClr val="FFFF00"/>
                </a:solidFill>
                <a:effectLst>
                  <a:outerShdw blurRad="38100" dist="38100" dir="2700000" algn="tl">
                    <a:srgbClr val="000000">
                      <a:alpha val="43137"/>
                    </a:srgbClr>
                  </a:outerShdw>
                </a:effectLst>
              </a:rPr>
              <a:t>7</a:t>
            </a:r>
            <a:r>
              <a:rPr lang="de-DE" dirty="0" smtClean="0">
                <a:solidFill>
                  <a:srgbClr val="FFFF00"/>
                </a:solidFill>
                <a:effectLst>
                  <a:outerShdw blurRad="38100" dist="38100" dir="2700000" algn="tl">
                    <a:srgbClr val="000000">
                      <a:alpha val="43137"/>
                    </a:srgbClr>
                  </a:outerShdw>
                </a:effectLst>
              </a:rPr>
              <a:t> und mit Gutwilligkeit dient, als dem Herrn und nicht den Menschen, </a:t>
            </a:r>
            <a:r>
              <a:rPr lang="de-DE" baseline="30000" dirty="0" smtClean="0">
                <a:solidFill>
                  <a:srgbClr val="FFFF00"/>
                </a:solidFill>
                <a:effectLst>
                  <a:outerShdw blurRad="38100" dist="38100" dir="2700000" algn="tl">
                    <a:srgbClr val="000000">
                      <a:alpha val="43137"/>
                    </a:srgbClr>
                  </a:outerShdw>
                </a:effectLst>
              </a:rPr>
              <a:t>8</a:t>
            </a:r>
            <a:r>
              <a:rPr lang="de-DE" dirty="0" smtClean="0">
                <a:solidFill>
                  <a:srgbClr val="FFFF00"/>
                </a:solidFill>
                <a:effectLst>
                  <a:outerShdw blurRad="38100" dist="38100" dir="2700000" algn="tl">
                    <a:srgbClr val="000000">
                      <a:alpha val="43137"/>
                    </a:srgbClr>
                  </a:outerShdw>
                </a:effectLst>
              </a:rPr>
              <a:t> da ihr wisst, </a:t>
            </a:r>
            <a:r>
              <a:rPr lang="de-DE" dirty="0" err="1" smtClean="0">
                <a:solidFill>
                  <a:srgbClr val="FFFF00"/>
                </a:solidFill>
                <a:effectLst>
                  <a:outerShdw blurRad="38100" dist="38100" dir="2700000" algn="tl">
                    <a:srgbClr val="000000">
                      <a:alpha val="43137"/>
                    </a:srgbClr>
                  </a:outerShdw>
                </a:effectLst>
              </a:rPr>
              <a:t>daß</a:t>
            </a:r>
            <a:r>
              <a:rPr lang="de-DE" dirty="0" smtClean="0">
                <a:solidFill>
                  <a:srgbClr val="FFFF00"/>
                </a:solidFill>
                <a:effectLst>
                  <a:outerShdw blurRad="38100" dist="38100" dir="2700000" algn="tl">
                    <a:srgbClr val="000000">
                      <a:alpha val="43137"/>
                    </a:srgbClr>
                  </a:outerShdw>
                </a:effectLst>
              </a:rPr>
              <a:t>, was irgend ein jeder Gutes tun wird, er dies vom Herrn empfangen wird, er sei Sklave oder Freier.</a:t>
            </a:r>
          </a:p>
        </p:txBody>
      </p:sp>
      <p:pic>
        <p:nvPicPr>
          <p:cNvPr id="74755" name="Picture 2"/>
          <p:cNvPicPr>
            <a:picLocks noChangeAspect="1" noChangeArrowheads="1"/>
          </p:cNvPicPr>
          <p:nvPr/>
        </p:nvPicPr>
        <p:blipFill>
          <a:blip r:embed="rId2"/>
          <a:srcRect/>
          <a:stretch>
            <a:fillRect/>
          </a:stretch>
        </p:blipFill>
        <p:spPr bwMode="auto">
          <a:xfrm>
            <a:off x="971550" y="1628775"/>
            <a:ext cx="2584450" cy="4684713"/>
          </a:xfrm>
          <a:prstGeom prst="rect">
            <a:avLst/>
          </a:prstGeom>
          <a:noFill/>
          <a:ln w="9525">
            <a:noFill/>
            <a:miter lim="800000"/>
            <a:headEnd/>
            <a:tailEnd/>
          </a:ln>
        </p:spPr>
      </p:pic>
      <p:sp>
        <p:nvSpPr>
          <p:cNvPr id="74756" name="Textfeld 4"/>
          <p:cNvSpPr txBox="1">
            <a:spLocks noChangeArrowheads="1"/>
          </p:cNvSpPr>
          <p:nvPr/>
        </p:nvSpPr>
        <p:spPr bwMode="auto">
          <a:xfrm>
            <a:off x="539750" y="1700213"/>
            <a:ext cx="330200" cy="246062"/>
          </a:xfrm>
          <a:prstGeom prst="rect">
            <a:avLst/>
          </a:prstGeom>
          <a:noFill/>
          <a:ln w="9525">
            <a:noFill/>
            <a:miter lim="800000"/>
            <a:headEnd/>
            <a:tailEnd/>
          </a:ln>
        </p:spPr>
        <p:txBody>
          <a:bodyPr wrap="none">
            <a:spAutoFit/>
          </a:bodyPr>
          <a:lstStyle/>
          <a:p>
            <a:r>
              <a:rPr lang="de-DE" sz="1000">
                <a:solidFill>
                  <a:schemeClr val="bg1"/>
                </a:solidFill>
                <a:latin typeface="Rockwell" pitchFamily="18" charset="0"/>
              </a:rPr>
              <a:t>FB</a:t>
            </a:r>
          </a:p>
        </p:txBody>
      </p:sp>
      <p:sp>
        <p:nvSpPr>
          <p:cNvPr id="74757" name="Textfeld 5"/>
          <p:cNvSpPr txBox="1">
            <a:spLocks noChangeArrowheads="1"/>
          </p:cNvSpPr>
          <p:nvPr/>
        </p:nvSpPr>
        <p:spPr bwMode="auto">
          <a:xfrm>
            <a:off x="971550" y="6308725"/>
            <a:ext cx="1565275" cy="369888"/>
          </a:xfrm>
          <a:prstGeom prst="rect">
            <a:avLst/>
          </a:prstGeom>
          <a:noFill/>
          <a:ln w="9525">
            <a:noFill/>
            <a:miter lim="800000"/>
            <a:headEnd/>
            <a:tailEnd/>
          </a:ln>
        </p:spPr>
        <p:txBody>
          <a:bodyPr wrap="none">
            <a:spAutoFit/>
          </a:bodyPr>
          <a:lstStyle/>
          <a:p>
            <a:r>
              <a:rPr lang="de-DE">
                <a:latin typeface="Rockwell" pitchFamily="18" charset="0"/>
              </a:rPr>
              <a:t>Julius Caesar</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C000"/>
                </a:solidFill>
              </a:rPr>
              <a:t>9. Arbeitsethik</a:t>
            </a:r>
            <a:endParaRPr lang="de-DE" dirty="0">
              <a:solidFill>
                <a:srgbClr val="FFC000"/>
              </a:solidFill>
            </a:endParaRPr>
          </a:p>
        </p:txBody>
      </p:sp>
      <p:sp>
        <p:nvSpPr>
          <p:cNvPr id="3" name="Inhaltsplatzhalter 2"/>
          <p:cNvSpPr>
            <a:spLocks noGrp="1"/>
          </p:cNvSpPr>
          <p:nvPr>
            <p:ph idx="1"/>
          </p:nvPr>
        </p:nvSpPr>
        <p:spPr>
          <a:xfrm>
            <a:off x="3708400" y="1646238"/>
            <a:ext cx="5184775" cy="5211762"/>
          </a:xfrm>
        </p:spPr>
        <p:txBody>
          <a:bodyPr>
            <a:normAutofit fontScale="77500" lnSpcReduction="20000"/>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Basilius v. </a:t>
            </a:r>
            <a:r>
              <a:rPr lang="de-DE" dirty="0" err="1" smtClean="0">
                <a:effectLst>
                  <a:outerShdw blurRad="38100" dist="38100" dir="2700000" algn="tl">
                    <a:srgbClr val="000000">
                      <a:alpha val="43137"/>
                    </a:srgbClr>
                  </a:outerShdw>
                </a:effectLst>
              </a:rPr>
              <a:t>Caesarea</a:t>
            </a:r>
            <a:r>
              <a:rPr lang="de-DE" dirty="0" smtClean="0">
                <a:effectLst>
                  <a:outerShdw blurRad="38100" dist="38100" dir="2700000" algn="tl">
                    <a:srgbClr val="000000">
                      <a:alpha val="43137"/>
                    </a:srgbClr>
                  </a:outerShdw>
                </a:effectLst>
              </a:rPr>
              <a:t> (4. Jh.): „</a:t>
            </a:r>
            <a:r>
              <a:rPr lang="de-DE" dirty="0" err="1" smtClean="0">
                <a:effectLst>
                  <a:outerShdw blurRad="38100" dist="38100" dir="2700000" algn="tl">
                    <a:srgbClr val="000000">
                      <a:alpha val="43137"/>
                    </a:srgbClr>
                  </a:outerShdw>
                </a:effectLst>
              </a:rPr>
              <a:t>Müssiggang</a:t>
            </a:r>
            <a:r>
              <a:rPr lang="de-DE" dirty="0" smtClean="0">
                <a:effectLst>
                  <a:outerShdw blurRad="38100" dist="38100" dir="2700000" algn="tl">
                    <a:srgbClr val="000000">
                      <a:alpha val="43137"/>
                    </a:srgbClr>
                  </a:outerShdw>
                </a:effectLst>
              </a:rPr>
              <a:t> ist ein </a:t>
            </a:r>
            <a:r>
              <a:rPr lang="de-DE" dirty="0" err="1" smtClean="0">
                <a:effectLst>
                  <a:outerShdw blurRad="38100" dist="38100" dir="2700000" algn="tl">
                    <a:srgbClr val="000000">
                      <a:alpha val="43137"/>
                    </a:srgbClr>
                  </a:outerShdw>
                </a:effectLst>
              </a:rPr>
              <a:t>grosses</a:t>
            </a:r>
            <a:r>
              <a:rPr lang="de-DE" dirty="0" smtClean="0">
                <a:effectLst>
                  <a:outerShdw blurRad="38100" dist="38100" dir="2700000" algn="tl">
                    <a:srgbClr val="000000">
                      <a:alpha val="43137"/>
                    </a:srgbClr>
                  </a:outerShdw>
                </a:effectLst>
              </a:rPr>
              <a:t> Übel; Arbeiten bewahrt uns vor bösen Gedanken.“</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Martin Luther (16. Jh.): Arbeit = </a:t>
            </a:r>
            <a:r>
              <a:rPr lang="de-DE" i="1" dirty="0" err="1" smtClean="0">
                <a:effectLst>
                  <a:outerShdw blurRad="38100" dist="38100" dir="2700000" algn="tl">
                    <a:srgbClr val="000000">
                      <a:alpha val="43137"/>
                    </a:srgbClr>
                  </a:outerShdw>
                </a:effectLst>
              </a:rPr>
              <a:t>vocatio</a:t>
            </a:r>
            <a:r>
              <a:rPr lang="de-DE" dirty="0" smtClean="0">
                <a:effectLst>
                  <a:outerShdw blurRad="38100" dist="38100" dir="2700000" algn="tl">
                    <a:srgbClr val="000000">
                      <a:alpha val="43137"/>
                    </a:srgbClr>
                  </a:outerShdw>
                </a:effectLst>
              </a:rPr>
              <a:t> = Berufung (vgl. „Beruf“); alle Arbeit ist Dienst für Gott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 Entstehung einer Mittelschicht</a:t>
            </a: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Protestantische Arbeitsethik </a:t>
            </a:r>
            <a:r>
              <a:rPr lang="de-DE" dirty="0" smtClean="0">
                <a:effectLst>
                  <a:outerShdw blurRad="38100" dist="38100" dir="2700000" algn="tl">
                    <a:srgbClr val="000000">
                      <a:alpha val="43137"/>
                    </a:srgbClr>
                  </a:outerShdw>
                </a:effectLst>
                <a:sym typeface="Wingdings" pitchFamily="2" charset="2"/>
              </a:rPr>
              <a:t> Säule der westlichen Wirtschaft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Recht auf Eigentum; 2Mo 20,15: </a:t>
            </a:r>
            <a:r>
              <a:rPr lang="de-DE" dirty="0" smtClean="0">
                <a:solidFill>
                  <a:srgbClr val="FFFF00"/>
                </a:solidFill>
                <a:effectLst>
                  <a:outerShdw blurRad="38100" dist="38100" dir="2700000" algn="tl">
                    <a:srgbClr val="000000">
                      <a:alpha val="43137"/>
                    </a:srgbClr>
                  </a:outerShdw>
                </a:effectLst>
                <a:sym typeface="Wingdings" pitchFamily="2" charset="2"/>
              </a:rPr>
              <a:t>„Du sollst nicht stehlen!“</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sym typeface="Wingdings" pitchFamily="2" charset="2"/>
              </a:rPr>
              <a:t>Freie Marktwirtschaft</a:t>
            </a:r>
            <a:endParaRPr lang="de-DE" dirty="0" smtClean="0">
              <a:effectLst>
                <a:outerShdw blurRad="38100" dist="38100" dir="2700000" algn="tl">
                  <a:srgbClr val="000000">
                    <a:alpha val="43137"/>
                  </a:srgbClr>
                </a:outerShdw>
              </a:effectLst>
            </a:endParaRPr>
          </a:p>
        </p:txBody>
      </p:sp>
      <p:pic>
        <p:nvPicPr>
          <p:cNvPr id="75779" name="Picture 2"/>
          <p:cNvPicPr>
            <a:picLocks noChangeAspect="1" noChangeArrowheads="1"/>
          </p:cNvPicPr>
          <p:nvPr/>
        </p:nvPicPr>
        <p:blipFill>
          <a:blip r:embed="rId2"/>
          <a:srcRect/>
          <a:stretch>
            <a:fillRect/>
          </a:stretch>
        </p:blipFill>
        <p:spPr bwMode="auto">
          <a:xfrm>
            <a:off x="971550" y="1628775"/>
            <a:ext cx="2584450" cy="4684713"/>
          </a:xfrm>
          <a:prstGeom prst="rect">
            <a:avLst/>
          </a:prstGeom>
          <a:noFill/>
          <a:ln w="9525">
            <a:noFill/>
            <a:miter lim="800000"/>
            <a:headEnd/>
            <a:tailEnd/>
          </a:ln>
        </p:spPr>
      </p:pic>
      <p:sp>
        <p:nvSpPr>
          <p:cNvPr id="75780" name="Textfeld 4"/>
          <p:cNvSpPr txBox="1">
            <a:spLocks noChangeArrowheads="1"/>
          </p:cNvSpPr>
          <p:nvPr/>
        </p:nvSpPr>
        <p:spPr bwMode="auto">
          <a:xfrm>
            <a:off x="539750" y="1700213"/>
            <a:ext cx="330200" cy="246062"/>
          </a:xfrm>
          <a:prstGeom prst="rect">
            <a:avLst/>
          </a:prstGeom>
          <a:noFill/>
          <a:ln w="9525">
            <a:noFill/>
            <a:miter lim="800000"/>
            <a:headEnd/>
            <a:tailEnd/>
          </a:ln>
        </p:spPr>
        <p:txBody>
          <a:bodyPr wrap="none">
            <a:spAutoFit/>
          </a:bodyPr>
          <a:lstStyle/>
          <a:p>
            <a:r>
              <a:rPr lang="de-DE" sz="1000">
                <a:solidFill>
                  <a:schemeClr val="bg1"/>
                </a:solidFill>
                <a:latin typeface="Rockwell" pitchFamily="18" charset="0"/>
              </a:rPr>
              <a:t>FB</a:t>
            </a:r>
          </a:p>
        </p:txBody>
      </p:sp>
      <p:sp>
        <p:nvSpPr>
          <p:cNvPr id="75781" name="Textfeld 5"/>
          <p:cNvSpPr txBox="1">
            <a:spLocks noChangeArrowheads="1"/>
          </p:cNvSpPr>
          <p:nvPr/>
        </p:nvSpPr>
        <p:spPr bwMode="auto">
          <a:xfrm>
            <a:off x="971550" y="6308725"/>
            <a:ext cx="1565275" cy="369888"/>
          </a:xfrm>
          <a:prstGeom prst="rect">
            <a:avLst/>
          </a:prstGeom>
          <a:noFill/>
          <a:ln w="9525">
            <a:noFill/>
            <a:miter lim="800000"/>
            <a:headEnd/>
            <a:tailEnd/>
          </a:ln>
        </p:spPr>
        <p:txBody>
          <a:bodyPr wrap="none">
            <a:spAutoFit/>
          </a:bodyPr>
          <a:lstStyle/>
          <a:p>
            <a:r>
              <a:rPr lang="de-DE">
                <a:latin typeface="Rockwell" pitchFamily="18" charset="0"/>
              </a:rPr>
              <a:t>Julius Caesar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chemeClr val="tx2">
                    <a:tint val="100000"/>
                    <a:shade val="90000"/>
                    <a:satMod val="250000"/>
                    <a:alpha val="100000"/>
                  </a:schemeClr>
                </a:solidFill>
              </a:rPr>
              <a:t>Weitere Themen</a:t>
            </a:r>
            <a:endParaRPr lang="de-DE" dirty="0">
              <a:solidFill>
                <a:schemeClr val="tx2">
                  <a:tint val="100000"/>
                  <a:shade val="90000"/>
                  <a:satMod val="250000"/>
                  <a:alpha val="100000"/>
                </a:schemeClr>
              </a:solidFill>
            </a:endParaRPr>
          </a:p>
        </p:txBody>
      </p:sp>
      <p:sp>
        <p:nvSpPr>
          <p:cNvPr id="3" name="Inhaltsplatzhalter 2"/>
          <p:cNvSpPr>
            <a:spLocks noGrp="1"/>
          </p:cNvSpPr>
          <p:nvPr>
            <p:ph idx="1"/>
          </p:nvPr>
        </p:nvSpPr>
        <p:spPr/>
        <p:txBody>
          <a:bodyPr>
            <a:normAutofit/>
          </a:bodyPr>
          <a:lstStyle/>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Freiheit und Gerechtigkeit für alle (Magna Charta v. 1215; amerikanische Unabhängigkeitserklärung 1776)</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Religionsfreiheit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Abschaffung der Sklaverei</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Malerei</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Architektur</a:t>
            </a:r>
          </a:p>
          <a:p>
            <a:pPr fontAlgn="auto">
              <a:spcBef>
                <a:spcPts val="0"/>
              </a:spcBef>
              <a:spcAft>
                <a:spcPts val="0"/>
              </a:spcAft>
              <a:buFont typeface="Wingdings 2"/>
              <a:buChar char=""/>
              <a:defRPr/>
            </a:pPr>
            <a:endParaRPr lang="de-DE"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de-DE" sz="4800" dirty="0" smtClean="0">
                <a:solidFill>
                  <a:srgbClr val="00B0F0"/>
                </a:solidFill>
                <a:latin typeface="Arial" charset="0"/>
              </a:rPr>
              <a:t>10. Von der Tempelmusik zur </a:t>
            </a:r>
            <a:br>
              <a:rPr lang="de-DE" sz="4800" dirty="0" smtClean="0">
                <a:solidFill>
                  <a:srgbClr val="00B0F0"/>
                </a:solidFill>
                <a:latin typeface="Arial" charset="0"/>
              </a:rPr>
            </a:br>
            <a:r>
              <a:rPr lang="de-DE" sz="4800" dirty="0" smtClean="0">
                <a:solidFill>
                  <a:srgbClr val="00B0F0"/>
                </a:solidFill>
                <a:latin typeface="Arial" charset="0"/>
              </a:rPr>
              <a:t>Musik des Christentums</a:t>
            </a:r>
            <a:endParaRPr lang="de-DE" dirty="0">
              <a:solidFill>
                <a:srgbClr val="00B0F0"/>
              </a:solidFill>
            </a:endParaRPr>
          </a:p>
        </p:txBody>
      </p:sp>
      <p:sp>
        <p:nvSpPr>
          <p:cNvPr id="3" name="Inhaltsplatzhalter 2"/>
          <p:cNvSpPr>
            <a:spLocks noGrp="1"/>
          </p:cNvSpPr>
          <p:nvPr>
            <p:ph idx="1"/>
          </p:nvPr>
        </p:nvSpPr>
        <p:spPr>
          <a:xfrm>
            <a:off x="467544" y="4437112"/>
            <a:ext cx="8229600" cy="2239461"/>
          </a:xfrm>
        </p:spPr>
        <p:txBody>
          <a:bodyPr>
            <a:normAutofit/>
          </a:bodyPr>
          <a:lstStyle/>
          <a:p>
            <a:pPr marL="292100" lvl="8" indent="-292100">
              <a:spcBef>
                <a:spcPts val="0"/>
              </a:spcBef>
              <a:buClr>
                <a:schemeClr val="accent1"/>
              </a:buClr>
              <a:buSzPct val="70000"/>
              <a:buFont typeface="Wingdings 2"/>
              <a:buChar char=""/>
              <a:defRPr/>
            </a:pPr>
            <a:r>
              <a:rPr lang="de-DE" sz="2800" dirty="0" smtClean="0">
                <a:effectLst>
                  <a:outerShdw blurRad="38100" dist="38100" dir="2700000" algn="tl">
                    <a:srgbClr val="000000">
                      <a:alpha val="43137"/>
                    </a:srgbClr>
                  </a:outerShdw>
                </a:effectLst>
                <a:latin typeface="Arial" charset="0"/>
              </a:rPr>
              <a:t>Die jüdische Musik des Tempels und der Synagoge ist die Grundlage der christlichen Musik. Verdrängung der heidnischen Musik in Europa.</a:t>
            </a:r>
            <a:endParaRPr lang="de-DE" dirty="0"/>
          </a:p>
        </p:txBody>
      </p:sp>
      <p:pic>
        <p:nvPicPr>
          <p:cNvPr id="77827" name="Picture 11"/>
          <p:cNvPicPr>
            <a:picLocks noChangeAspect="1" noChangeArrowheads="1"/>
          </p:cNvPicPr>
          <p:nvPr/>
        </p:nvPicPr>
        <p:blipFill>
          <a:blip r:embed="rId2"/>
          <a:srcRect/>
          <a:stretch>
            <a:fillRect/>
          </a:stretch>
        </p:blipFill>
        <p:spPr bwMode="auto">
          <a:xfrm>
            <a:off x="611188" y="1773238"/>
            <a:ext cx="1425575" cy="1557337"/>
          </a:xfrm>
          <a:prstGeom prst="rect">
            <a:avLst/>
          </a:prstGeom>
          <a:noFill/>
          <a:ln w="9525">
            <a:noFill/>
            <a:miter lim="800000"/>
            <a:headEnd/>
            <a:tailEnd/>
          </a:ln>
        </p:spPr>
      </p:pic>
      <p:pic>
        <p:nvPicPr>
          <p:cNvPr id="77828" name="Picture 8"/>
          <p:cNvPicPr>
            <a:picLocks noChangeAspect="1" noChangeArrowheads="1"/>
          </p:cNvPicPr>
          <p:nvPr/>
        </p:nvPicPr>
        <p:blipFill>
          <a:blip r:embed="rId3"/>
          <a:srcRect/>
          <a:stretch>
            <a:fillRect/>
          </a:stretch>
        </p:blipFill>
        <p:spPr bwMode="auto">
          <a:xfrm>
            <a:off x="2411413" y="2420938"/>
            <a:ext cx="3802062" cy="885825"/>
          </a:xfrm>
          <a:prstGeom prst="rect">
            <a:avLst/>
          </a:prstGeom>
          <a:noFill/>
          <a:ln w="9525">
            <a:noFill/>
            <a:miter lim="800000"/>
            <a:headEnd/>
            <a:tailEnd/>
          </a:ln>
        </p:spPr>
      </p:pic>
      <p:pic>
        <p:nvPicPr>
          <p:cNvPr id="77829" name="Picture 5"/>
          <p:cNvPicPr>
            <a:picLocks noChangeAspect="1" noChangeArrowheads="1"/>
          </p:cNvPicPr>
          <p:nvPr/>
        </p:nvPicPr>
        <p:blipFill>
          <a:blip r:embed="rId4"/>
          <a:srcRect/>
          <a:stretch>
            <a:fillRect/>
          </a:stretch>
        </p:blipFill>
        <p:spPr bwMode="auto">
          <a:xfrm>
            <a:off x="6443663" y="1700213"/>
            <a:ext cx="2251075" cy="2474912"/>
          </a:xfrm>
          <a:prstGeom prst="rect">
            <a:avLst/>
          </a:prstGeom>
          <a:noFill/>
          <a:ln w="9525">
            <a:noFill/>
            <a:miter lim="800000"/>
            <a:headEnd/>
            <a:tailEnd/>
          </a:ln>
        </p:spPr>
      </p:pic>
      <p:sp>
        <p:nvSpPr>
          <p:cNvPr id="77830" name="Textfeld 6"/>
          <p:cNvSpPr txBox="1">
            <a:spLocks noChangeArrowheads="1"/>
          </p:cNvSpPr>
          <p:nvPr/>
        </p:nvSpPr>
        <p:spPr bwMode="auto">
          <a:xfrm>
            <a:off x="250825" y="1773238"/>
            <a:ext cx="330200" cy="246062"/>
          </a:xfrm>
          <a:prstGeom prst="rect">
            <a:avLst/>
          </a:prstGeom>
          <a:noFill/>
          <a:ln w="9525">
            <a:noFill/>
            <a:miter lim="800000"/>
            <a:headEnd/>
            <a:tailEnd/>
          </a:ln>
        </p:spPr>
        <p:txBody>
          <a:bodyPr wrap="none">
            <a:spAutoFit/>
          </a:bodyPr>
          <a:lstStyle/>
          <a:p>
            <a:r>
              <a:rPr lang="de-DE" sz="1000">
                <a:latin typeface="Rockwell" pitchFamily="18" charset="0"/>
              </a:rPr>
              <a:t>RL</a:t>
            </a:r>
          </a:p>
        </p:txBody>
      </p:sp>
      <p:sp>
        <p:nvSpPr>
          <p:cNvPr id="77831" name="Textfeld 8"/>
          <p:cNvSpPr txBox="1">
            <a:spLocks noChangeArrowheads="1"/>
          </p:cNvSpPr>
          <p:nvPr/>
        </p:nvSpPr>
        <p:spPr bwMode="auto">
          <a:xfrm>
            <a:off x="2411413" y="2133600"/>
            <a:ext cx="328612" cy="246063"/>
          </a:xfrm>
          <a:prstGeom prst="rect">
            <a:avLst/>
          </a:prstGeom>
          <a:noFill/>
          <a:ln w="9525">
            <a:noFill/>
            <a:miter lim="800000"/>
            <a:headEnd/>
            <a:tailEnd/>
          </a:ln>
        </p:spPr>
        <p:txBody>
          <a:bodyPr wrap="none">
            <a:spAutoFit/>
          </a:bodyPr>
          <a:lstStyle/>
          <a:p>
            <a:r>
              <a:rPr lang="de-DE" sz="1000">
                <a:latin typeface="Rockwell" pitchFamily="18" charset="0"/>
              </a:rPr>
              <a:t>RL</a:t>
            </a:r>
          </a:p>
        </p:txBody>
      </p:sp>
      <p:sp>
        <p:nvSpPr>
          <p:cNvPr id="77832" name="Textfeld 9"/>
          <p:cNvSpPr txBox="1">
            <a:spLocks noChangeArrowheads="1"/>
          </p:cNvSpPr>
          <p:nvPr/>
        </p:nvSpPr>
        <p:spPr bwMode="auto">
          <a:xfrm>
            <a:off x="8459788" y="4221163"/>
            <a:ext cx="330200" cy="246062"/>
          </a:xfrm>
          <a:prstGeom prst="rect">
            <a:avLst/>
          </a:prstGeom>
          <a:noFill/>
          <a:ln w="9525">
            <a:noFill/>
            <a:miter lim="800000"/>
            <a:headEnd/>
            <a:tailEnd/>
          </a:ln>
        </p:spPr>
        <p:txBody>
          <a:bodyPr wrap="none">
            <a:spAutoFit/>
          </a:bodyPr>
          <a:lstStyle/>
          <a:p>
            <a:r>
              <a:rPr lang="de-DE" sz="1000">
                <a:latin typeface="Rockwell" pitchFamily="18" charset="0"/>
              </a:rPr>
              <a:t>RL</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de-DE" sz="4400" dirty="0" smtClean="0">
                <a:solidFill>
                  <a:srgbClr val="00B0F0"/>
                </a:solidFill>
                <a:latin typeface="Arial" charset="0"/>
              </a:rPr>
              <a:t>10. Von der Tempelmusik zur </a:t>
            </a:r>
            <a:br>
              <a:rPr lang="de-DE" sz="4400" dirty="0" smtClean="0">
                <a:solidFill>
                  <a:srgbClr val="00B0F0"/>
                </a:solidFill>
                <a:latin typeface="Arial" charset="0"/>
              </a:rPr>
            </a:br>
            <a:r>
              <a:rPr lang="de-DE" sz="4400" dirty="0" smtClean="0">
                <a:solidFill>
                  <a:srgbClr val="00B0F0"/>
                </a:solidFill>
                <a:latin typeface="Arial" charset="0"/>
              </a:rPr>
              <a:t>Musik des Christentums</a:t>
            </a:r>
            <a:endParaRPr lang="de-DE" dirty="0">
              <a:solidFill>
                <a:srgbClr val="00B0F0"/>
              </a:solidFill>
            </a:endParaRPr>
          </a:p>
        </p:txBody>
      </p:sp>
      <p:sp>
        <p:nvSpPr>
          <p:cNvPr id="3" name="Inhaltsplatzhalter 2"/>
          <p:cNvSpPr>
            <a:spLocks noGrp="1"/>
          </p:cNvSpPr>
          <p:nvPr>
            <p:ph idx="1"/>
          </p:nvPr>
        </p:nvSpPr>
        <p:spPr>
          <a:xfrm>
            <a:off x="457200" y="1646238"/>
            <a:ext cx="4114800" cy="4525962"/>
          </a:xfrm>
        </p:spPr>
        <p:txBody>
          <a:bodyPr>
            <a:normAutofit fontScale="92500" lnSpcReduction="20000"/>
          </a:bodyPr>
          <a:lstStyle/>
          <a:p>
            <a:pPr fontAlgn="auto">
              <a:spcBef>
                <a:spcPts val="0"/>
              </a:spcBef>
              <a:spcAft>
                <a:spcPts val="0"/>
              </a:spcAft>
              <a:buFont typeface="Wingdings 2"/>
              <a:buChar char=""/>
              <a:defRPr/>
            </a:pPr>
            <a:r>
              <a:rPr lang="de-DE" dirty="0" err="1" smtClean="0">
                <a:effectLst>
                  <a:outerShdw blurRad="38100" dist="38100" dir="2700000" algn="tl">
                    <a:srgbClr val="000000">
                      <a:alpha val="43137"/>
                    </a:srgbClr>
                  </a:outerShdw>
                </a:effectLst>
                <a:latin typeface="Arial" charset="0"/>
              </a:rPr>
              <a:t>Röm</a:t>
            </a:r>
            <a:r>
              <a:rPr lang="de-DE" dirty="0" smtClean="0">
                <a:effectLst>
                  <a:outerShdw blurRad="38100" dist="38100" dir="2700000" algn="tl">
                    <a:srgbClr val="000000">
                      <a:alpha val="43137"/>
                    </a:srgbClr>
                  </a:outerShdw>
                </a:effectLst>
                <a:latin typeface="Arial" charset="0"/>
              </a:rPr>
              <a:t> 15,9:   </a:t>
            </a:r>
            <a:r>
              <a:rPr lang="de-DE" dirty="0" smtClean="0">
                <a:solidFill>
                  <a:srgbClr val="FFFF00"/>
                </a:solidFill>
                <a:effectLst>
                  <a:outerShdw blurRad="38100" dist="38100" dir="2700000" algn="tl">
                    <a:srgbClr val="000000">
                      <a:alpha val="43137"/>
                    </a:srgbClr>
                  </a:outerShdw>
                </a:effectLst>
                <a:latin typeface="Arial" charset="0"/>
              </a:rPr>
              <a:t>... damit die Nationen aber Gott verherrlichen möchten um der Begnadigung willen, wie geschrieben steht: "Darum werde ich dich bekennen unter den Nationen und deinem Namen</a:t>
            </a:r>
            <a:r>
              <a:rPr lang="de-DE" dirty="0" smtClean="0">
                <a:solidFill>
                  <a:srgbClr val="FF3300"/>
                </a:solidFill>
                <a:effectLst>
                  <a:outerShdw blurRad="38100" dist="38100" dir="2700000" algn="tl">
                    <a:srgbClr val="000000">
                      <a:alpha val="43137"/>
                    </a:srgbClr>
                  </a:outerShdw>
                </a:effectLst>
                <a:latin typeface="Arial" charset="0"/>
              </a:rPr>
              <a:t> Psalmen singen</a:t>
            </a:r>
            <a:r>
              <a:rPr lang="de-DE" dirty="0" smtClean="0">
                <a:solidFill>
                  <a:srgbClr val="FFFF00"/>
                </a:solidFill>
                <a:effectLst>
                  <a:outerShdw blurRad="38100" dist="38100" dir="2700000" algn="tl">
                    <a:srgbClr val="000000">
                      <a:alpha val="43137"/>
                    </a:srgbClr>
                  </a:outerShdw>
                </a:effectLst>
                <a:latin typeface="Arial" charset="0"/>
              </a:rPr>
              <a:t> [</a:t>
            </a:r>
            <a:r>
              <a:rPr lang="de-DE" i="1" dirty="0" err="1" smtClean="0">
                <a:effectLst>
                  <a:outerShdw blurRad="38100" dist="38100" dir="2700000" algn="tl">
                    <a:srgbClr val="000000">
                      <a:alpha val="43137"/>
                    </a:srgbClr>
                  </a:outerShdw>
                </a:effectLst>
                <a:latin typeface="Arial" charset="0"/>
              </a:rPr>
              <a:t>psallo</a:t>
            </a:r>
            <a:r>
              <a:rPr lang="de-DE" dirty="0" smtClean="0">
                <a:solidFill>
                  <a:srgbClr val="FFFF00"/>
                </a:solidFill>
                <a:effectLst>
                  <a:outerShdw blurRad="38100" dist="38100" dir="2700000" algn="tl">
                    <a:srgbClr val="000000">
                      <a:alpha val="43137"/>
                    </a:srgbClr>
                  </a:outerShdw>
                </a:effectLst>
                <a:latin typeface="Arial" charset="0"/>
              </a:rPr>
              <a:t>]". </a:t>
            </a:r>
          </a:p>
          <a:p>
            <a:pPr fontAlgn="auto">
              <a:spcBef>
                <a:spcPts val="0"/>
              </a:spcBef>
              <a:spcAft>
                <a:spcPts val="0"/>
              </a:spcAft>
              <a:buFont typeface="Wingdings 2"/>
              <a:buChar char=""/>
              <a:defRPr/>
            </a:pPr>
            <a:endParaRPr lang="de-DE" dirty="0"/>
          </a:p>
        </p:txBody>
      </p:sp>
      <p:sp>
        <p:nvSpPr>
          <p:cNvPr id="4" name="Text Box 6"/>
          <p:cNvSpPr txBox="1">
            <a:spLocks noChangeArrowheads="1"/>
          </p:cNvSpPr>
          <p:nvPr/>
        </p:nvSpPr>
        <p:spPr bwMode="auto">
          <a:xfrm>
            <a:off x="4932363" y="4630738"/>
            <a:ext cx="4067175" cy="1616075"/>
          </a:xfrm>
          <a:prstGeom prst="rect">
            <a:avLst/>
          </a:prstGeom>
          <a:noFill/>
          <a:ln w="9525">
            <a:noFill/>
            <a:miter lim="800000"/>
            <a:headEnd/>
            <a:tailEnd/>
          </a:ln>
          <a:effectLst/>
        </p:spPr>
        <p:txBody>
          <a:bodyPr>
            <a:spAutoFit/>
          </a:bodyPr>
          <a:lstStyle/>
          <a:p>
            <a:pPr marL="342900" indent="-342900" fontAlgn="auto">
              <a:spcBef>
                <a:spcPts val="0"/>
              </a:spcBef>
              <a:spcAft>
                <a:spcPts val="0"/>
              </a:spcAft>
              <a:defRPr/>
            </a:pPr>
            <a:r>
              <a:rPr lang="de-DE" sz="2000" i="1" dirty="0" err="1">
                <a:effectLst>
                  <a:outerShdw blurRad="38100" dist="38100" dir="2700000" algn="tl">
                    <a:srgbClr val="000000"/>
                  </a:outerShdw>
                </a:effectLst>
              </a:rPr>
              <a:t>psallo</a:t>
            </a:r>
            <a:r>
              <a:rPr lang="de-DE" sz="2000" i="1" dirty="0">
                <a:effectLst>
                  <a:outerShdw blurRad="38100" dist="38100" dir="2700000" algn="tl">
                    <a:srgbClr val="000000"/>
                  </a:outerShdw>
                </a:effectLst>
              </a:rPr>
              <a:t> </a:t>
            </a:r>
            <a:r>
              <a:rPr lang="de-DE" sz="2000" dirty="0">
                <a:effectLst>
                  <a:outerShdw blurRad="38100" dist="38100" dir="2700000" algn="tl">
                    <a:srgbClr val="000000"/>
                  </a:outerShdw>
                </a:effectLst>
              </a:rPr>
              <a:t>= spielen</a:t>
            </a:r>
          </a:p>
          <a:p>
            <a:pPr marL="342900" indent="-342900" fontAlgn="auto">
              <a:spcBef>
                <a:spcPts val="0"/>
              </a:spcBef>
              <a:spcAft>
                <a:spcPts val="0"/>
              </a:spcAft>
              <a:defRPr/>
            </a:pPr>
            <a:r>
              <a:rPr lang="de-DE" sz="2000" dirty="0">
                <a:effectLst>
                  <a:outerShdw blurRad="38100" dist="38100" dir="2700000" algn="tl">
                    <a:srgbClr val="000000"/>
                  </a:outerShdw>
                </a:effectLst>
              </a:rPr>
              <a:t>1) zupfen</a:t>
            </a:r>
          </a:p>
          <a:p>
            <a:pPr marL="342900" indent="-342900" fontAlgn="auto">
              <a:spcBef>
                <a:spcPts val="0"/>
              </a:spcBef>
              <a:spcAft>
                <a:spcPts val="0"/>
              </a:spcAft>
              <a:defRPr/>
            </a:pPr>
            <a:r>
              <a:rPr lang="de-DE" sz="2000" dirty="0">
                <a:effectLst>
                  <a:outerShdw blurRad="38100" dist="38100" dir="2700000" algn="tl">
                    <a:srgbClr val="000000"/>
                  </a:outerShdw>
                </a:effectLst>
              </a:rPr>
              <a:t>2) Lied / Psalm begleiten mit einem Seiteninstrument</a:t>
            </a:r>
          </a:p>
          <a:p>
            <a:pPr marL="342900" indent="-342900" fontAlgn="auto">
              <a:spcBef>
                <a:spcPts val="0"/>
              </a:spcBef>
              <a:spcAft>
                <a:spcPts val="0"/>
              </a:spcAft>
              <a:defRPr/>
            </a:pPr>
            <a:r>
              <a:rPr lang="de-DE" sz="2000" dirty="0">
                <a:effectLst>
                  <a:outerShdw blurRad="38100" dist="38100" dir="2700000" algn="tl">
                    <a:srgbClr val="000000"/>
                  </a:outerShdw>
                </a:effectLst>
              </a:rPr>
              <a:t>3) singen</a:t>
            </a:r>
          </a:p>
        </p:txBody>
      </p:sp>
      <p:pic>
        <p:nvPicPr>
          <p:cNvPr id="78852" name="Picture 5"/>
          <p:cNvPicPr>
            <a:picLocks noChangeAspect="1" noChangeArrowheads="1"/>
          </p:cNvPicPr>
          <p:nvPr/>
        </p:nvPicPr>
        <p:blipFill>
          <a:blip r:embed="rId2"/>
          <a:srcRect/>
          <a:stretch>
            <a:fillRect/>
          </a:stretch>
        </p:blipFill>
        <p:spPr bwMode="auto">
          <a:xfrm>
            <a:off x="5003800" y="1700213"/>
            <a:ext cx="2592388" cy="2851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53536"/>
            <a:ext cx="8229600" cy="1143000"/>
          </a:xfrm>
        </p:spPr>
        <p:txBody>
          <a:bodyPr/>
          <a:lstStyle/>
          <a:p>
            <a:pPr marL="54864" indent="0" fontAlgn="auto">
              <a:spcAft>
                <a:spcPts val="0"/>
              </a:spcAft>
              <a:defRPr/>
            </a:pPr>
            <a:r>
              <a:rPr lang="de-CH" dirty="0">
                <a:solidFill>
                  <a:srgbClr val="FFC000"/>
                </a:solidFill>
                <a:effectLst>
                  <a:outerShdw blurRad="38100" dist="38100" dir="2700000" algn="tl">
                    <a:srgbClr val="000000"/>
                  </a:outerShdw>
                </a:effectLst>
              </a:rPr>
              <a:t>Europa im AT</a:t>
            </a:r>
            <a:endParaRPr lang="de-DE" dirty="0">
              <a:solidFill>
                <a:srgbClr val="FFC000"/>
              </a:solidFill>
              <a:effectLst>
                <a:outerShdw blurRad="38100" dist="38100" dir="2700000" algn="tl">
                  <a:srgbClr val="000000"/>
                </a:outerShdw>
              </a:effectLst>
            </a:endParaRPr>
          </a:p>
        </p:txBody>
      </p:sp>
      <p:pic>
        <p:nvPicPr>
          <p:cNvPr id="22530" name="Picture 4" descr="10073298"/>
          <p:cNvPicPr>
            <a:picLocks noGrp="1" noChangeAspect="1" noChangeArrowheads="1"/>
          </p:cNvPicPr>
          <p:nvPr>
            <p:ph sz="half" idx="1"/>
          </p:nvPr>
        </p:nvPicPr>
        <p:blipFill>
          <a:blip r:embed="rId2"/>
          <a:srcRect/>
          <a:stretch>
            <a:fillRect/>
          </a:stretch>
        </p:blipFill>
        <p:spPr>
          <a:xfrm>
            <a:off x="250825" y="1628775"/>
            <a:ext cx="4248150" cy="3101975"/>
          </a:xfrm>
        </p:spPr>
      </p:pic>
      <p:sp>
        <p:nvSpPr>
          <p:cNvPr id="87043" name="Rectangle 3"/>
          <p:cNvSpPr>
            <a:spLocks noGrp="1" noChangeArrowheads="1"/>
          </p:cNvSpPr>
          <p:nvPr>
            <p:ph sz="half" idx="2"/>
          </p:nvPr>
        </p:nvSpPr>
        <p:spPr>
          <a:xfrm>
            <a:off x="4500563" y="1600200"/>
            <a:ext cx="4464050" cy="4997450"/>
          </a:xfrm>
        </p:spPr>
        <p:txBody>
          <a:bodyPr>
            <a:normAutofit/>
          </a:bodyPr>
          <a:lstStyle/>
          <a:p>
            <a:pPr fontAlgn="auto">
              <a:lnSpc>
                <a:spcPct val="90000"/>
              </a:lnSpc>
              <a:spcBef>
                <a:spcPts val="0"/>
              </a:spcBef>
              <a:spcAft>
                <a:spcPts val="0"/>
              </a:spcAft>
              <a:buFont typeface="Wingdings 2"/>
              <a:buChar char=""/>
              <a:defRPr/>
            </a:pPr>
            <a:r>
              <a:rPr lang="de-DE" sz="2400" dirty="0">
                <a:effectLst>
                  <a:outerShdw blurRad="38100" dist="38100" dir="2700000" algn="tl">
                    <a:srgbClr val="000000">
                      <a:alpha val="43137"/>
                    </a:srgbClr>
                  </a:outerShdw>
                </a:effectLst>
              </a:rPr>
              <a:t>Bei dem hebräischen Wort </a:t>
            </a:r>
            <a:r>
              <a:rPr lang="de-DE" sz="2400" i="1" dirty="0">
                <a:solidFill>
                  <a:srgbClr val="9FFA26"/>
                </a:solidFill>
                <a:effectLst>
                  <a:outerShdw blurRad="38100" dist="38100" dir="2700000" algn="tl">
                    <a:srgbClr val="000000">
                      <a:alpha val="43137"/>
                    </a:srgbClr>
                  </a:outerShdw>
                </a:effectLst>
              </a:rPr>
              <a:t>’</a:t>
            </a:r>
            <a:r>
              <a:rPr lang="de-DE" sz="2400" i="1" dirty="0" err="1">
                <a:solidFill>
                  <a:srgbClr val="9FFA26"/>
                </a:solidFill>
                <a:effectLst>
                  <a:outerShdw blurRad="38100" dist="38100" dir="2700000" algn="tl">
                    <a:srgbClr val="000000">
                      <a:alpha val="43137"/>
                    </a:srgbClr>
                  </a:outerShdw>
                </a:effectLst>
              </a:rPr>
              <a:t>ijim</a:t>
            </a:r>
            <a:r>
              <a:rPr lang="de-DE" sz="2400" dirty="0">
                <a:effectLst>
                  <a:outerShdw blurRad="38100" dist="38100" dir="2700000" algn="tl">
                    <a:srgbClr val="000000">
                      <a:alpha val="43137"/>
                    </a:srgbClr>
                  </a:outerShdw>
                </a:effectLst>
              </a:rPr>
              <a:t>, das im Text von </a:t>
            </a:r>
            <a:r>
              <a:rPr lang="de-DE" sz="2400" dirty="0" err="1">
                <a:effectLst>
                  <a:outerShdw blurRad="38100" dist="38100" dir="2700000" algn="tl">
                    <a:srgbClr val="000000">
                      <a:alpha val="43137"/>
                    </a:srgbClr>
                  </a:outerShdw>
                </a:effectLst>
              </a:rPr>
              <a:t>Jes</a:t>
            </a:r>
            <a:r>
              <a:rPr lang="de-DE" sz="2400" dirty="0">
                <a:effectLst>
                  <a:outerShdw blurRad="38100" dist="38100" dir="2700000" algn="tl">
                    <a:srgbClr val="000000">
                      <a:alpha val="43137"/>
                    </a:srgbClr>
                  </a:outerShdw>
                </a:effectLst>
              </a:rPr>
              <a:t> 49,1 zumeist mit „Inseln“ übersetzt wird, handelt es sich um einen interessanten geographischen Begriff. Er bezeichnet im </a:t>
            </a:r>
            <a:r>
              <a:rPr lang="de-DE" sz="2400" dirty="0" err="1" smtClean="0">
                <a:effectLst>
                  <a:outerShdw blurRad="38100" dist="38100" dir="2700000" algn="tl">
                    <a:srgbClr val="000000">
                      <a:alpha val="43137"/>
                    </a:srgbClr>
                  </a:outerShdw>
                </a:effectLst>
              </a:rPr>
              <a:t>Bibelheb-räischen</a:t>
            </a:r>
            <a:r>
              <a:rPr lang="de-DE" sz="2400" dirty="0" smtClean="0">
                <a:effectLst>
                  <a:outerShdw blurRad="38100" dist="38100" dir="2700000" algn="tl">
                    <a:srgbClr val="000000">
                      <a:alpha val="43137"/>
                    </a:srgbClr>
                  </a:outerShdw>
                </a:effectLst>
              </a:rPr>
              <a:t> </a:t>
            </a:r>
            <a:r>
              <a:rPr lang="de-DE" sz="2400" dirty="0">
                <a:effectLst>
                  <a:outerShdw blurRad="38100" dist="38100" dir="2700000" algn="tl">
                    <a:srgbClr val="000000">
                      <a:alpha val="43137"/>
                    </a:srgbClr>
                  </a:outerShdw>
                </a:effectLst>
              </a:rPr>
              <a:t>insbesondere </a:t>
            </a:r>
            <a:r>
              <a:rPr lang="de-DE" sz="2400" dirty="0">
                <a:solidFill>
                  <a:srgbClr val="9FFA26"/>
                </a:solidFill>
                <a:effectLst>
                  <a:outerShdw blurRad="38100" dist="38100" dir="2700000" algn="tl">
                    <a:srgbClr val="000000">
                      <a:alpha val="43137"/>
                    </a:srgbClr>
                  </a:outerShdw>
                </a:effectLst>
              </a:rPr>
              <a:t>die Inseln und Küstenländer des Mittelmeeres auf der </a:t>
            </a:r>
            <a:r>
              <a:rPr lang="de-DE" sz="2400" dirty="0" err="1" smtClean="0">
                <a:solidFill>
                  <a:srgbClr val="9FFA26"/>
                </a:solidFill>
                <a:effectLst>
                  <a:outerShdw blurRad="38100" dist="38100" dir="2700000" algn="tl">
                    <a:srgbClr val="000000">
                      <a:alpha val="43137"/>
                    </a:srgbClr>
                  </a:outerShdw>
                </a:effectLst>
              </a:rPr>
              <a:t>euro-päischen</a:t>
            </a:r>
            <a:r>
              <a:rPr lang="de-DE" sz="2400" dirty="0" smtClean="0">
                <a:solidFill>
                  <a:srgbClr val="9FFA26"/>
                </a:solidFill>
                <a:effectLst>
                  <a:outerShdw blurRad="38100" dist="38100" dir="2700000" algn="tl">
                    <a:srgbClr val="000000">
                      <a:alpha val="43137"/>
                    </a:srgbClr>
                  </a:outerShdw>
                </a:effectLst>
              </a:rPr>
              <a:t> </a:t>
            </a:r>
            <a:r>
              <a:rPr lang="de-DE" sz="2400" dirty="0">
                <a:solidFill>
                  <a:srgbClr val="9FFA26"/>
                </a:solidFill>
                <a:effectLst>
                  <a:outerShdw blurRad="38100" dist="38100" dir="2700000" algn="tl">
                    <a:srgbClr val="000000">
                      <a:alpha val="43137"/>
                    </a:srgbClr>
                  </a:outerShdw>
                </a:effectLst>
              </a:rPr>
              <a:t>Seite von </a:t>
            </a:r>
            <a:r>
              <a:rPr lang="de-DE" sz="2400" dirty="0" smtClean="0">
                <a:solidFill>
                  <a:srgbClr val="9FFA26"/>
                </a:solidFill>
                <a:effectLst>
                  <a:outerShdw blurRad="38100" dist="38100" dir="2700000" algn="tl">
                    <a:srgbClr val="000000">
                      <a:alpha val="43137"/>
                    </a:srgbClr>
                  </a:outerShdw>
                </a:effectLst>
              </a:rPr>
              <a:t>Klein-</a:t>
            </a:r>
            <a:r>
              <a:rPr lang="de-DE" sz="2400" dirty="0" err="1" smtClean="0">
                <a:solidFill>
                  <a:srgbClr val="9FFA26"/>
                </a:solidFill>
                <a:effectLst>
                  <a:outerShdw blurRad="38100" dist="38100" dir="2700000" algn="tl">
                    <a:srgbClr val="000000">
                      <a:alpha val="43137"/>
                    </a:srgbClr>
                  </a:outerShdw>
                </a:effectLst>
              </a:rPr>
              <a:t>asien</a:t>
            </a:r>
            <a:r>
              <a:rPr lang="de-DE" sz="2400" dirty="0" smtClean="0">
                <a:solidFill>
                  <a:srgbClr val="9FFA26"/>
                </a:solidFill>
                <a:effectLst>
                  <a:outerShdw blurRad="38100" dist="38100" dir="2700000" algn="tl">
                    <a:srgbClr val="000000">
                      <a:alpha val="43137"/>
                    </a:srgbClr>
                  </a:outerShdw>
                </a:effectLst>
              </a:rPr>
              <a:t> </a:t>
            </a:r>
            <a:r>
              <a:rPr lang="de-DE" sz="2400" dirty="0">
                <a:solidFill>
                  <a:srgbClr val="9FFA26"/>
                </a:solidFill>
                <a:effectLst>
                  <a:outerShdw blurRad="38100" dist="38100" dir="2700000" algn="tl">
                    <a:srgbClr val="000000">
                      <a:alpha val="43137"/>
                    </a:srgbClr>
                  </a:outerShdw>
                </a:effectLst>
              </a:rPr>
              <a:t>bis Spanien</a:t>
            </a:r>
            <a:r>
              <a:rPr lang="de-DE" sz="2400" dirty="0">
                <a:effectLst>
                  <a:outerShdw blurRad="38100" dist="38100" dir="2700000" algn="tl">
                    <a:srgbClr val="000000">
                      <a:alpha val="43137"/>
                    </a:srgbClr>
                  </a:outerShdw>
                </a:effectLst>
              </a:rPr>
              <a:t>.  (Keil / Delitzsch: Kommentar zum AT, Bd. I, S. 134)</a:t>
            </a:r>
          </a:p>
        </p:txBody>
      </p:sp>
      <p:sp>
        <p:nvSpPr>
          <p:cNvPr id="22532" name="Line 6"/>
          <p:cNvSpPr>
            <a:spLocks noChangeShapeType="1"/>
          </p:cNvSpPr>
          <p:nvPr/>
        </p:nvSpPr>
        <p:spPr bwMode="auto">
          <a:xfrm flipV="1">
            <a:off x="1042988" y="2349500"/>
            <a:ext cx="215900" cy="3024188"/>
          </a:xfrm>
          <a:prstGeom prst="line">
            <a:avLst/>
          </a:prstGeom>
          <a:noFill/>
          <a:ln w="38100">
            <a:solidFill>
              <a:srgbClr val="FF0000"/>
            </a:solidFill>
            <a:round/>
            <a:headEnd/>
            <a:tailEnd type="triangle" w="med" len="med"/>
          </a:ln>
        </p:spPr>
        <p:txBody>
          <a:bodyPr/>
          <a:lstStyle/>
          <a:p>
            <a:endParaRPr lang="de-DE"/>
          </a:p>
        </p:txBody>
      </p:sp>
      <p:sp>
        <p:nvSpPr>
          <p:cNvPr id="22533" name="Line 6"/>
          <p:cNvSpPr>
            <a:spLocks noChangeShapeType="1"/>
          </p:cNvSpPr>
          <p:nvPr/>
        </p:nvSpPr>
        <p:spPr bwMode="auto">
          <a:xfrm flipV="1">
            <a:off x="1403350" y="2708275"/>
            <a:ext cx="1008063" cy="3097213"/>
          </a:xfrm>
          <a:prstGeom prst="line">
            <a:avLst/>
          </a:prstGeom>
          <a:noFill/>
          <a:ln w="38100">
            <a:solidFill>
              <a:srgbClr val="FF0000"/>
            </a:solidFill>
            <a:round/>
            <a:headEnd/>
            <a:tailEnd type="triangle" w="med" len="med"/>
          </a:ln>
        </p:spPr>
        <p:txBody>
          <a:bodyPr/>
          <a:lstStyle/>
          <a:p>
            <a:endParaRPr lang="de-DE"/>
          </a:p>
        </p:txBody>
      </p:sp>
      <p:sp>
        <p:nvSpPr>
          <p:cNvPr id="22534" name="Line 6"/>
          <p:cNvSpPr>
            <a:spLocks noChangeShapeType="1"/>
          </p:cNvSpPr>
          <p:nvPr/>
        </p:nvSpPr>
        <p:spPr bwMode="auto">
          <a:xfrm flipV="1">
            <a:off x="539750" y="2492375"/>
            <a:ext cx="71438" cy="2952750"/>
          </a:xfrm>
          <a:prstGeom prst="line">
            <a:avLst/>
          </a:prstGeom>
          <a:noFill/>
          <a:ln w="38100">
            <a:solidFill>
              <a:srgbClr val="FF0000"/>
            </a:solidFill>
            <a:round/>
            <a:headEnd/>
            <a:tailEnd type="triangle" w="med" len="med"/>
          </a:ln>
        </p:spPr>
        <p:txBody>
          <a:bodyPr/>
          <a:lstStyle/>
          <a:p>
            <a:endParaRPr lang="de-DE"/>
          </a:p>
        </p:txBody>
      </p:sp>
      <p:sp>
        <p:nvSpPr>
          <p:cNvPr id="22535" name="Textfeld 7"/>
          <p:cNvSpPr txBox="1">
            <a:spLocks noChangeArrowheads="1"/>
          </p:cNvSpPr>
          <p:nvPr/>
        </p:nvSpPr>
        <p:spPr bwMode="auto">
          <a:xfrm>
            <a:off x="1908175" y="4149725"/>
            <a:ext cx="1628775" cy="368300"/>
          </a:xfrm>
          <a:prstGeom prst="rect">
            <a:avLst/>
          </a:prstGeom>
          <a:noFill/>
          <a:ln w="9525">
            <a:noFill/>
            <a:miter lim="800000"/>
            <a:headEnd/>
            <a:tailEnd/>
          </a:ln>
        </p:spPr>
        <p:txBody>
          <a:bodyPr>
            <a:spAutoFit/>
          </a:bodyPr>
          <a:lstStyle/>
          <a:p>
            <a:r>
              <a:rPr lang="de-DE">
                <a:latin typeface="Rockwell" pitchFamily="18" charset="0"/>
              </a:rPr>
              <a:t>Ägypten</a:t>
            </a:r>
          </a:p>
        </p:txBody>
      </p:sp>
      <p:sp>
        <p:nvSpPr>
          <p:cNvPr id="22536" name="Textfeld 8"/>
          <p:cNvSpPr txBox="1">
            <a:spLocks noChangeArrowheads="1"/>
          </p:cNvSpPr>
          <p:nvPr/>
        </p:nvSpPr>
        <p:spPr bwMode="auto">
          <a:xfrm>
            <a:off x="539750" y="2060575"/>
            <a:ext cx="944563" cy="369888"/>
          </a:xfrm>
          <a:prstGeom prst="rect">
            <a:avLst/>
          </a:prstGeom>
          <a:noFill/>
          <a:ln w="9525">
            <a:noFill/>
            <a:miter lim="800000"/>
            <a:headEnd/>
            <a:tailEnd/>
          </a:ln>
        </p:spPr>
        <p:txBody>
          <a:bodyPr wrap="none">
            <a:spAutoFit/>
          </a:bodyPr>
          <a:lstStyle/>
          <a:p>
            <a:r>
              <a:rPr lang="de-DE">
                <a:latin typeface="Rockwell" pitchFamily="18" charset="0"/>
              </a:rPr>
              <a:t>Europa</a:t>
            </a:r>
          </a:p>
        </p:txBody>
      </p:sp>
      <p:sp>
        <p:nvSpPr>
          <p:cNvPr id="22537" name="Textfeld 9"/>
          <p:cNvSpPr txBox="1">
            <a:spLocks noChangeArrowheads="1"/>
          </p:cNvSpPr>
          <p:nvPr/>
        </p:nvSpPr>
        <p:spPr bwMode="auto">
          <a:xfrm>
            <a:off x="3635375" y="3141663"/>
            <a:ext cx="776288" cy="368300"/>
          </a:xfrm>
          <a:prstGeom prst="rect">
            <a:avLst/>
          </a:prstGeom>
          <a:noFill/>
          <a:ln w="9525">
            <a:noFill/>
            <a:miter lim="800000"/>
            <a:headEnd/>
            <a:tailEnd/>
          </a:ln>
        </p:spPr>
        <p:txBody>
          <a:bodyPr wrap="none">
            <a:spAutoFit/>
          </a:bodyPr>
          <a:lstStyle/>
          <a:p>
            <a:r>
              <a:rPr lang="de-DE">
                <a:latin typeface="Rockwell" pitchFamily="18" charset="0"/>
              </a:rPr>
              <a:t>Israel</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74638"/>
            <a:ext cx="8892480" cy="1143000"/>
          </a:xfrm>
        </p:spPr>
        <p:txBody>
          <a:bodyPr>
            <a:normAutofit fontScale="90000"/>
          </a:bodyPr>
          <a:lstStyle/>
          <a:p>
            <a:pPr marL="54864" indent="0" fontAlgn="auto">
              <a:spcAft>
                <a:spcPts val="0"/>
              </a:spcAft>
              <a:defRPr/>
            </a:pPr>
            <a:r>
              <a:rPr lang="de-DE" sz="4000" dirty="0" smtClean="0">
                <a:solidFill>
                  <a:srgbClr val="00B0F0"/>
                </a:solidFill>
                <a:latin typeface="Arial" charset="0"/>
              </a:rPr>
              <a:t>10. Von der Tempelmusik zur </a:t>
            </a:r>
            <a:br>
              <a:rPr lang="de-DE" sz="4000" dirty="0" smtClean="0">
                <a:solidFill>
                  <a:srgbClr val="00B0F0"/>
                </a:solidFill>
                <a:latin typeface="Arial" charset="0"/>
              </a:rPr>
            </a:br>
            <a:r>
              <a:rPr lang="de-DE" sz="4000" dirty="0" smtClean="0">
                <a:solidFill>
                  <a:srgbClr val="00B0F0"/>
                </a:solidFill>
                <a:latin typeface="Arial" charset="0"/>
              </a:rPr>
              <a:t>Musik des Christentums</a:t>
            </a:r>
          </a:p>
        </p:txBody>
      </p:sp>
      <p:sp>
        <p:nvSpPr>
          <p:cNvPr id="13315" name="Rectangle 3"/>
          <p:cNvSpPr>
            <a:spLocks noGrp="1" noChangeArrowheads="1"/>
          </p:cNvSpPr>
          <p:nvPr>
            <p:ph type="body" sz="half" idx="1"/>
          </p:nvPr>
        </p:nvSpPr>
        <p:spPr>
          <a:xfrm>
            <a:off x="179388" y="1600200"/>
            <a:ext cx="4679950" cy="5257800"/>
          </a:xfrm>
        </p:spPr>
        <p:txBody>
          <a:bodyPr>
            <a:normAutofit/>
          </a:bodyPr>
          <a:lstStyle/>
          <a:p>
            <a:pPr fontAlgn="auto">
              <a:lnSpc>
                <a:spcPct val="90000"/>
              </a:lnSpc>
              <a:spcBef>
                <a:spcPts val="0"/>
              </a:spcBef>
              <a:spcAft>
                <a:spcPts val="0"/>
              </a:spcAft>
              <a:buFont typeface="Wingdings 2"/>
              <a:buChar char=""/>
              <a:defRPr/>
            </a:pPr>
            <a:r>
              <a:rPr lang="de-DE" sz="2400" dirty="0" err="1" smtClean="0">
                <a:effectLst>
                  <a:outerShdw blurRad="38100" dist="38100" dir="2700000" algn="tl">
                    <a:srgbClr val="000000">
                      <a:alpha val="43137"/>
                    </a:srgbClr>
                  </a:outerShdw>
                </a:effectLst>
                <a:latin typeface="Arial" charset="0"/>
              </a:rPr>
              <a:t>Röm</a:t>
            </a:r>
            <a:r>
              <a:rPr lang="de-DE" sz="2400" dirty="0" smtClean="0">
                <a:effectLst>
                  <a:outerShdw blurRad="38100" dist="38100" dir="2700000" algn="tl">
                    <a:srgbClr val="000000">
                      <a:alpha val="43137"/>
                    </a:srgbClr>
                  </a:outerShdw>
                </a:effectLst>
                <a:latin typeface="Arial" charset="0"/>
              </a:rPr>
              <a:t> 15,9; 1Kor 14,15.26; </a:t>
            </a:r>
            <a:r>
              <a:rPr lang="de-DE" sz="2400" dirty="0" err="1" smtClean="0">
                <a:effectLst>
                  <a:outerShdw blurRad="38100" dist="38100" dir="2700000" algn="tl">
                    <a:srgbClr val="000000">
                      <a:alpha val="43137"/>
                    </a:srgbClr>
                  </a:outerShdw>
                </a:effectLst>
                <a:latin typeface="Arial" charset="0"/>
              </a:rPr>
              <a:t>Eph</a:t>
            </a:r>
            <a:r>
              <a:rPr lang="de-DE" sz="2400" dirty="0" smtClean="0">
                <a:effectLst>
                  <a:outerShdw blurRad="38100" dist="38100" dir="2700000" algn="tl">
                    <a:srgbClr val="000000">
                      <a:alpha val="43137"/>
                    </a:srgbClr>
                  </a:outerShdw>
                </a:effectLst>
                <a:latin typeface="Arial" charset="0"/>
              </a:rPr>
              <a:t> 5,18-20; Kol 3,16; Jak 5,13; </a:t>
            </a:r>
            <a:r>
              <a:rPr lang="de-DE" sz="2400" dirty="0" err="1" smtClean="0">
                <a:effectLst>
                  <a:outerShdw blurRad="38100" dist="38100" dir="2700000" algn="tl">
                    <a:srgbClr val="000000">
                      <a:alpha val="43137"/>
                    </a:srgbClr>
                  </a:outerShdw>
                </a:effectLst>
                <a:latin typeface="Arial" charset="0"/>
              </a:rPr>
              <a:t>Apg</a:t>
            </a:r>
            <a:r>
              <a:rPr lang="de-DE" sz="2400" dirty="0" smtClean="0">
                <a:effectLst>
                  <a:outerShdw blurRad="38100" dist="38100" dir="2700000" algn="tl">
                    <a:srgbClr val="000000">
                      <a:alpha val="43137"/>
                    </a:srgbClr>
                  </a:outerShdw>
                </a:effectLst>
                <a:latin typeface="Arial" charset="0"/>
              </a:rPr>
              <a:t> 16,25</a:t>
            </a:r>
          </a:p>
          <a:p>
            <a:pPr fontAlgn="auto">
              <a:lnSpc>
                <a:spcPct val="90000"/>
              </a:lnSpc>
              <a:spcBef>
                <a:spcPts val="0"/>
              </a:spcBef>
              <a:spcAft>
                <a:spcPts val="0"/>
              </a:spcAft>
              <a:buFont typeface="Wingdings 2"/>
              <a:buChar char=""/>
              <a:defRPr/>
            </a:pPr>
            <a:r>
              <a:rPr lang="de-DE" sz="2400" dirty="0" smtClean="0">
                <a:effectLst>
                  <a:outerShdw blurRad="38100" dist="38100" dir="2700000" algn="tl">
                    <a:srgbClr val="000000">
                      <a:alpha val="43137"/>
                    </a:srgbClr>
                  </a:outerShdw>
                </a:effectLst>
                <a:latin typeface="Arial" charset="0"/>
              </a:rPr>
              <a:t>Der Gesang der Synagoge wird zum Gesang der frühen Christen.</a:t>
            </a:r>
          </a:p>
          <a:p>
            <a:pPr fontAlgn="auto">
              <a:lnSpc>
                <a:spcPct val="90000"/>
              </a:lnSpc>
              <a:spcBef>
                <a:spcPts val="0"/>
              </a:spcBef>
              <a:spcAft>
                <a:spcPts val="0"/>
              </a:spcAft>
              <a:buFont typeface="Wingdings 2"/>
              <a:buChar char=""/>
              <a:defRPr/>
            </a:pPr>
            <a:r>
              <a:rPr lang="de-DE" sz="2400" dirty="0" smtClean="0">
                <a:effectLst>
                  <a:outerShdw blurRad="38100" dist="38100" dir="2700000" algn="tl">
                    <a:srgbClr val="000000">
                      <a:alpha val="43137"/>
                    </a:srgbClr>
                  </a:outerShdw>
                </a:effectLst>
                <a:latin typeface="Arial" charset="0"/>
              </a:rPr>
              <a:t>Einstimmige Gesänge (Mono-</a:t>
            </a:r>
            <a:r>
              <a:rPr lang="de-DE" sz="2400" dirty="0" err="1" smtClean="0">
                <a:effectLst>
                  <a:outerShdw blurRad="38100" dist="38100" dir="2700000" algn="tl">
                    <a:srgbClr val="000000">
                      <a:alpha val="43137"/>
                    </a:srgbClr>
                  </a:outerShdw>
                </a:effectLst>
                <a:latin typeface="Arial" charset="0"/>
              </a:rPr>
              <a:t>phonie</a:t>
            </a:r>
            <a:r>
              <a:rPr lang="de-DE" sz="2400" dirty="0" smtClean="0">
                <a:effectLst>
                  <a:outerShdw blurRad="38100" dist="38100" dir="2700000" algn="tl">
                    <a:srgbClr val="000000">
                      <a:alpha val="43137"/>
                    </a:srgbClr>
                  </a:outerShdw>
                </a:effectLst>
                <a:latin typeface="Arial" charset="0"/>
              </a:rPr>
              <a:t>) bis ins Mittelalter. Danach entwickelt man die Polyphonie / Harmonik bis hin zum vierstimmigen Gesang, der zur Basis wird für die gesamte weitere Entwicklung der abendländischen Musik.</a:t>
            </a:r>
          </a:p>
        </p:txBody>
      </p:sp>
      <p:pic>
        <p:nvPicPr>
          <p:cNvPr id="79875" name="Picture 4"/>
          <p:cNvPicPr>
            <a:picLocks noGrp="1" noChangeAspect="1" noChangeArrowheads="1"/>
          </p:cNvPicPr>
          <p:nvPr>
            <p:ph sz="half" idx="2"/>
          </p:nvPr>
        </p:nvPicPr>
        <p:blipFill>
          <a:blip r:embed="rId2"/>
          <a:srcRect/>
          <a:stretch>
            <a:fillRect/>
          </a:stretch>
        </p:blipFill>
        <p:spPr>
          <a:xfrm>
            <a:off x="4932363" y="1628775"/>
            <a:ext cx="4038600" cy="2701925"/>
          </a:xfrm>
        </p:spPr>
      </p:pic>
      <p:sp>
        <p:nvSpPr>
          <p:cNvPr id="13317" name="Text Box 5"/>
          <p:cNvSpPr txBox="1">
            <a:spLocks noChangeArrowheads="1"/>
          </p:cNvSpPr>
          <p:nvPr/>
        </p:nvSpPr>
        <p:spPr bwMode="auto">
          <a:xfrm>
            <a:off x="4911725" y="4384675"/>
            <a:ext cx="3473450" cy="366713"/>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de-DE">
                <a:effectLst>
                  <a:outerShdw blurRad="38100" dist="38100" dir="2700000" algn="tl">
                    <a:srgbClr val="000000"/>
                  </a:outerShdw>
                </a:effectLst>
              </a:rPr>
              <a:t>Ritualbäder am Tempel-Eingang</a:t>
            </a:r>
          </a:p>
        </p:txBody>
      </p:sp>
      <p:sp>
        <p:nvSpPr>
          <p:cNvPr id="13318" name="Rectangle 6"/>
          <p:cNvSpPr>
            <a:spLocks noChangeArrowheads="1"/>
          </p:cNvSpPr>
          <p:nvPr/>
        </p:nvSpPr>
        <p:spPr bwMode="auto">
          <a:xfrm>
            <a:off x="4859338" y="4868863"/>
            <a:ext cx="4284662" cy="1570037"/>
          </a:xfrm>
          <a:prstGeom prst="rect">
            <a:avLst/>
          </a:prstGeom>
          <a:noFill/>
          <a:ln w="9525">
            <a:noFill/>
            <a:miter lim="800000"/>
            <a:headEnd/>
            <a:tailEnd/>
          </a:ln>
          <a:effectLst/>
        </p:spPr>
        <p:txBody>
          <a:bodyPr>
            <a:spAutoFit/>
          </a:bodyPr>
          <a:lstStyle/>
          <a:p>
            <a:pPr fontAlgn="auto">
              <a:spcBef>
                <a:spcPts val="0"/>
              </a:spcBef>
              <a:spcAft>
                <a:spcPts val="0"/>
              </a:spcAft>
              <a:defRPr/>
            </a:pPr>
            <a:r>
              <a:rPr lang="de-DE" sz="2400" dirty="0">
                <a:effectLst>
                  <a:outerShdw blurRad="38100" dist="38100" dir="2700000" algn="tl">
                    <a:srgbClr val="000000"/>
                  </a:outerShdw>
                </a:effectLst>
              </a:rPr>
              <a:t>Ps 33,1:  </a:t>
            </a:r>
            <a:r>
              <a:rPr lang="de-DE" sz="2400" dirty="0">
                <a:solidFill>
                  <a:srgbClr val="FFFF00"/>
                </a:solidFill>
                <a:effectLst>
                  <a:outerShdw blurRad="38100" dist="38100" dir="2700000" algn="tl">
                    <a:srgbClr val="000000"/>
                  </a:outerShdw>
                </a:effectLst>
              </a:rPr>
              <a:t>Jubelt, ihr Gerechten, in dem HERRN! Den Aufrichtigen geziemt Lobgesang! </a:t>
            </a:r>
          </a:p>
        </p:txBody>
      </p:sp>
      <p:sp>
        <p:nvSpPr>
          <p:cNvPr id="79878" name="Textfeld 6"/>
          <p:cNvSpPr txBox="1">
            <a:spLocks noChangeArrowheads="1"/>
          </p:cNvSpPr>
          <p:nvPr/>
        </p:nvSpPr>
        <p:spPr bwMode="auto">
          <a:xfrm>
            <a:off x="5003800" y="1628775"/>
            <a:ext cx="328613" cy="246063"/>
          </a:xfrm>
          <a:prstGeom prst="rect">
            <a:avLst/>
          </a:prstGeom>
          <a:noFill/>
          <a:ln w="9525">
            <a:noFill/>
            <a:miter lim="800000"/>
            <a:headEnd/>
            <a:tailEnd/>
          </a:ln>
        </p:spPr>
        <p:txBody>
          <a:bodyPr wrap="none">
            <a:spAutoFit/>
          </a:bodyPr>
          <a:lstStyle/>
          <a:p>
            <a:r>
              <a:rPr lang="de-DE" sz="1000">
                <a:latin typeface="Rockwell" pitchFamily="18" charset="0"/>
              </a:rPr>
              <a:t>RL</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lstStyle/>
          <a:p>
            <a:pPr marL="54864" indent="0" fontAlgn="auto">
              <a:spcAft>
                <a:spcPts val="0"/>
              </a:spcAft>
              <a:defRPr/>
            </a:pPr>
            <a:r>
              <a:rPr lang="de-DE" dirty="0" smtClean="0">
                <a:solidFill>
                  <a:schemeClr val="tx2">
                    <a:tint val="100000"/>
                    <a:shade val="90000"/>
                    <a:satMod val="250000"/>
                    <a:alpha val="100000"/>
                  </a:schemeClr>
                </a:solidFill>
              </a:rPr>
              <a:t>Quellenhinweis</a:t>
            </a:r>
            <a:endParaRPr lang="de-DE" dirty="0">
              <a:solidFill>
                <a:schemeClr val="tx2">
                  <a:tint val="100000"/>
                  <a:shade val="90000"/>
                  <a:satMod val="250000"/>
                  <a:alpha val="100000"/>
                </a:schemeClr>
              </a:solidFill>
            </a:endParaRPr>
          </a:p>
        </p:txBody>
      </p:sp>
      <p:sp>
        <p:nvSpPr>
          <p:cNvPr id="80898" name="Inhaltsplatzhalter 4"/>
          <p:cNvSpPr>
            <a:spLocks noGrp="1"/>
          </p:cNvSpPr>
          <p:nvPr>
            <p:ph idx="1"/>
          </p:nvPr>
        </p:nvSpPr>
        <p:spPr/>
        <p:txBody>
          <a:bodyPr/>
          <a:lstStyle/>
          <a:p>
            <a:r>
              <a:rPr lang="de-DE" smtClean="0"/>
              <a:t>Alvin J. Schmidt:  Wie das Christentum die Welt veränderte, Menschen – Gesellschaft – Politik – Kunst, Resch-Verlag, Gräfelfing 2009, 494 S.</a:t>
            </a:r>
          </a:p>
          <a:p>
            <a:r>
              <a:rPr lang="de-DE" smtClean="0"/>
              <a:t>Schmidt = emeritierter Professor für Soziologie, Illinois College, Jacksonville, Illinois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body" idx="1"/>
          </p:nvPr>
        </p:nvSpPr>
        <p:spPr>
          <a:xfrm>
            <a:off x="1214438" y="1989138"/>
            <a:ext cx="7723187" cy="4525962"/>
          </a:xfrm>
        </p:spPr>
        <p:txBody>
          <a:bodyPr>
            <a:normAutofit/>
          </a:bodyPr>
          <a:lstStyle/>
          <a:p>
            <a:pPr fontAlgn="auto">
              <a:spcBef>
                <a:spcPts val="0"/>
              </a:spcBef>
              <a:spcAft>
                <a:spcPts val="0"/>
              </a:spcAft>
              <a:buFont typeface="Wingdings 2"/>
              <a:buChar char=""/>
              <a:defRPr/>
            </a:pPr>
            <a:r>
              <a:rPr lang="de-CH" sz="2400" dirty="0">
                <a:solidFill>
                  <a:srgbClr val="99FF33"/>
                </a:solidFill>
                <a:effectLst>
                  <a:outerShdw blurRad="38100" dist="38100" dir="2700000" algn="tl">
                    <a:srgbClr val="000000">
                      <a:alpha val="43137"/>
                    </a:srgbClr>
                  </a:outerShdw>
                </a:effectLst>
                <a:latin typeface="Arial" pitchFamily="34" charset="0"/>
              </a:rPr>
              <a:t>GNU = GNU 1.2 </a:t>
            </a:r>
            <a:r>
              <a:rPr lang="de-CH" sz="2400" dirty="0" err="1">
                <a:solidFill>
                  <a:srgbClr val="99FF33"/>
                </a:solidFill>
                <a:effectLst>
                  <a:outerShdw blurRad="38100" dist="38100" dir="2700000" algn="tl">
                    <a:srgbClr val="000000">
                      <a:alpha val="43137"/>
                    </a:srgbClr>
                  </a:outerShdw>
                </a:effectLst>
                <a:latin typeface="Arial" pitchFamily="34" charset="0"/>
              </a:rPr>
              <a:t>or</a:t>
            </a:r>
            <a:r>
              <a:rPr lang="de-CH" sz="2400" dirty="0">
                <a:solidFill>
                  <a:srgbClr val="99FF33"/>
                </a:solidFill>
                <a:effectLst>
                  <a:outerShdw blurRad="38100" dist="38100" dir="2700000" algn="tl">
                    <a:srgbClr val="000000">
                      <a:alpha val="43137"/>
                    </a:srgbClr>
                  </a:outerShdw>
                </a:effectLst>
                <a:latin typeface="Arial" pitchFamily="34" charset="0"/>
              </a:rPr>
              <a:t> </a:t>
            </a:r>
            <a:r>
              <a:rPr lang="de-CH" sz="2400" dirty="0" err="1">
                <a:solidFill>
                  <a:srgbClr val="99FF33"/>
                </a:solidFill>
                <a:effectLst>
                  <a:outerShdw blurRad="38100" dist="38100" dir="2700000" algn="tl">
                    <a:srgbClr val="000000">
                      <a:alpha val="43137"/>
                    </a:srgbClr>
                  </a:outerShdw>
                </a:effectLst>
                <a:latin typeface="Arial" pitchFamily="34" charset="0"/>
              </a:rPr>
              <a:t>later</a:t>
            </a:r>
            <a:r>
              <a:rPr lang="de-DE" sz="2400" dirty="0">
                <a:solidFill>
                  <a:srgbClr val="99FF33"/>
                </a:solidFill>
                <a:effectLst>
                  <a:outerShdw blurRad="38100" dist="38100" dir="2700000" algn="tl">
                    <a:srgbClr val="000000">
                      <a:alpha val="43137"/>
                    </a:srgbClr>
                  </a:outerShdw>
                </a:effectLst>
                <a:latin typeface="Arial" pitchFamily="34" charset="0"/>
              </a:rPr>
              <a:t> </a:t>
            </a:r>
          </a:p>
          <a:p>
            <a:pPr fontAlgn="auto">
              <a:spcBef>
                <a:spcPts val="0"/>
              </a:spcBef>
              <a:spcAft>
                <a:spcPts val="0"/>
              </a:spcAft>
              <a:buFont typeface="Wingdings 2"/>
              <a:buChar char=""/>
              <a:defRPr/>
            </a:pPr>
            <a:endParaRPr lang="de-DE" sz="2400" dirty="0">
              <a:solidFill>
                <a:srgbClr val="99FF33"/>
              </a:solidFill>
              <a:effectLst>
                <a:outerShdw blurRad="38100" dist="38100" dir="2700000" algn="tl">
                  <a:srgbClr val="000000">
                    <a:alpha val="43137"/>
                  </a:srgbClr>
                </a:outerShdw>
              </a:effectLst>
              <a:latin typeface="Arial" pitchFamily="34" charset="0"/>
            </a:endParaRPr>
          </a:p>
          <a:p>
            <a:pPr fontAlgn="auto">
              <a:spcBef>
                <a:spcPts val="0"/>
              </a:spcBef>
              <a:spcAft>
                <a:spcPts val="0"/>
              </a:spcAft>
              <a:buFont typeface="Wingdings 2"/>
              <a:buChar char=""/>
              <a:defRPr/>
            </a:pPr>
            <a:r>
              <a:rPr lang="de-DE" sz="2400" dirty="0">
                <a:solidFill>
                  <a:srgbClr val="FFFFFF"/>
                </a:solidFill>
                <a:effectLst>
                  <a:outerShdw blurRad="38100" dist="38100" dir="2700000" algn="tl">
                    <a:srgbClr val="000000">
                      <a:alpha val="43137"/>
                    </a:srgbClr>
                  </a:outerShdw>
                </a:effectLst>
                <a:latin typeface="Arial" pitchFamily="34" charset="0"/>
              </a:rPr>
              <a:t>Genaue Information zur Lizenz GNU FDL:</a:t>
            </a:r>
          </a:p>
          <a:p>
            <a:pPr fontAlgn="auto">
              <a:spcBef>
                <a:spcPts val="0"/>
              </a:spcBef>
              <a:spcAft>
                <a:spcPts val="0"/>
              </a:spcAft>
              <a:buFont typeface="Wingdings 2"/>
              <a:buChar char=""/>
              <a:defRPr/>
            </a:pPr>
            <a:r>
              <a:rPr lang="de-DE" sz="2400" dirty="0">
                <a:solidFill>
                  <a:schemeClr val="bg1"/>
                </a:solidFill>
                <a:effectLst>
                  <a:outerShdw blurRad="38100" dist="38100" dir="2700000" algn="tl">
                    <a:srgbClr val="000000">
                      <a:alpha val="43137"/>
                    </a:srgbClr>
                  </a:outerShdw>
                </a:effectLst>
                <a:latin typeface="Arial" pitchFamily="34" charset="0"/>
                <a:hlinkClick r:id="rId2"/>
              </a:rPr>
              <a:t>http://en.wikipedia.org/wiki/Wikipedia:Text </a:t>
            </a:r>
            <a:r>
              <a:rPr lang="de-DE" sz="2400" dirty="0" err="1">
                <a:solidFill>
                  <a:schemeClr val="bg1"/>
                </a:solidFill>
                <a:effectLst>
                  <a:outerShdw blurRad="38100" dist="38100" dir="2700000" algn="tl">
                    <a:srgbClr val="000000">
                      <a:alpha val="43137"/>
                    </a:srgbClr>
                  </a:outerShdw>
                </a:effectLst>
                <a:latin typeface="Arial" pitchFamily="34" charset="0"/>
                <a:hlinkClick r:id="rId2"/>
              </a:rPr>
              <a:t>of_the_GNU_Free_Documentation_License</a:t>
            </a:r>
            <a:endParaRPr lang="de-DE" sz="2400" dirty="0">
              <a:solidFill>
                <a:schemeClr val="bg1"/>
              </a:solidFill>
              <a:effectLst>
                <a:outerShdw blurRad="38100" dist="38100" dir="2700000" algn="tl">
                  <a:srgbClr val="000000">
                    <a:alpha val="43137"/>
                  </a:srgbClr>
                </a:outerShdw>
              </a:effectLst>
              <a:latin typeface="Arial" pitchFamily="34" charset="0"/>
            </a:endParaRPr>
          </a:p>
        </p:txBody>
      </p:sp>
      <p:sp>
        <p:nvSpPr>
          <p:cNvPr id="164867" name="Text Box 3"/>
          <p:cNvSpPr txBox="1">
            <a:spLocks noChangeArrowheads="1"/>
          </p:cNvSpPr>
          <p:nvPr/>
        </p:nvSpPr>
        <p:spPr bwMode="auto">
          <a:xfrm>
            <a:off x="1095375" y="268288"/>
            <a:ext cx="7410450" cy="823912"/>
          </a:xfrm>
          <a:prstGeom prst="rect">
            <a:avLst/>
          </a:prstGeom>
          <a:noFill/>
          <a:ln w="9525" algn="ctr">
            <a:noFill/>
            <a:miter lim="800000"/>
            <a:headEnd/>
            <a:tailEnd/>
          </a:ln>
          <a:effectLst/>
        </p:spPr>
        <p:txBody>
          <a:bodyPr wrap="none">
            <a:spAutoFit/>
          </a:bodyPr>
          <a:lstStyle/>
          <a:p>
            <a:pPr eaLnBrk="0" fontAlgn="auto" hangingPunct="0">
              <a:spcBef>
                <a:spcPts val="0"/>
              </a:spcBef>
              <a:spcAft>
                <a:spcPts val="0"/>
              </a:spcAft>
              <a:defRPr/>
            </a:pPr>
            <a:r>
              <a:rPr lang="de-CH" sz="4800" b="1" dirty="0">
                <a:solidFill>
                  <a:srgbClr val="FFFF00"/>
                </a:solidFill>
                <a:effectLst>
                  <a:outerShdw blurRad="38100" dist="38100" dir="2700000" algn="tl">
                    <a:srgbClr val="000000">
                      <a:alpha val="43137"/>
                    </a:srgbClr>
                  </a:outerShdw>
                </a:effectLst>
                <a:latin typeface="Arial" pitchFamily="34" charset="0"/>
                <a:cs typeface="+mn-cs"/>
              </a:rPr>
              <a:t>Quellen und Bildlizenzen</a:t>
            </a:r>
            <a:endParaRPr lang="de-DE" sz="4800" b="1" dirty="0">
              <a:solidFill>
                <a:srgbClr val="FFFF00"/>
              </a:solidFill>
              <a:effectLst>
                <a:outerShdw blurRad="38100" dist="38100" dir="2700000" algn="tl">
                  <a:srgbClr val="000000">
                    <a:alpha val="43137"/>
                  </a:srgbClr>
                </a:outerShdw>
              </a:effectLst>
              <a:latin typeface="Arial" pitchFamily="34" charset="0"/>
              <a:cs typeface="+mn-cs"/>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rrowheads="1"/>
          </p:cNvSpPr>
          <p:nvPr>
            <p:ph type="title"/>
          </p:nvPr>
        </p:nvSpPr>
        <p:spPr>
          <a:xfrm>
            <a:off x="457200" y="253536"/>
            <a:ext cx="8229600" cy="1143000"/>
          </a:xfrm>
        </p:spPr>
        <p:txBody>
          <a:bodyPr/>
          <a:lstStyle/>
          <a:p>
            <a:pPr marL="54864" indent="0" fontAlgn="auto">
              <a:spcAft>
                <a:spcPts val="0"/>
              </a:spcAft>
              <a:defRPr/>
            </a:pPr>
            <a:r>
              <a:rPr lang="de-CH">
                <a:solidFill>
                  <a:schemeClr val="tx1"/>
                </a:solidFill>
                <a:latin typeface="Arial" pitchFamily="34" charset="0"/>
              </a:rPr>
              <a:t>CCA</a:t>
            </a:r>
            <a:r>
              <a:rPr lang="de-CH">
                <a:solidFill>
                  <a:schemeClr val="tx2">
                    <a:tint val="100000"/>
                    <a:shade val="90000"/>
                    <a:satMod val="250000"/>
                    <a:alpha val="100000"/>
                  </a:schemeClr>
                </a:solidFill>
              </a:rPr>
              <a:t> </a:t>
            </a:r>
            <a:endParaRPr lang="de-DE">
              <a:solidFill>
                <a:schemeClr val="tx2">
                  <a:tint val="100000"/>
                  <a:shade val="90000"/>
                  <a:satMod val="250000"/>
                  <a:alpha val="100000"/>
                </a:schemeClr>
              </a:solidFill>
            </a:endParaRPr>
          </a:p>
        </p:txBody>
      </p:sp>
      <p:sp>
        <p:nvSpPr>
          <p:cNvPr id="165891" name="Rectangle 3"/>
          <p:cNvSpPr>
            <a:spLocks noGrp="1" noChangeArrowheads="1"/>
          </p:cNvSpPr>
          <p:nvPr>
            <p:ph type="body" idx="1"/>
          </p:nvPr>
        </p:nvSpPr>
        <p:spPr>
          <a:xfrm>
            <a:off x="539750" y="2332038"/>
            <a:ext cx="7858125" cy="4525962"/>
          </a:xfrm>
        </p:spPr>
        <p:txBody>
          <a:bodyPr>
            <a:normAutofit/>
          </a:bodyPr>
          <a:lstStyle/>
          <a:p>
            <a:pPr fontAlgn="auto">
              <a:spcBef>
                <a:spcPts val="0"/>
              </a:spcBef>
              <a:spcAft>
                <a:spcPts val="0"/>
              </a:spcAft>
              <a:buFont typeface="Wingdings 2"/>
              <a:buChar char=""/>
              <a:defRPr/>
            </a:pPr>
            <a:r>
              <a:rPr lang="de-CH" sz="2400" dirty="0">
                <a:effectLst>
                  <a:outerShdw blurRad="38100" dist="38100" dir="2700000" algn="tl">
                    <a:srgbClr val="000000">
                      <a:alpha val="43137"/>
                    </a:srgbClr>
                  </a:outerShdw>
                </a:effectLst>
                <a:latin typeface="Arial" pitchFamily="34" charset="0"/>
              </a:rPr>
              <a:t>Genaue Information zur Lizenz Creative </a:t>
            </a:r>
            <a:r>
              <a:rPr lang="de-CH" sz="2400" dirty="0" err="1">
                <a:effectLst>
                  <a:outerShdw blurRad="38100" dist="38100" dir="2700000" algn="tl">
                    <a:srgbClr val="000000">
                      <a:alpha val="43137"/>
                    </a:srgbClr>
                  </a:outerShdw>
                </a:effectLst>
                <a:latin typeface="Arial" pitchFamily="34" charset="0"/>
              </a:rPr>
              <a:t>Commons</a:t>
            </a:r>
            <a:r>
              <a:rPr lang="de-CH" sz="2400" dirty="0">
                <a:effectLst>
                  <a:outerShdw blurRad="38100" dist="38100" dir="2700000" algn="tl">
                    <a:srgbClr val="000000">
                      <a:alpha val="43137"/>
                    </a:srgbClr>
                  </a:outerShdw>
                </a:effectLst>
                <a:latin typeface="Arial" pitchFamily="34" charset="0"/>
              </a:rPr>
              <a:t> (CC):</a:t>
            </a:r>
          </a:p>
          <a:p>
            <a:pPr fontAlgn="auto">
              <a:spcBef>
                <a:spcPts val="0"/>
              </a:spcBef>
              <a:spcAft>
                <a:spcPts val="0"/>
              </a:spcAft>
              <a:buFont typeface="Wingdings 2"/>
              <a:buChar char=""/>
              <a:defRPr/>
            </a:pPr>
            <a:r>
              <a:rPr lang="de-DE" sz="2400" dirty="0">
                <a:solidFill>
                  <a:schemeClr val="hlink"/>
                </a:solidFill>
                <a:effectLst>
                  <a:outerShdw blurRad="38100" dist="38100" dir="2700000" algn="tl">
                    <a:srgbClr val="000000">
                      <a:alpha val="43137"/>
                    </a:srgbClr>
                  </a:outerShdw>
                </a:effectLst>
                <a:latin typeface="Arial" pitchFamily="34" charset="0"/>
              </a:rPr>
              <a:t>http://en.wikipedia.org/wiki/Creative_Commons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rrowheads="1"/>
          </p:cNvSpPr>
          <p:nvPr>
            <p:ph type="title"/>
          </p:nvPr>
        </p:nvSpPr>
        <p:spPr>
          <a:xfrm>
            <a:off x="323529" y="764704"/>
            <a:ext cx="8374384" cy="4896321"/>
          </a:xfrm>
        </p:spPr>
        <p:txBody>
          <a:bodyPr/>
          <a:lstStyle/>
          <a:p>
            <a:pPr marL="54864" indent="0" algn="l" fontAlgn="auto">
              <a:spcAft>
                <a:spcPts val="0"/>
              </a:spcAft>
              <a:defRPr/>
            </a:pPr>
            <a:r>
              <a:rPr lang="de-CH" sz="2400" dirty="0">
                <a:solidFill>
                  <a:srgbClr val="FFFFFF"/>
                </a:solidFill>
                <a:latin typeface="Arial" pitchFamily="34" charset="0"/>
              </a:rPr>
              <a:t>FB = Freies Bild (</a:t>
            </a:r>
            <a:r>
              <a:rPr lang="de-CH" sz="2400" dirty="0" err="1">
                <a:solidFill>
                  <a:srgbClr val="FFFFFF"/>
                </a:solidFill>
                <a:latin typeface="Arial" pitchFamily="34" charset="0"/>
              </a:rPr>
              <a:t>public</a:t>
            </a:r>
            <a:r>
              <a:rPr lang="de-CH" sz="2400" dirty="0">
                <a:solidFill>
                  <a:srgbClr val="FFFFFF"/>
                </a:solidFill>
                <a:latin typeface="Arial" pitchFamily="34" charset="0"/>
              </a:rPr>
              <a:t> </a:t>
            </a:r>
            <a:r>
              <a:rPr lang="de-CH" sz="2400" dirty="0" err="1">
                <a:solidFill>
                  <a:srgbClr val="FFFFFF"/>
                </a:solidFill>
                <a:latin typeface="Arial" pitchFamily="34" charset="0"/>
              </a:rPr>
              <a:t>domain</a:t>
            </a:r>
            <a:r>
              <a:rPr lang="de-CH" sz="2400" dirty="0" smtClean="0">
                <a:solidFill>
                  <a:srgbClr val="FFFFFF"/>
                </a:solidFill>
                <a:latin typeface="Arial" pitchFamily="34" charset="0"/>
              </a:rPr>
              <a:t>)</a:t>
            </a:r>
            <a:br>
              <a:rPr lang="de-CH" sz="2400" dirty="0" smtClean="0">
                <a:solidFill>
                  <a:srgbClr val="FFFFFF"/>
                </a:solidFill>
                <a:latin typeface="Arial" pitchFamily="34" charset="0"/>
              </a:rPr>
            </a:br>
            <a:r>
              <a:rPr lang="de-CH" sz="2400" dirty="0" smtClean="0">
                <a:solidFill>
                  <a:srgbClr val="FFFFFF"/>
                </a:solidFill>
                <a:latin typeface="Arial" pitchFamily="34" charset="0"/>
              </a:rPr>
              <a:t/>
            </a:r>
            <a:br>
              <a:rPr lang="de-CH" sz="2400" dirty="0" smtClean="0">
                <a:solidFill>
                  <a:srgbClr val="FFFFFF"/>
                </a:solidFill>
                <a:latin typeface="Arial" pitchFamily="34" charset="0"/>
              </a:rPr>
            </a:br>
            <a:r>
              <a:rPr lang="de-CH" sz="2400" dirty="0" smtClean="0">
                <a:solidFill>
                  <a:srgbClr val="FFFFFF"/>
                </a:solidFill>
                <a:latin typeface="Arial" pitchFamily="34" charset="0"/>
              </a:rPr>
              <a:t>US = Freies Bild der USA (</a:t>
            </a:r>
            <a:r>
              <a:rPr lang="de-CH" sz="2400" dirty="0" err="1" smtClean="0">
                <a:solidFill>
                  <a:srgbClr val="FFFFFF"/>
                </a:solidFill>
                <a:latin typeface="Arial" pitchFamily="34" charset="0"/>
              </a:rPr>
              <a:t>public</a:t>
            </a:r>
            <a:r>
              <a:rPr lang="de-CH" sz="2400" dirty="0" smtClean="0">
                <a:solidFill>
                  <a:srgbClr val="FFFFFF"/>
                </a:solidFill>
                <a:latin typeface="Arial" pitchFamily="34" charset="0"/>
              </a:rPr>
              <a:t> </a:t>
            </a:r>
            <a:r>
              <a:rPr lang="de-CH" sz="2400" dirty="0" err="1" smtClean="0">
                <a:solidFill>
                  <a:srgbClr val="FFFFFF"/>
                </a:solidFill>
                <a:latin typeface="Arial" pitchFamily="34" charset="0"/>
              </a:rPr>
              <a:t>domain</a:t>
            </a:r>
            <a:r>
              <a:rPr lang="de-CH" sz="2400" dirty="0" smtClean="0">
                <a:solidFill>
                  <a:srgbClr val="FFFFFF"/>
                </a:solidFill>
                <a:latin typeface="Arial" pitchFamily="34" charset="0"/>
              </a:rPr>
              <a:t>)</a:t>
            </a:r>
            <a:r>
              <a:rPr lang="de-CH" sz="2400" dirty="0">
                <a:solidFill>
                  <a:srgbClr val="FFFFFF"/>
                </a:solidFill>
                <a:latin typeface="Arial" pitchFamily="34" charset="0"/>
              </a:rPr>
              <a:t/>
            </a:r>
            <a:br>
              <a:rPr lang="de-CH" sz="2400" dirty="0">
                <a:solidFill>
                  <a:srgbClr val="FFFFFF"/>
                </a:solidFill>
                <a:latin typeface="Arial" pitchFamily="34" charset="0"/>
              </a:rPr>
            </a:br>
            <a:r>
              <a:rPr lang="de-CH" sz="2400" dirty="0">
                <a:solidFill>
                  <a:srgbClr val="FFFFFF"/>
                </a:solidFill>
                <a:latin typeface="Arial" pitchFamily="34" charset="0"/>
              </a:rPr>
              <a:t/>
            </a:r>
            <a:br>
              <a:rPr lang="de-CH" sz="2400" dirty="0">
                <a:solidFill>
                  <a:srgbClr val="FFFFFF"/>
                </a:solidFill>
                <a:latin typeface="Arial" pitchFamily="34" charset="0"/>
              </a:rPr>
            </a:br>
            <a:r>
              <a:rPr lang="de-CH" sz="2400" dirty="0">
                <a:solidFill>
                  <a:srgbClr val="FFFFFF"/>
                </a:solidFill>
                <a:latin typeface="Arial" pitchFamily="34" charset="0"/>
              </a:rPr>
              <a:t>RL = Roger Liebi</a:t>
            </a:r>
            <a:br>
              <a:rPr lang="de-CH" sz="2400" dirty="0">
                <a:solidFill>
                  <a:srgbClr val="FFFFFF"/>
                </a:solidFill>
                <a:latin typeface="Arial" pitchFamily="34" charset="0"/>
              </a:rPr>
            </a:br>
            <a:r>
              <a:rPr lang="de-CH" sz="2400" dirty="0">
                <a:solidFill>
                  <a:srgbClr val="FFFFFF"/>
                </a:solidFill>
                <a:latin typeface="Arial" pitchFamily="34" charset="0"/>
              </a:rPr>
              <a:t/>
            </a:r>
            <a:br>
              <a:rPr lang="de-CH" sz="2400" dirty="0">
                <a:solidFill>
                  <a:srgbClr val="FFFFFF"/>
                </a:solidFill>
                <a:latin typeface="Arial" pitchFamily="34" charset="0"/>
              </a:rPr>
            </a:br>
            <a:r>
              <a:rPr lang="de-CH" sz="2400" dirty="0">
                <a:solidFill>
                  <a:srgbClr val="FFFFFF"/>
                </a:solidFill>
                <a:latin typeface="Arial" pitchFamily="34" charset="0"/>
              </a:rPr>
              <a:t>Bibelzitate: </a:t>
            </a:r>
            <a:br>
              <a:rPr lang="de-CH" sz="2400" dirty="0">
                <a:solidFill>
                  <a:srgbClr val="FFFFFF"/>
                </a:solidFill>
                <a:latin typeface="Arial" pitchFamily="34" charset="0"/>
              </a:rPr>
            </a:br>
            <a:r>
              <a:rPr lang="de-CH" sz="2400" dirty="0">
                <a:solidFill>
                  <a:srgbClr val="FFFFFF"/>
                </a:solidFill>
                <a:latin typeface="Arial" pitchFamily="34" charset="0"/>
              </a:rPr>
              <a:t>Elberfelder 1905 (leicht überarbeitet von RL</a:t>
            </a:r>
            <a:r>
              <a:rPr lang="de-CH" sz="2400" dirty="0" smtClean="0">
                <a:solidFill>
                  <a:srgbClr val="FFFFFF"/>
                </a:solidFill>
                <a:latin typeface="Arial" pitchFamily="34" charset="0"/>
              </a:rPr>
              <a:t>)</a:t>
            </a:r>
            <a:br>
              <a:rPr lang="de-CH" sz="2400" dirty="0" smtClean="0">
                <a:solidFill>
                  <a:srgbClr val="FFFFFF"/>
                </a:solidFill>
                <a:latin typeface="Arial" pitchFamily="34" charset="0"/>
              </a:rPr>
            </a:br>
            <a:r>
              <a:rPr lang="de-CH" sz="2400" dirty="0" smtClean="0">
                <a:solidFill>
                  <a:srgbClr val="FFFFFF"/>
                </a:solidFill>
                <a:latin typeface="Arial" pitchFamily="34" charset="0"/>
              </a:rPr>
              <a:t/>
            </a:r>
            <a:br>
              <a:rPr lang="de-CH" sz="2400" dirty="0" smtClean="0">
                <a:solidFill>
                  <a:srgbClr val="FFFFFF"/>
                </a:solidFill>
                <a:latin typeface="Arial" pitchFamily="34" charset="0"/>
              </a:rPr>
            </a:br>
            <a:endParaRPr lang="de-DE" sz="2400" dirty="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53536"/>
            <a:ext cx="8229600" cy="1143000"/>
          </a:xfrm>
        </p:spPr>
        <p:txBody>
          <a:bodyPr/>
          <a:lstStyle/>
          <a:p>
            <a:pPr marL="54864" indent="0" fontAlgn="auto">
              <a:spcAft>
                <a:spcPts val="0"/>
              </a:spcAft>
              <a:defRPr/>
            </a:pPr>
            <a:r>
              <a:rPr lang="de-CH" dirty="0">
                <a:solidFill>
                  <a:srgbClr val="FFC000"/>
                </a:solidFill>
                <a:effectLst>
                  <a:outerShdw blurRad="38100" dist="38100" dir="2700000" algn="tl">
                    <a:srgbClr val="000000"/>
                  </a:outerShdw>
                </a:effectLst>
              </a:rPr>
              <a:t>Europa im AT</a:t>
            </a:r>
            <a:endParaRPr lang="de-DE" dirty="0">
              <a:solidFill>
                <a:srgbClr val="FFC000"/>
              </a:solidFill>
              <a:effectLst>
                <a:outerShdw blurRad="38100" dist="38100" dir="2700000" algn="tl">
                  <a:srgbClr val="000000"/>
                </a:outerShdw>
              </a:effectLst>
            </a:endParaRPr>
          </a:p>
        </p:txBody>
      </p:sp>
      <p:pic>
        <p:nvPicPr>
          <p:cNvPr id="23554" name="Picture 4" descr="10073298"/>
          <p:cNvPicPr>
            <a:picLocks noGrp="1" noChangeAspect="1" noChangeArrowheads="1"/>
          </p:cNvPicPr>
          <p:nvPr>
            <p:ph sz="half" idx="1"/>
          </p:nvPr>
        </p:nvPicPr>
        <p:blipFill>
          <a:blip r:embed="rId2"/>
          <a:srcRect/>
          <a:stretch>
            <a:fillRect/>
          </a:stretch>
        </p:blipFill>
        <p:spPr>
          <a:xfrm>
            <a:off x="250825" y="1628775"/>
            <a:ext cx="4248150" cy="3101975"/>
          </a:xfrm>
        </p:spPr>
      </p:pic>
      <p:sp>
        <p:nvSpPr>
          <p:cNvPr id="94211" name="Rectangle 3"/>
          <p:cNvSpPr>
            <a:spLocks noGrp="1" noChangeArrowheads="1"/>
          </p:cNvSpPr>
          <p:nvPr>
            <p:ph sz="half" idx="2"/>
          </p:nvPr>
        </p:nvSpPr>
        <p:spPr>
          <a:xfrm>
            <a:off x="4356100" y="1600200"/>
            <a:ext cx="4537075" cy="4997450"/>
          </a:xfrm>
        </p:spPr>
        <p:txBody>
          <a:bodyPr>
            <a:normAutofit/>
          </a:bodyPr>
          <a:lstStyle/>
          <a:p>
            <a:pPr fontAlgn="auto">
              <a:spcBef>
                <a:spcPts val="0"/>
              </a:spcBef>
              <a:spcAft>
                <a:spcPts val="0"/>
              </a:spcAft>
              <a:buFontTx/>
              <a:buNone/>
              <a:defRPr/>
            </a:pPr>
            <a:r>
              <a:rPr lang="en-US" sz="2400" b="1" dirty="0">
                <a:solidFill>
                  <a:schemeClr val="bg1"/>
                </a:solidFill>
                <a:effectLst>
                  <a:outerShdw blurRad="38100" dist="38100" dir="2700000" algn="tl">
                    <a:srgbClr val="000000"/>
                  </a:outerShdw>
                </a:effectLst>
              </a:rPr>
              <a:t>	</a:t>
            </a:r>
            <a:r>
              <a:rPr lang="de-DE" sz="2400" b="1" dirty="0" err="1" smtClean="0">
                <a:effectLst>
                  <a:outerShdw blurRad="38100" dist="38100" dir="2700000" algn="tl">
                    <a:srgbClr val="000000"/>
                  </a:outerShdw>
                </a:effectLst>
              </a:rPr>
              <a:t>Jes</a:t>
            </a:r>
            <a:r>
              <a:rPr lang="de-DE" sz="2400" b="1" dirty="0" smtClean="0">
                <a:effectLst>
                  <a:outerShdw blurRad="38100" dist="38100" dir="2700000" algn="tl">
                    <a:srgbClr val="000000"/>
                  </a:outerShdw>
                </a:effectLst>
              </a:rPr>
              <a:t> 49</a:t>
            </a:r>
            <a:r>
              <a:rPr lang="de-DE" sz="2400" b="1" dirty="0" smtClean="0">
                <a:effectLst>
                  <a:outerShdw blurRad="38100" dist="38100" dir="2700000" algn="tl">
                    <a:srgbClr val="000000">
                      <a:alpha val="43137"/>
                    </a:srgbClr>
                  </a:outerShdw>
                </a:effectLst>
              </a:rPr>
              <a:t>:</a:t>
            </a:r>
            <a:r>
              <a:rPr lang="de-DE" sz="2400" b="1" dirty="0" smtClean="0">
                <a:effectLst>
                  <a:outerShdw blurRad="38100" dist="38100" dir="2700000" algn="tl">
                    <a:srgbClr val="000000"/>
                  </a:outerShdw>
                </a:effectLst>
              </a:rPr>
              <a:t> </a:t>
            </a:r>
            <a:r>
              <a:rPr lang="de-DE" sz="2400" dirty="0" smtClean="0">
                <a:effectLst>
                  <a:outerShdw blurRad="38100" dist="38100" dir="2700000" algn="tl">
                    <a:srgbClr val="000000"/>
                  </a:outerShdw>
                </a:effectLst>
              </a:rPr>
              <a:t> </a:t>
            </a:r>
            <a:r>
              <a:rPr lang="de-DE" sz="2400" baseline="30000" dirty="0" smtClean="0">
                <a:solidFill>
                  <a:srgbClr val="FFFF00"/>
                </a:solidFill>
                <a:effectLst>
                  <a:outerShdw blurRad="38100" dist="38100" dir="2700000" algn="tl">
                    <a:srgbClr val="000000"/>
                  </a:outerShdw>
                </a:effectLst>
              </a:rPr>
              <a:t>1</a:t>
            </a:r>
            <a:r>
              <a:rPr lang="de-DE" sz="2400" dirty="0" smtClean="0">
                <a:solidFill>
                  <a:srgbClr val="FFFF00"/>
                </a:solidFill>
                <a:effectLst>
                  <a:outerShdw blurRad="38100" dist="38100" dir="2700000" algn="tl">
                    <a:srgbClr val="000000"/>
                  </a:outerShdw>
                </a:effectLst>
              </a:rPr>
              <a:t> Hört auf mich, </a:t>
            </a:r>
            <a:r>
              <a:rPr lang="de-DE" sz="2400" dirty="0" smtClean="0">
                <a:solidFill>
                  <a:srgbClr val="99FF33"/>
                </a:solidFill>
                <a:effectLst>
                  <a:outerShdw blurRad="38100" dist="38100" dir="2700000" algn="tl">
                    <a:srgbClr val="000000"/>
                  </a:outerShdw>
                </a:effectLst>
              </a:rPr>
              <a:t>ihr </a:t>
            </a:r>
            <a:r>
              <a:rPr lang="de-DE" sz="2400" dirty="0" err="1" smtClean="0">
                <a:solidFill>
                  <a:srgbClr val="99FF33"/>
                </a:solidFill>
                <a:effectLst>
                  <a:outerShdw blurRad="38100" dist="38100" dir="2700000" algn="tl">
                    <a:srgbClr val="000000"/>
                  </a:outerShdw>
                </a:effectLst>
              </a:rPr>
              <a:t>Ijim</a:t>
            </a:r>
            <a:r>
              <a:rPr lang="de-DE" sz="2400" dirty="0" smtClean="0">
                <a:solidFill>
                  <a:srgbClr val="FFFF00"/>
                </a:solidFill>
                <a:effectLst>
                  <a:outerShdw blurRad="38100" dist="38100" dir="2700000" algn="tl">
                    <a:srgbClr val="000000"/>
                  </a:outerShdw>
                </a:effectLst>
              </a:rPr>
              <a:t>, und merkt auf, ihr Völkerschaften in der Ferne! </a:t>
            </a:r>
          </a:p>
          <a:p>
            <a:pPr fontAlgn="auto">
              <a:spcBef>
                <a:spcPts val="0"/>
              </a:spcBef>
              <a:spcAft>
                <a:spcPts val="0"/>
              </a:spcAft>
              <a:buFontTx/>
              <a:buNone/>
              <a:defRPr/>
            </a:pPr>
            <a:r>
              <a:rPr lang="de-DE" sz="2400" b="1" dirty="0" smtClean="0">
                <a:solidFill>
                  <a:schemeClr val="bg1"/>
                </a:solidFill>
                <a:effectLst>
                  <a:outerShdw blurRad="38100" dist="38100" dir="2700000" algn="tl">
                    <a:srgbClr val="000000"/>
                  </a:outerShdw>
                </a:effectLst>
              </a:rPr>
              <a:t>	</a:t>
            </a:r>
            <a:r>
              <a:rPr lang="de-DE" sz="2400" b="1" dirty="0" smtClean="0">
                <a:solidFill>
                  <a:srgbClr val="FFFF00"/>
                </a:solidFill>
                <a:effectLst>
                  <a:outerShdw blurRad="38100" dist="38100" dir="2700000" algn="tl">
                    <a:srgbClr val="000000"/>
                  </a:outerShdw>
                </a:effectLst>
              </a:rPr>
              <a:t>... </a:t>
            </a:r>
            <a:r>
              <a:rPr lang="de-DE" sz="2400" baseline="30000" dirty="0" smtClean="0">
                <a:solidFill>
                  <a:srgbClr val="FFFF00"/>
                </a:solidFill>
                <a:effectLst>
                  <a:outerShdw blurRad="38100" dist="38100" dir="2700000" algn="tl">
                    <a:srgbClr val="000000"/>
                  </a:outerShdw>
                </a:effectLst>
              </a:rPr>
              <a:t>6</a:t>
            </a:r>
            <a:r>
              <a:rPr lang="de-DE" sz="2400" dirty="0" smtClean="0">
                <a:solidFill>
                  <a:srgbClr val="FFFF00"/>
                </a:solidFill>
                <a:effectLst>
                  <a:outerShdw blurRad="38100" dist="38100" dir="2700000" algn="tl">
                    <a:srgbClr val="000000"/>
                  </a:outerShdw>
                </a:effectLst>
              </a:rPr>
              <a:t> ja, er spricht: Es ist zu gering, </a:t>
            </a:r>
            <a:r>
              <a:rPr lang="de-DE" sz="2400" dirty="0" err="1" smtClean="0">
                <a:solidFill>
                  <a:srgbClr val="FFFF00"/>
                </a:solidFill>
                <a:effectLst>
                  <a:outerShdw blurRad="38100" dist="38100" dir="2700000" algn="tl">
                    <a:srgbClr val="000000"/>
                  </a:outerShdw>
                </a:effectLst>
              </a:rPr>
              <a:t>daß</a:t>
            </a:r>
            <a:r>
              <a:rPr lang="de-DE" sz="2400" dirty="0" smtClean="0">
                <a:solidFill>
                  <a:srgbClr val="FFFF00"/>
                </a:solidFill>
                <a:effectLst>
                  <a:outerShdw blurRad="38100" dist="38100" dir="2700000" algn="tl">
                    <a:srgbClr val="000000"/>
                  </a:outerShdw>
                </a:effectLst>
              </a:rPr>
              <a:t> du mein Knecht seist, um die Stämme Jakobs aufzurichten und die </a:t>
            </a:r>
            <a:r>
              <a:rPr lang="de-DE" sz="2400" dirty="0" err="1" smtClean="0">
                <a:solidFill>
                  <a:srgbClr val="FFFF00"/>
                </a:solidFill>
                <a:effectLst>
                  <a:outerShdw blurRad="38100" dist="38100" dir="2700000" algn="tl">
                    <a:srgbClr val="000000"/>
                  </a:outerShdw>
                </a:effectLst>
              </a:rPr>
              <a:t>Be</a:t>
            </a:r>
            <a:r>
              <a:rPr lang="de-DE" sz="2400" dirty="0" smtClean="0">
                <a:solidFill>
                  <a:srgbClr val="FFFF00"/>
                </a:solidFill>
                <a:effectLst>
                  <a:outerShdw blurRad="38100" dist="38100" dir="2700000" algn="tl">
                    <a:srgbClr val="000000"/>
                  </a:outerShdw>
                </a:effectLst>
              </a:rPr>
              <a:t>-wahrten von Israel zurück-zubringen; ich habe dich auch zum </a:t>
            </a:r>
            <a:r>
              <a:rPr lang="de-DE" sz="2400" dirty="0" smtClean="0">
                <a:solidFill>
                  <a:srgbClr val="99FF33"/>
                </a:solidFill>
                <a:effectLst>
                  <a:outerShdw blurRad="38100" dist="38100" dir="2700000" algn="tl">
                    <a:srgbClr val="000000"/>
                  </a:outerShdw>
                </a:effectLst>
              </a:rPr>
              <a:t>Licht der Nationen</a:t>
            </a:r>
            <a:r>
              <a:rPr lang="de-DE" sz="2400" dirty="0" smtClean="0">
                <a:solidFill>
                  <a:srgbClr val="FFFF00"/>
                </a:solidFill>
                <a:effectLst>
                  <a:outerShdw blurRad="38100" dist="38100" dir="2700000" algn="tl">
                    <a:srgbClr val="000000"/>
                  </a:outerShdw>
                </a:effectLst>
              </a:rPr>
              <a:t> gesetzt, um mein Heil zu sein </a:t>
            </a:r>
            <a:r>
              <a:rPr lang="de-DE" sz="2400" dirty="0" smtClean="0">
                <a:solidFill>
                  <a:srgbClr val="99FF33"/>
                </a:solidFill>
                <a:effectLst>
                  <a:outerShdw blurRad="38100" dist="38100" dir="2700000" algn="tl">
                    <a:srgbClr val="000000"/>
                  </a:outerShdw>
                </a:effectLst>
              </a:rPr>
              <a:t>bis an das Ende der Erde</a:t>
            </a:r>
            <a:r>
              <a:rPr lang="de-DE" sz="2400" dirty="0" smtClean="0">
                <a:solidFill>
                  <a:srgbClr val="FFFF00"/>
                </a:solidFill>
                <a:effectLst>
                  <a:outerShdw blurRad="38100" dist="38100" dir="2700000" algn="tl">
                    <a:srgbClr val="000000"/>
                  </a:outerShdw>
                </a:effectLst>
              </a:rPr>
              <a:t>. </a:t>
            </a:r>
            <a:endParaRPr lang="de-DE" sz="2400" dirty="0">
              <a:solidFill>
                <a:srgbClr val="FFFF00"/>
              </a:solidFill>
              <a:effectLst>
                <a:outerShdw blurRad="38100" dist="38100" dir="2700000" algn="tl">
                  <a:srgbClr val="000000"/>
                </a:outerShdw>
              </a:effectLst>
            </a:endParaRPr>
          </a:p>
        </p:txBody>
      </p:sp>
      <p:sp>
        <p:nvSpPr>
          <p:cNvPr id="7" name="Inhaltsplatzhalter 2"/>
          <p:cNvSpPr txBox="1">
            <a:spLocks/>
          </p:cNvSpPr>
          <p:nvPr/>
        </p:nvSpPr>
        <p:spPr>
          <a:xfrm>
            <a:off x="179388" y="4868863"/>
            <a:ext cx="4392612" cy="1655762"/>
          </a:xfrm>
          <a:prstGeom prst="rect">
            <a:avLst/>
          </a:prstGeom>
        </p:spPr>
        <p:txBody>
          <a:bodyPr>
            <a:normAutofit fontScale="70000" lnSpcReduction="20000"/>
          </a:bodyPr>
          <a:lstStyle/>
          <a:p>
            <a:pPr marL="292100" indent="-292100" fontAlgn="auto">
              <a:spcBef>
                <a:spcPts val="0"/>
              </a:spcBef>
              <a:spcAft>
                <a:spcPts val="0"/>
              </a:spcAft>
              <a:buClr>
                <a:schemeClr val="accent1"/>
              </a:buClr>
              <a:buSzPct val="70000"/>
              <a:buFont typeface="Wingdings 2"/>
              <a:buChar char=""/>
              <a:defRPr/>
            </a:pPr>
            <a:r>
              <a:rPr lang="de-DE" sz="2800" dirty="0">
                <a:effectLst>
                  <a:outerShdw blurRad="38100" dist="38100" dir="2700000" algn="tl">
                    <a:srgbClr val="000000">
                      <a:alpha val="43137"/>
                    </a:srgbClr>
                  </a:outerShdw>
                </a:effectLst>
                <a:latin typeface="+mn-lt"/>
                <a:cs typeface="+mn-cs"/>
              </a:rPr>
              <a:t>1Mo 10,5; </a:t>
            </a:r>
            <a:r>
              <a:rPr lang="de-DE" sz="2800" dirty="0" err="1">
                <a:effectLst>
                  <a:outerShdw blurRad="38100" dist="38100" dir="2700000" algn="tl">
                    <a:srgbClr val="000000">
                      <a:alpha val="43137"/>
                    </a:srgbClr>
                  </a:outerShdw>
                </a:effectLst>
                <a:latin typeface="+mn-lt"/>
                <a:cs typeface="+mn-cs"/>
              </a:rPr>
              <a:t>Est</a:t>
            </a:r>
            <a:r>
              <a:rPr lang="de-DE" sz="2800" dirty="0">
                <a:effectLst>
                  <a:outerShdw blurRad="38100" dist="38100" dir="2700000" algn="tl">
                    <a:srgbClr val="000000">
                      <a:alpha val="43137"/>
                    </a:srgbClr>
                  </a:outerShdw>
                </a:effectLst>
                <a:latin typeface="+mn-lt"/>
                <a:cs typeface="+mn-cs"/>
              </a:rPr>
              <a:t> 1,10; Ps 72,10; 97,1; </a:t>
            </a:r>
            <a:r>
              <a:rPr lang="de-DE" sz="2800" dirty="0" err="1">
                <a:effectLst>
                  <a:outerShdw blurRad="38100" dist="38100" dir="2700000" algn="tl">
                    <a:srgbClr val="000000">
                      <a:alpha val="43137"/>
                    </a:srgbClr>
                  </a:outerShdw>
                </a:effectLst>
                <a:latin typeface="+mn-lt"/>
                <a:cs typeface="+mn-cs"/>
              </a:rPr>
              <a:t>Jes</a:t>
            </a:r>
            <a:r>
              <a:rPr lang="de-DE" sz="2800" dirty="0">
                <a:effectLst>
                  <a:outerShdw blurRad="38100" dist="38100" dir="2700000" algn="tl">
                    <a:srgbClr val="000000">
                      <a:alpha val="43137"/>
                    </a:srgbClr>
                  </a:outerShdw>
                </a:effectLst>
                <a:latin typeface="+mn-lt"/>
                <a:cs typeface="+mn-cs"/>
              </a:rPr>
              <a:t> 11,11; 24,15; 40,15; 41,1.5; 42,4.10.12.15; 49,1; 51,5; 59,18; 60,9; 66,19; </a:t>
            </a:r>
            <a:r>
              <a:rPr lang="de-DE" sz="2800" dirty="0" err="1">
                <a:effectLst>
                  <a:outerShdw blurRad="38100" dist="38100" dir="2700000" algn="tl">
                    <a:srgbClr val="000000">
                      <a:alpha val="43137"/>
                    </a:srgbClr>
                  </a:outerShdw>
                </a:effectLst>
                <a:latin typeface="+mn-lt"/>
                <a:cs typeface="+mn-cs"/>
              </a:rPr>
              <a:t>Jer</a:t>
            </a:r>
            <a:r>
              <a:rPr lang="de-DE" sz="2800" dirty="0">
                <a:effectLst>
                  <a:outerShdw blurRad="38100" dist="38100" dir="2700000" algn="tl">
                    <a:srgbClr val="000000">
                      <a:alpha val="43137"/>
                    </a:srgbClr>
                  </a:outerShdw>
                </a:effectLst>
                <a:latin typeface="+mn-lt"/>
                <a:cs typeface="+mn-cs"/>
              </a:rPr>
              <a:t> 2,10; 25,22; </a:t>
            </a:r>
            <a:r>
              <a:rPr lang="de-DE" sz="2800" dirty="0" err="1">
                <a:effectLst>
                  <a:outerShdw blurRad="38100" dist="38100" dir="2700000" algn="tl">
                    <a:srgbClr val="000000">
                      <a:alpha val="43137"/>
                    </a:srgbClr>
                  </a:outerShdw>
                </a:effectLst>
                <a:latin typeface="+mn-lt"/>
                <a:cs typeface="+mn-cs"/>
              </a:rPr>
              <a:t>Hes</a:t>
            </a:r>
            <a:r>
              <a:rPr lang="de-DE" sz="2800" dirty="0">
                <a:effectLst>
                  <a:outerShdw blurRad="38100" dist="38100" dir="2700000" algn="tl">
                    <a:srgbClr val="000000">
                      <a:alpha val="43137"/>
                    </a:srgbClr>
                  </a:outerShdw>
                </a:effectLst>
                <a:latin typeface="+mn-lt"/>
                <a:cs typeface="+mn-cs"/>
              </a:rPr>
              <a:t> 26,15.18.18; 27,3.6.7.15.35; 39,6; Dan 11,18; </a:t>
            </a:r>
            <a:r>
              <a:rPr lang="de-DE" sz="2800" dirty="0" err="1">
                <a:effectLst>
                  <a:outerShdw blurRad="38100" dist="38100" dir="2700000" algn="tl">
                    <a:srgbClr val="000000">
                      <a:alpha val="43137"/>
                    </a:srgbClr>
                  </a:outerShdw>
                </a:effectLst>
                <a:latin typeface="+mn-lt"/>
                <a:cs typeface="+mn-cs"/>
              </a:rPr>
              <a:t>Zeph</a:t>
            </a:r>
            <a:r>
              <a:rPr lang="de-DE" sz="2800" dirty="0">
                <a:effectLst>
                  <a:outerShdw blurRad="38100" dist="38100" dir="2700000" algn="tl">
                    <a:srgbClr val="000000">
                      <a:alpha val="43137"/>
                    </a:srgbClr>
                  </a:outerShdw>
                </a:effectLst>
                <a:latin typeface="+mn-lt"/>
                <a:cs typeface="+mn-cs"/>
              </a:rPr>
              <a:t> 2,11</a:t>
            </a:r>
          </a:p>
          <a:p>
            <a:pPr marL="292100" indent="-292100" fontAlgn="auto">
              <a:spcBef>
                <a:spcPts val="0"/>
              </a:spcBef>
              <a:spcAft>
                <a:spcPts val="0"/>
              </a:spcAft>
              <a:buClr>
                <a:schemeClr val="accent1"/>
              </a:buClr>
              <a:buSzPct val="70000"/>
              <a:buFont typeface="Wingdings 2"/>
              <a:buChar char=""/>
              <a:defRPr/>
            </a:pPr>
            <a:endParaRPr lang="de-DE" sz="2800" dirty="0">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de-DE" dirty="0" smtClean="0">
                <a:solidFill>
                  <a:srgbClr val="FFC000"/>
                </a:solidFill>
              </a:rPr>
              <a:t>1. Jh.: Das Evangelium </a:t>
            </a:r>
            <a:br>
              <a:rPr lang="de-DE" dirty="0" smtClean="0">
                <a:solidFill>
                  <a:srgbClr val="FFC000"/>
                </a:solidFill>
              </a:rPr>
            </a:br>
            <a:r>
              <a:rPr lang="de-DE" dirty="0" smtClean="0">
                <a:solidFill>
                  <a:srgbClr val="FFC000"/>
                </a:solidFill>
              </a:rPr>
              <a:t>kommt nach Europa</a:t>
            </a:r>
            <a:endParaRPr lang="de-DE" dirty="0">
              <a:solidFill>
                <a:srgbClr val="FFC000"/>
              </a:solidFill>
            </a:endParaRPr>
          </a:p>
        </p:txBody>
      </p:sp>
      <p:sp>
        <p:nvSpPr>
          <p:cNvPr id="24578" name="Text Box 4"/>
          <p:cNvSpPr txBox="1">
            <a:spLocks noChangeArrowheads="1"/>
          </p:cNvSpPr>
          <p:nvPr/>
        </p:nvSpPr>
        <p:spPr bwMode="auto">
          <a:xfrm>
            <a:off x="6227763" y="5589588"/>
            <a:ext cx="2376487" cy="246062"/>
          </a:xfrm>
          <a:prstGeom prst="rect">
            <a:avLst/>
          </a:prstGeom>
          <a:noFill/>
          <a:ln w="9525">
            <a:noFill/>
            <a:miter lim="800000"/>
            <a:headEnd/>
            <a:tailEnd/>
          </a:ln>
        </p:spPr>
        <p:txBody>
          <a:bodyPr>
            <a:spAutoFit/>
          </a:bodyPr>
          <a:lstStyle/>
          <a:p>
            <a:r>
              <a:rPr lang="de-CH" sz="1000">
                <a:latin typeface="Rockwell" pitchFamily="18" charset="0"/>
              </a:rPr>
              <a:t>Alecmconroy GNU 1.2 or later</a:t>
            </a:r>
            <a:endParaRPr lang="de-DE" sz="1000">
              <a:latin typeface="Rockwell" pitchFamily="18" charset="0"/>
            </a:endParaRPr>
          </a:p>
        </p:txBody>
      </p:sp>
      <p:pic>
        <p:nvPicPr>
          <p:cNvPr id="24579" name="Picture 3"/>
          <p:cNvPicPr>
            <a:picLocks noChangeAspect="1" noChangeArrowheads="1"/>
          </p:cNvPicPr>
          <p:nvPr/>
        </p:nvPicPr>
        <p:blipFill>
          <a:blip r:embed="rId2"/>
          <a:srcRect/>
          <a:stretch>
            <a:fillRect/>
          </a:stretch>
        </p:blipFill>
        <p:spPr bwMode="auto">
          <a:xfrm>
            <a:off x="611188" y="1700213"/>
            <a:ext cx="7977187" cy="388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253536"/>
            <a:ext cx="8229600" cy="1143000"/>
          </a:xfrm>
        </p:spPr>
        <p:txBody>
          <a:bodyPr/>
          <a:lstStyle/>
          <a:p>
            <a:pPr marL="54864" indent="0" fontAlgn="auto">
              <a:spcAft>
                <a:spcPts val="0"/>
              </a:spcAft>
              <a:defRPr/>
            </a:pPr>
            <a:r>
              <a:rPr lang="de-DE" dirty="0" smtClean="0">
                <a:solidFill>
                  <a:srgbClr val="FF0000"/>
                </a:solidFill>
              </a:rPr>
              <a:t>Konfrontation</a:t>
            </a:r>
          </a:p>
        </p:txBody>
      </p:sp>
      <p:sp>
        <p:nvSpPr>
          <p:cNvPr id="24579" name="Rectangle 3"/>
          <p:cNvSpPr>
            <a:spLocks noGrp="1" noChangeArrowheads="1"/>
          </p:cNvSpPr>
          <p:nvPr>
            <p:ph type="body" idx="1"/>
          </p:nvPr>
        </p:nvSpPr>
        <p:spPr/>
        <p:txBody>
          <a:bodyPr>
            <a:normAutofit fontScale="92500" lnSpcReduction="20000"/>
          </a:bodyPr>
          <a:lstStyle/>
          <a:p>
            <a:pPr fontAlgn="auto">
              <a:spcBef>
                <a:spcPts val="0"/>
              </a:spcBef>
              <a:spcAft>
                <a:spcPts val="0"/>
              </a:spcAft>
              <a:buFont typeface="Wingdings" pitchFamily="2" charset="2"/>
              <a:buNone/>
              <a:defRPr/>
            </a:pPr>
            <a:r>
              <a:rPr lang="de-DE" dirty="0" smtClean="0">
                <a:effectLst>
                  <a:outerShdw blurRad="38100" dist="38100" dir="2700000" algn="tl">
                    <a:srgbClr val="000000">
                      <a:alpha val="43137"/>
                    </a:srgbClr>
                  </a:outerShdw>
                </a:effectLst>
              </a:rPr>
              <a:t>Das Evangelium prallt auf Widerstand:</a:t>
            </a:r>
          </a:p>
          <a:p>
            <a:pPr fontAlgn="auto">
              <a:spcBef>
                <a:spcPts val="0"/>
              </a:spcBef>
              <a:spcAft>
                <a:spcPts val="0"/>
              </a:spcAft>
              <a:buFont typeface="Wingdings" pitchFamily="2" charset="2"/>
              <a:buNone/>
              <a:defRPr/>
            </a:pPr>
            <a:endParaRPr lang="de-DE" dirty="0" smtClean="0">
              <a:effectLst>
                <a:outerShdw blurRad="38100" dist="38100" dir="2700000" algn="tl">
                  <a:srgbClr val="000000">
                    <a:alpha val="43137"/>
                  </a:srgbClr>
                </a:outerShdw>
              </a:effectLst>
            </a:endParaRP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Die Götterwelt der Griechen und Römer</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Der Kaiserkult</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Okkultismus und Esoterik</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Religiöser Pluralismus</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Die Philosophie der Griechen und Römer</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Die heidnische Unmoral und Perversion</a:t>
            </a:r>
          </a:p>
          <a:p>
            <a:pPr fontAlgn="auto">
              <a:spcBef>
                <a:spcPts val="0"/>
              </a:spcBef>
              <a:spcAft>
                <a:spcPts val="0"/>
              </a:spcAft>
              <a:buFont typeface="Wingdings 2"/>
              <a:buChar char=""/>
              <a:defRPr/>
            </a:pPr>
            <a:r>
              <a:rPr lang="de-DE" dirty="0" smtClean="0">
                <a:effectLst>
                  <a:outerShdw blurRad="38100" dist="38100" dir="2700000" algn="tl">
                    <a:srgbClr val="000000">
                      <a:alpha val="43137"/>
                    </a:srgbClr>
                  </a:outerShdw>
                </a:effectLst>
              </a:rPr>
              <a:t>Welt der Grausamkeit: Abtreibung, Kindstötung, Kindsaussetzung, Gladiatoren-spiele („Brot und Spiele“)</a:t>
            </a:r>
          </a:p>
          <a:p>
            <a:pPr fontAlgn="auto">
              <a:spcBef>
                <a:spcPts val="0"/>
              </a:spcBef>
              <a:spcAft>
                <a:spcPts val="0"/>
              </a:spcAft>
              <a:buFont typeface="Wingdings 2"/>
              <a:buChar char=""/>
              <a:defRPr/>
            </a:pPr>
            <a:endParaRPr lang="de-DE"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hoebe">
  <a:themeElements>
    <a:clrScheme name="Phoeb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hoeb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hoeb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0</TotalTime>
  <Words>3255</Words>
  <Application>Microsoft Office PowerPoint</Application>
  <PresentationFormat>Bildschirmpräsentation (4:3)</PresentationFormat>
  <Paragraphs>368</Paragraphs>
  <Slides>64</Slides>
  <Notes>2</Notes>
  <HiddenSlides>0</HiddenSlides>
  <MMClips>0</MMClips>
  <ScaleCrop>false</ScaleCrop>
  <HeadingPairs>
    <vt:vector size="4" baseType="variant">
      <vt:variant>
        <vt:lpstr>Design</vt:lpstr>
      </vt:variant>
      <vt:variant>
        <vt:i4>1</vt:i4>
      </vt:variant>
      <vt:variant>
        <vt:lpstr>Folientitel</vt:lpstr>
      </vt:variant>
      <vt:variant>
        <vt:i4>64</vt:i4>
      </vt:variant>
    </vt:vector>
  </HeadingPairs>
  <TitlesOfParts>
    <vt:vector size="65" baseType="lpstr">
      <vt:lpstr>Phoebe</vt:lpstr>
      <vt:lpstr>PowerPoint-Präsentation</vt:lpstr>
      <vt:lpstr>PowerPoint-Präsentation</vt:lpstr>
      <vt:lpstr>Christentum = Kulturloch?</vt:lpstr>
      <vt:lpstr>Vor 2000 Jahren</vt:lpstr>
      <vt:lpstr>Europa im AT</vt:lpstr>
      <vt:lpstr>Europa im AT</vt:lpstr>
      <vt:lpstr>Europa im AT</vt:lpstr>
      <vt:lpstr>1. Jh.: Das Evangelium  kommt nach Europa</vt:lpstr>
      <vt:lpstr>Konfrontation</vt:lpstr>
      <vt:lpstr>Athen</vt:lpstr>
      <vt:lpstr>Korinth</vt:lpstr>
      <vt:lpstr>Ephesus</vt:lpstr>
      <vt:lpstr>Das Urteil des Römerbriefes</vt:lpstr>
      <vt:lpstr>Das Urteil des Römerbriefes</vt:lpstr>
      <vt:lpstr>PowerPoint-Präsentation</vt:lpstr>
      <vt:lpstr>PowerPoint-Präsentation</vt:lpstr>
      <vt:lpstr>Das Urteil von 2. Timotheus 3</vt:lpstr>
      <vt:lpstr>Das Urteil von 2. Petrus 3</vt:lpstr>
      <vt:lpstr>1. Gegen Kindstötung</vt:lpstr>
      <vt:lpstr>1. Gegen Kindstötung</vt:lpstr>
      <vt:lpstr>1. Gegen Kindstötung</vt:lpstr>
      <vt:lpstr>2. Gegen Gladiatorenspiele</vt:lpstr>
      <vt:lpstr>2. Gegen Gladiatorenspiele</vt:lpstr>
      <vt:lpstr>2. Gegen Gladiatorenspiele</vt:lpstr>
      <vt:lpstr>2. Gegen Gladiatorenspiele</vt:lpstr>
      <vt:lpstr>3. Gegen Selbstmord</vt:lpstr>
      <vt:lpstr>3. Gegen Selbstmord</vt:lpstr>
      <vt:lpstr>3. Gegen Selbstmord</vt:lpstr>
      <vt:lpstr>4. Gegen Unzucht</vt:lpstr>
      <vt:lpstr>4. Gegen Unzucht</vt:lpstr>
      <vt:lpstr>4. Gegen Unzucht</vt:lpstr>
      <vt:lpstr>5. Die Frau</vt:lpstr>
      <vt:lpstr>5. Die Frau</vt:lpstr>
      <vt:lpstr>5. Die Frau</vt:lpstr>
      <vt:lpstr>6. Nächstenliebe und Barmherzigkeit</vt:lpstr>
      <vt:lpstr>6. Nächstenliebe und Barmherzigkeit</vt:lpstr>
      <vt:lpstr>6. Nächstenliebe und Barmherzigkeit</vt:lpstr>
      <vt:lpstr>6. Nächstenliebe und Barmherzigkeit</vt:lpstr>
      <vt:lpstr>6. Nächstenliebe und Barmherzigkeit</vt:lpstr>
      <vt:lpstr>7. Bildung</vt:lpstr>
      <vt:lpstr>7. Bildung</vt:lpstr>
      <vt:lpstr>7. Bildung</vt:lpstr>
      <vt:lpstr>8. Wissenschaft</vt:lpstr>
      <vt:lpstr>8. Wissenschaft</vt:lpstr>
      <vt:lpstr>8. Wissenschaft</vt:lpstr>
      <vt:lpstr>8. Wissenschaft</vt:lpstr>
      <vt:lpstr>8. Wissenschaft</vt:lpstr>
      <vt:lpstr>8. Wissenschaft</vt:lpstr>
      <vt:lpstr>8. Wissenschaft</vt:lpstr>
      <vt:lpstr>8. Wissenschaft</vt:lpstr>
      <vt:lpstr>8. Wissenschaft</vt:lpstr>
      <vt:lpstr>8. Wissenschaft</vt:lpstr>
      <vt:lpstr>9. Arbeitsethik</vt:lpstr>
      <vt:lpstr>9. Arbeitsethik</vt:lpstr>
      <vt:lpstr>9. Arbeitsethik</vt:lpstr>
      <vt:lpstr>9. Arbeitsethik</vt:lpstr>
      <vt:lpstr>Weitere Themen</vt:lpstr>
      <vt:lpstr>10. Von der Tempelmusik zur  Musik des Christentums</vt:lpstr>
      <vt:lpstr>10. Von der Tempelmusik zur  Musik des Christentums</vt:lpstr>
      <vt:lpstr>10. Von der Tempelmusik zur  Musik des Christentums</vt:lpstr>
      <vt:lpstr>Quellenhinweis</vt:lpstr>
      <vt:lpstr>PowerPoint-Präsentation</vt:lpstr>
      <vt:lpstr>CCA </vt:lpstr>
      <vt:lpstr>FB = Freies Bild (public domain)  US = Freies Bild der USA (public domain)  RL = Roger Liebi  Bibelzitate:  Elberfelder 1905 (leicht überarbeitet von RL)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das Christentum Europa formte und veränderte</dc:title>
  <dc:creator>Roger Liebi</dc:creator>
  <cp:lastModifiedBy>Me</cp:lastModifiedBy>
  <cp:revision>173</cp:revision>
  <dcterms:created xsi:type="dcterms:W3CDTF">2011-03-08T15:43:33Z</dcterms:created>
  <dcterms:modified xsi:type="dcterms:W3CDTF">2015-12-09T21:16:54Z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912864</vt:lpwstr>
  </property>
  <property fmtid="{D5CDD505-2E9C-101B-9397-08002B2CF9AE}" pid="3" name="NXPowerLiteSettings">
    <vt:lpwstr>F7000400038000</vt:lpwstr>
  </property>
  <property fmtid="{D5CDD505-2E9C-101B-9397-08002B2CF9AE}" pid="4" name="NXPowerLiteVersion">
    <vt:lpwstr>D5.0.2</vt:lpwstr>
  </property>
</Properties>
</file>